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328" r:id="rId6"/>
    <p:sldId id="291" r:id="rId7"/>
    <p:sldId id="296" r:id="rId8"/>
    <p:sldId id="295" r:id="rId9"/>
    <p:sldId id="276" r:id="rId10"/>
    <p:sldId id="278" r:id="rId11"/>
    <p:sldId id="279" r:id="rId12"/>
    <p:sldId id="297" r:id="rId13"/>
    <p:sldId id="299" r:id="rId14"/>
    <p:sldId id="301" r:id="rId15"/>
    <p:sldId id="302" r:id="rId16"/>
    <p:sldId id="303" r:id="rId17"/>
    <p:sldId id="305" r:id="rId18"/>
    <p:sldId id="309" r:id="rId19"/>
    <p:sldId id="310" r:id="rId20"/>
    <p:sldId id="315" r:id="rId21"/>
    <p:sldId id="319" r:id="rId22"/>
    <p:sldId id="331" r:id="rId23"/>
    <p:sldId id="321" r:id="rId24"/>
    <p:sldId id="326" r:id="rId25"/>
    <p:sldId id="332" r:id="rId26"/>
    <p:sldId id="333" r:id="rId27"/>
    <p:sldId id="322" r:id="rId28"/>
    <p:sldId id="323" r:id="rId29"/>
    <p:sldId id="327" r:id="rId30"/>
    <p:sldId id="330"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252525"/>
    <a:srgbClr val="232323"/>
    <a:srgbClr val="CB7A09"/>
    <a:srgbClr val="53FBFF"/>
    <a:srgbClr val="F59F26"/>
    <a:srgbClr val="11AEC7"/>
    <a:srgbClr val="0D8295"/>
    <a:srgbClr val="515A6B"/>
    <a:srgbClr val="373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3DF2D-BADE-448C-ABE2-1CCF1C8053D4}" v="2408" dt="2024-03-06T00:23:29.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504" autoAdjust="0"/>
  </p:normalViewPr>
  <p:slideViewPr>
    <p:cSldViewPr snapToGrid="0" showGuides="1">
      <p:cViewPr varScale="1">
        <p:scale>
          <a:sx n="93" d="100"/>
          <a:sy n="93" d="100"/>
        </p:scale>
        <p:origin x="1272" y="96"/>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zabal\Documents\NetBeansProjects\FakeNewsCheckTest\frequencyTropopoihmenhEikon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zabal\Documents\NetBeansProjects\FakeNewsCheckTest\frequencyTropopoihmenoVinteo.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zabal\Documents\NetBeansProjects\FakeNewsCheckTest\frequencyLikeFarmi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zabal\Documents\NetBeansProjects\FakeNewsCheckTest\frequencyApath.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zabal\Documents\NetBeansProjects\FakeNewsCheckTest\fakeNewsDataAnalysis202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zabal\Documents\NetBeansProjects\FakeNewsCheckTest\fakeNewsDataAnalysis202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zabal\Documents\NetBeansProjects\FakeNewsCheckTest\fakeNewsDataAnalysis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zabal\Documents\NetBeansProjects\FakeNewsCheckTest\fakeNewsDataAnalysis202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zabal\Documents\NetBeansProjects\FakeNewsCheckTest\fakeNewsDataAnalysi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zabal\Documents\NetBeansProjects\FakeNewsCheckTest\fakeNewsData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zabal\Documents\NetBeansProjects\FakeNewsCheckTest\fakeNewsDataAnalysis2020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zabal\Documents\NetBeansProjects\FakeNewsCheckTest\dateFrequencyPerThem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1AD-4D43-B1F5-2D8BE4CF1F9E}"/>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1AD-4D43-B1F5-2D8BE4CF1F9E}"/>
              </c:ext>
            </c:extLst>
          </c:dPt>
          <c:dPt>
            <c:idx val="2"/>
            <c:bubble3D val="0"/>
            <c:spPr>
              <a:noFill/>
              <a:ln>
                <a:noFill/>
              </a:ln>
              <a:effectLst/>
            </c:spPr>
            <c:extLst>
              <c:ext xmlns:c16="http://schemas.microsoft.com/office/drawing/2014/chart" uri="{C3380CC4-5D6E-409C-BE32-E72D297353CC}">
                <c16:uniqueId val="{00000005-81AD-4D43-B1F5-2D8BE4CF1F9E}"/>
              </c:ext>
            </c:extLst>
          </c:dPt>
          <c:dPt>
            <c:idx val="3"/>
            <c:bubble3D val="0"/>
            <c:spPr>
              <a:solidFill>
                <a:schemeClr val="accent3">
                  <a:tint val="3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1AD-4D43-B1F5-2D8BE4CF1F9E}"/>
              </c:ext>
            </c:extLst>
          </c:dPt>
          <c:dLbls>
            <c:dLbl>
              <c:idx val="0"/>
              <c:layout>
                <c:manualLayout>
                  <c:x val="-0.38845726970033295"/>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hade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1AD-4D43-B1F5-2D8BE4CF1F9E}"/>
                </c:ext>
              </c:extLst>
            </c:dLbl>
            <c:dLbl>
              <c:idx val="1"/>
              <c:layout>
                <c:manualLayout>
                  <c:x val="1.8497965223825266E-2"/>
                  <c:y val="-0.1520609701500307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1AD-4D43-B1F5-2D8BE4CF1F9E}"/>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65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AD-4D43-B1F5-2D8BE4CF1F9E}"/>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numRef>
              <c:f>Sheet1!$A$2:$A$4</c:f>
              <c:numCache>
                <c:formatCode>General</c:formatCode>
                <c:ptCount val="3"/>
              </c:numCache>
            </c:numRef>
          </c:cat>
          <c:val>
            <c:numRef>
              <c:f>Sheet1!$B$2:$B$4</c:f>
              <c:numCache>
                <c:formatCode>0%</c:formatCode>
                <c:ptCount val="3"/>
                <c:pt idx="0">
                  <c:v>0.12</c:v>
                </c:pt>
                <c:pt idx="1">
                  <c:v>0.52</c:v>
                </c:pt>
                <c:pt idx="2">
                  <c:v>0.36</c:v>
                </c:pt>
              </c:numCache>
            </c:numRef>
          </c:val>
          <c:extLst>
            <c:ext xmlns:c16="http://schemas.microsoft.com/office/drawing/2014/chart" uri="{C3380CC4-5D6E-409C-BE32-E72D297353CC}">
              <c16:uniqueId val="{00000008-81AD-4D43-B1F5-2D8BE4CF1F9E}"/>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l-GR" sz="1200"/>
              <a:t>ΚΑΤΗΓΟΡΙΑ: ΤΡΟΠΟΠΟΙΗΜΕΝΗ ΕΙΚΟΝΑ</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Frequency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Sheet1!$B$2:$B$17</c:f>
              <c:strCache>
                <c:ptCount val="16"/>
                <c:pt idx="0">
                  <c:v>φωτογραφία</c:v>
                </c:pt>
                <c:pt idx="1">
                  <c:v>εικόνα</c:v>
                </c:pt>
                <c:pt idx="2">
                  <c:v>πρόεδρος</c:v>
                </c:pt>
                <c:pt idx="3">
                  <c:v>μητσοτάκης</c:v>
                </c:pt>
                <c:pt idx="4">
                  <c:v>ουκρανία</c:v>
                </c:pt>
                <c:pt idx="5">
                  <c:v>σημαία</c:v>
                </c:pt>
                <c:pt idx="6">
                  <c:v>κρατάω</c:v>
                </c:pt>
                <c:pt idx="7">
                  <c:v>κυριάκος</c:v>
                </c:pt>
                <c:pt idx="8">
                  <c:v>δελτίο</c:v>
                </c:pt>
                <c:pt idx="9">
                  <c:v>πρωθυπουργός</c:v>
                </c:pt>
                <c:pt idx="10">
                  <c:v>ρεπορτάζ</c:v>
                </c:pt>
                <c:pt idx="11">
                  <c:v>είδηση</c:v>
                </c:pt>
                <c:pt idx="12">
                  <c:v>ελληνικός</c:v>
                </c:pt>
                <c:pt idx="13">
                  <c:v>ζελένσκι</c:v>
                </c:pt>
                <c:pt idx="14">
                  <c:v>κυκλοφορώ</c:v>
                </c:pt>
                <c:pt idx="15">
                  <c:v>ναζιστικός</c:v>
                </c:pt>
              </c:strCache>
            </c:strRef>
          </c:cat>
          <c:val>
            <c:numRef>
              <c:f>Sheet1!$C$2:$C$17</c:f>
              <c:numCache>
                <c:formatCode>General</c:formatCode>
                <c:ptCount val="16"/>
                <c:pt idx="0">
                  <c:v>28</c:v>
                </c:pt>
                <c:pt idx="1">
                  <c:v>10</c:v>
                </c:pt>
                <c:pt idx="2">
                  <c:v>9</c:v>
                </c:pt>
                <c:pt idx="3">
                  <c:v>8</c:v>
                </c:pt>
                <c:pt idx="4">
                  <c:v>8</c:v>
                </c:pt>
                <c:pt idx="5">
                  <c:v>8</c:v>
                </c:pt>
                <c:pt idx="6">
                  <c:v>7</c:v>
                </c:pt>
                <c:pt idx="7">
                  <c:v>7</c:v>
                </c:pt>
                <c:pt idx="8">
                  <c:v>6</c:v>
                </c:pt>
                <c:pt idx="9">
                  <c:v>6</c:v>
                </c:pt>
                <c:pt idx="10">
                  <c:v>6</c:v>
                </c:pt>
                <c:pt idx="11">
                  <c:v>5</c:v>
                </c:pt>
                <c:pt idx="12">
                  <c:v>5</c:v>
                </c:pt>
                <c:pt idx="13">
                  <c:v>5</c:v>
                </c:pt>
                <c:pt idx="14">
                  <c:v>5</c:v>
                </c:pt>
                <c:pt idx="15">
                  <c:v>5</c:v>
                </c:pt>
              </c:numCache>
            </c:numRef>
          </c:val>
          <c:extLst>
            <c:ext xmlns:c16="http://schemas.microsoft.com/office/drawing/2014/chart" uri="{C3380CC4-5D6E-409C-BE32-E72D297353CC}">
              <c16:uniqueId val="{00000000-3C0A-4E9A-A40D-A6254BA9CDCA}"/>
            </c:ext>
          </c:extLst>
        </c:ser>
        <c:dLbls>
          <c:dLblPos val="inEnd"/>
          <c:showLegendKey val="0"/>
          <c:showVal val="1"/>
          <c:showCatName val="0"/>
          <c:showSerName val="0"/>
          <c:showPercent val="0"/>
          <c:showBubbleSize val="0"/>
        </c:dLbls>
        <c:gapWidth val="100"/>
        <c:overlap val="-24"/>
        <c:axId val="1185768991"/>
        <c:axId val="1186688911"/>
      </c:barChart>
      <c:catAx>
        <c:axId val="118576899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186688911"/>
        <c:crosses val="autoZero"/>
        <c:auto val="1"/>
        <c:lblAlgn val="ctr"/>
        <c:lblOffset val="100"/>
        <c:noMultiLvlLbl val="0"/>
      </c:catAx>
      <c:valAx>
        <c:axId val="1186688911"/>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1857689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l-GR" sz="1200"/>
              <a:t>ΚΑΤΗΓΟΡΙΑ: ΤΡΟΠΟΠΟΙΗΜΕΝΟ ΒΙΝΤΕΟ</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Frequency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Sheet1!$B$2:$B$11</c:f>
              <c:strCache>
                <c:ptCount val="10"/>
                <c:pt idx="0">
                  <c:v>βίντεο</c:v>
                </c:pt>
                <c:pt idx="1">
                  <c:v>πρόεδρος</c:v>
                </c:pt>
                <c:pt idx="2">
                  <c:v>ομιλία</c:v>
                </c:pt>
                <c:pt idx="3">
                  <c:v>μπάιντεν</c:v>
                </c:pt>
                <c:pt idx="4">
                  <c:v>σύνθημα</c:v>
                </c:pt>
                <c:pt idx="5">
                  <c:v>τζο</c:v>
                </c:pt>
                <c:pt idx="6">
                  <c:v>επίθεση</c:v>
                </c:pt>
                <c:pt idx="7">
                  <c:v>ηπα</c:v>
                </c:pt>
                <c:pt idx="8">
                  <c:v>ομάδα</c:v>
                </c:pt>
                <c:pt idx="9">
                  <c:v>ουκρανία</c:v>
                </c:pt>
              </c:strCache>
            </c:strRef>
          </c:cat>
          <c:val>
            <c:numRef>
              <c:f>Sheet1!$C$2:$C$11</c:f>
              <c:numCache>
                <c:formatCode>General</c:formatCode>
                <c:ptCount val="10"/>
                <c:pt idx="0">
                  <c:v>17</c:v>
                </c:pt>
                <c:pt idx="1">
                  <c:v>7</c:v>
                </c:pt>
                <c:pt idx="2">
                  <c:v>5</c:v>
                </c:pt>
                <c:pt idx="3">
                  <c:v>4</c:v>
                </c:pt>
                <c:pt idx="4">
                  <c:v>4</c:v>
                </c:pt>
                <c:pt idx="5">
                  <c:v>4</c:v>
                </c:pt>
                <c:pt idx="6">
                  <c:v>3</c:v>
                </c:pt>
                <c:pt idx="7">
                  <c:v>3</c:v>
                </c:pt>
                <c:pt idx="8">
                  <c:v>3</c:v>
                </c:pt>
                <c:pt idx="9">
                  <c:v>3</c:v>
                </c:pt>
              </c:numCache>
            </c:numRef>
          </c:val>
          <c:extLst>
            <c:ext xmlns:c16="http://schemas.microsoft.com/office/drawing/2014/chart" uri="{C3380CC4-5D6E-409C-BE32-E72D297353CC}">
              <c16:uniqueId val="{00000000-3C99-45B1-9A60-00A3A4B0F308}"/>
            </c:ext>
          </c:extLst>
        </c:ser>
        <c:dLbls>
          <c:dLblPos val="inEnd"/>
          <c:showLegendKey val="0"/>
          <c:showVal val="1"/>
          <c:showCatName val="0"/>
          <c:showSerName val="0"/>
          <c:showPercent val="0"/>
          <c:showBubbleSize val="0"/>
        </c:dLbls>
        <c:gapWidth val="100"/>
        <c:overlap val="-24"/>
        <c:axId val="1189395087"/>
        <c:axId val="1705000959"/>
      </c:barChart>
      <c:catAx>
        <c:axId val="118939508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705000959"/>
        <c:crosses val="autoZero"/>
        <c:auto val="1"/>
        <c:lblAlgn val="ctr"/>
        <c:lblOffset val="100"/>
        <c:noMultiLvlLbl val="0"/>
      </c:catAx>
      <c:valAx>
        <c:axId val="170500095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1893950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l-GR" sz="1200"/>
              <a:t>ΚΑΤΗΓΟΡΙΑ:</a:t>
            </a:r>
            <a:r>
              <a:rPr lang="en-US" sz="1200"/>
              <a:t> LIKE FARMING</a:t>
            </a:r>
            <a:r>
              <a:rPr lang="el-GR" sz="1200"/>
              <a:t> </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Frequency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Sheet1!$B$2:$B$13</c:f>
              <c:strCache>
                <c:ptCount val="12"/>
                <c:pt idx="0">
                  <c:v>φωτογραφία</c:v>
                </c:pt>
                <c:pt idx="1">
                  <c:v>δικτύωση</c:v>
                </c:pt>
                <c:pt idx="2">
                  <c:v>κοινωνικός</c:v>
                </c:pt>
                <c:pt idx="3">
                  <c:v>παιδί</c:v>
                </c:pt>
                <c:pt idx="4">
                  <c:v>σελίδα</c:v>
                </c:pt>
                <c:pt idx="5">
                  <c:v>facebook</c:v>
                </c:pt>
                <c:pt idx="6">
                  <c:v>βίντεο</c:v>
                </c:pt>
                <c:pt idx="7">
                  <c:v>γυναίκα</c:v>
                </c:pt>
                <c:pt idx="8">
                  <c:v>εικόνα</c:v>
                </c:pt>
                <c:pt idx="9">
                  <c:v>ελληνικός</c:v>
                </c:pt>
                <c:pt idx="10">
                  <c:v>κυκλοφορώ</c:v>
                </c:pt>
                <c:pt idx="11">
                  <c:v>χρήστης</c:v>
                </c:pt>
              </c:strCache>
            </c:strRef>
          </c:cat>
          <c:val>
            <c:numRef>
              <c:f>Sheet1!$C$2:$C$13</c:f>
              <c:numCache>
                <c:formatCode>General</c:formatCode>
                <c:ptCount val="12"/>
                <c:pt idx="0">
                  <c:v>13</c:v>
                </c:pt>
                <c:pt idx="1">
                  <c:v>7</c:v>
                </c:pt>
                <c:pt idx="2">
                  <c:v>7</c:v>
                </c:pt>
                <c:pt idx="3">
                  <c:v>6</c:v>
                </c:pt>
                <c:pt idx="4">
                  <c:v>6</c:v>
                </c:pt>
                <c:pt idx="5">
                  <c:v>5</c:v>
                </c:pt>
                <c:pt idx="6">
                  <c:v>5</c:v>
                </c:pt>
                <c:pt idx="7">
                  <c:v>5</c:v>
                </c:pt>
                <c:pt idx="8">
                  <c:v>5</c:v>
                </c:pt>
                <c:pt idx="9">
                  <c:v>5</c:v>
                </c:pt>
                <c:pt idx="10">
                  <c:v>5</c:v>
                </c:pt>
                <c:pt idx="11">
                  <c:v>5</c:v>
                </c:pt>
              </c:numCache>
            </c:numRef>
          </c:val>
          <c:extLst>
            <c:ext xmlns:c16="http://schemas.microsoft.com/office/drawing/2014/chart" uri="{C3380CC4-5D6E-409C-BE32-E72D297353CC}">
              <c16:uniqueId val="{00000000-C4A2-4D68-9556-B8520A211F82}"/>
            </c:ext>
          </c:extLst>
        </c:ser>
        <c:dLbls>
          <c:dLblPos val="inEnd"/>
          <c:showLegendKey val="0"/>
          <c:showVal val="1"/>
          <c:showCatName val="0"/>
          <c:showSerName val="0"/>
          <c:showPercent val="0"/>
          <c:showBubbleSize val="0"/>
        </c:dLbls>
        <c:gapWidth val="100"/>
        <c:overlap val="-24"/>
        <c:axId val="1407272816"/>
        <c:axId val="1244104416"/>
      </c:barChart>
      <c:catAx>
        <c:axId val="14072728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244104416"/>
        <c:crosses val="autoZero"/>
        <c:auto val="1"/>
        <c:lblAlgn val="ctr"/>
        <c:lblOffset val="100"/>
        <c:noMultiLvlLbl val="0"/>
      </c:catAx>
      <c:valAx>
        <c:axId val="124410441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407272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l-GR" sz="1200"/>
              <a:t>ΚΑΤΗΓΟΡΙΑ: ΑΠΑΤΗ</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Frequency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Sheet1!$B$2:$B$12</c:f>
              <c:strCache>
                <c:ptCount val="11"/>
                <c:pt idx="0">
                  <c:v>σελίδα</c:v>
                </c:pt>
                <c:pt idx="1">
                  <c:v>facebook</c:v>
                </c:pt>
                <c:pt idx="2">
                  <c:v>διαγωνισμός</c:v>
                </c:pt>
                <c:pt idx="3">
                  <c:v>κερδίζω</c:v>
                </c:pt>
                <c:pt idx="4">
                  <c:v>πλατφόρμα</c:v>
                </c:pt>
                <c:pt idx="5">
                  <c:v>χρήστης</c:v>
                </c:pt>
                <c:pt idx="6">
                  <c:v>διαδικτυακός</c:v>
                </c:pt>
                <c:pt idx="7">
                  <c:v>σκεύασμα</c:v>
                </c:pt>
                <c:pt idx="8">
                  <c:v>χαρίζω</c:v>
                </c:pt>
                <c:pt idx="9">
                  <c:v>lidl</c:v>
                </c:pt>
                <c:pt idx="10">
                  <c:v>μήνυμα</c:v>
                </c:pt>
              </c:strCache>
            </c:strRef>
          </c:cat>
          <c:val>
            <c:numRef>
              <c:f>Sheet1!$C$2:$C$12</c:f>
              <c:numCache>
                <c:formatCode>General</c:formatCode>
                <c:ptCount val="11"/>
                <c:pt idx="0">
                  <c:v>15</c:v>
                </c:pt>
                <c:pt idx="1">
                  <c:v>11</c:v>
                </c:pt>
                <c:pt idx="2">
                  <c:v>11</c:v>
                </c:pt>
                <c:pt idx="3">
                  <c:v>11</c:v>
                </c:pt>
                <c:pt idx="4">
                  <c:v>8</c:v>
                </c:pt>
                <c:pt idx="5">
                  <c:v>8</c:v>
                </c:pt>
                <c:pt idx="6">
                  <c:v>7</c:v>
                </c:pt>
                <c:pt idx="7">
                  <c:v>6</c:v>
                </c:pt>
                <c:pt idx="8">
                  <c:v>6</c:v>
                </c:pt>
                <c:pt idx="9">
                  <c:v>5</c:v>
                </c:pt>
                <c:pt idx="10">
                  <c:v>5</c:v>
                </c:pt>
              </c:numCache>
            </c:numRef>
          </c:val>
          <c:extLst>
            <c:ext xmlns:c16="http://schemas.microsoft.com/office/drawing/2014/chart" uri="{C3380CC4-5D6E-409C-BE32-E72D297353CC}">
              <c16:uniqueId val="{00000000-89D4-4A31-A48A-1DE6DF14CB84}"/>
            </c:ext>
          </c:extLst>
        </c:ser>
        <c:dLbls>
          <c:dLblPos val="inEnd"/>
          <c:showLegendKey val="0"/>
          <c:showVal val="1"/>
          <c:showCatName val="0"/>
          <c:showSerName val="0"/>
          <c:showPercent val="0"/>
          <c:showBubbleSize val="0"/>
        </c:dLbls>
        <c:gapWidth val="100"/>
        <c:overlap val="-24"/>
        <c:axId val="919871727"/>
        <c:axId val="920658095"/>
      </c:barChart>
      <c:catAx>
        <c:axId val="91987172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920658095"/>
        <c:crosses val="autoZero"/>
        <c:auto val="1"/>
        <c:lblAlgn val="ctr"/>
        <c:lblOffset val="100"/>
        <c:noMultiLvlLbl val="0"/>
      </c:catAx>
      <c:valAx>
        <c:axId val="920658095"/>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919871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l-GR" sz="1200"/>
              <a:t>ΣΥΧΝΟΤΗΤΑ ΛΕΞΕΩΝ-ΚΛΕΙΔΙΩΝ (2020)</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KeywordsFrequency!$D$1</c:f>
              <c:strCache>
                <c:ptCount val="1"/>
                <c:pt idx="0">
                  <c:v>Frequency</c:v>
                </c:pt>
              </c:strCache>
            </c:strRef>
          </c:tx>
          <c:spPr>
            <a:solidFill>
              <a:srgbClr val="F59F26"/>
            </a:solidFill>
            <a:ln>
              <a:noFill/>
            </a:ln>
            <a:effectLst>
              <a:outerShdw blurRad="40000" dist="23000" dir="5400000" rotWithShape="0">
                <a:srgbClr val="000000">
                  <a:alpha val="35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KeywordsFrequency!$C$2:$C$21</c:f>
              <c:strCache>
                <c:ptCount val="20"/>
                <c:pt idx="0">
                  <c:v>κορωνοϊός</c:v>
                </c:pt>
                <c:pt idx="1">
                  <c:v>covid19</c:v>
                </c:pt>
                <c:pt idx="2">
                  <c:v>εμβόλιο</c:v>
                </c:pt>
                <c:pt idx="3">
                  <c:v>φωτογραφία</c:v>
                </c:pt>
                <c:pt idx="4">
                  <c:v>βίντεο</c:v>
                </c:pt>
                <c:pt idx="5">
                  <c:v>μάσκα</c:v>
                </c:pt>
                <c:pt idx="6">
                  <c:v>νέος</c:v>
                </c:pt>
                <c:pt idx="7">
                  <c:v>πανδημία</c:v>
                </c:pt>
                <c:pt idx="8">
                  <c:v>χρήση</c:v>
                </c:pt>
                <c:pt idx="9">
                  <c:v>παιδί</c:v>
                </c:pt>
                <c:pt idx="10">
                  <c:v>sarscov2</c:v>
                </c:pt>
                <c:pt idx="11">
                  <c:v>θάνατος</c:v>
                </c:pt>
                <c:pt idx="12">
                  <c:v>μέτρο</c:v>
                </c:pt>
                <c:pt idx="13">
                  <c:v>νόσος</c:v>
                </c:pt>
                <c:pt idx="14">
                  <c:v>ελλάδα</c:v>
                </c:pt>
                <c:pt idx="15">
                  <c:v>νοσοκομείο</c:v>
                </c:pt>
                <c:pt idx="16">
                  <c:v>υγεία</c:v>
                </c:pt>
                <c:pt idx="17">
                  <c:v>ελληνικός</c:v>
                </c:pt>
                <c:pt idx="18">
                  <c:v>ιός</c:v>
                </c:pt>
                <c:pt idx="19">
                  <c:v>παγκόσμιος</c:v>
                </c:pt>
              </c:strCache>
            </c:strRef>
          </c:cat>
          <c:val>
            <c:numRef>
              <c:f>KeywordsFrequency!$D$2:$D$21</c:f>
              <c:numCache>
                <c:formatCode>General</c:formatCode>
                <c:ptCount val="20"/>
                <c:pt idx="0">
                  <c:v>143</c:v>
                </c:pt>
                <c:pt idx="1">
                  <c:v>79</c:v>
                </c:pt>
                <c:pt idx="2">
                  <c:v>67</c:v>
                </c:pt>
                <c:pt idx="3">
                  <c:v>57</c:v>
                </c:pt>
                <c:pt idx="4">
                  <c:v>53</c:v>
                </c:pt>
                <c:pt idx="5">
                  <c:v>49</c:v>
                </c:pt>
                <c:pt idx="6">
                  <c:v>44</c:v>
                </c:pt>
                <c:pt idx="7">
                  <c:v>40</c:v>
                </c:pt>
                <c:pt idx="8">
                  <c:v>40</c:v>
                </c:pt>
                <c:pt idx="9">
                  <c:v>36</c:v>
                </c:pt>
                <c:pt idx="10">
                  <c:v>30</c:v>
                </c:pt>
                <c:pt idx="11">
                  <c:v>28</c:v>
                </c:pt>
                <c:pt idx="12">
                  <c:v>28</c:v>
                </c:pt>
                <c:pt idx="13">
                  <c:v>27</c:v>
                </c:pt>
                <c:pt idx="14">
                  <c:v>25</c:v>
                </c:pt>
                <c:pt idx="15">
                  <c:v>25</c:v>
                </c:pt>
                <c:pt idx="16">
                  <c:v>23</c:v>
                </c:pt>
                <c:pt idx="17">
                  <c:v>21</c:v>
                </c:pt>
                <c:pt idx="18">
                  <c:v>21</c:v>
                </c:pt>
                <c:pt idx="19">
                  <c:v>21</c:v>
                </c:pt>
              </c:numCache>
            </c:numRef>
          </c:val>
          <c:extLst>
            <c:ext xmlns:c16="http://schemas.microsoft.com/office/drawing/2014/chart" uri="{C3380CC4-5D6E-409C-BE32-E72D297353CC}">
              <c16:uniqueId val="{00000000-99FC-4276-B048-4E0070318E4D}"/>
            </c:ext>
          </c:extLst>
        </c:ser>
        <c:dLbls>
          <c:dLblPos val="outEnd"/>
          <c:showLegendKey val="0"/>
          <c:showVal val="1"/>
          <c:showCatName val="0"/>
          <c:showSerName val="0"/>
          <c:showPercent val="0"/>
          <c:showBubbleSize val="0"/>
        </c:dLbls>
        <c:gapWidth val="100"/>
        <c:overlap val="-24"/>
        <c:axId val="1683758815"/>
        <c:axId val="1560003567"/>
      </c:barChart>
      <c:catAx>
        <c:axId val="168375881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60003567"/>
        <c:crosses val="autoZero"/>
        <c:auto val="1"/>
        <c:lblAlgn val="ctr"/>
        <c:lblOffset val="100"/>
        <c:noMultiLvlLbl val="0"/>
      </c:catAx>
      <c:valAx>
        <c:axId val="1560003567"/>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683758815"/>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l-GR" sz="1200"/>
              <a:t>ΣΥΧΝΟΤΗΤΑ ΛΕΞΕΩΝ-ΚΛΕΙΔΙΩΝ (2021)</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KeywordsFrequency!$D$1</c:f>
              <c:strCache>
                <c:ptCount val="1"/>
                <c:pt idx="0">
                  <c:v>Frequency</c:v>
                </c:pt>
              </c:strCache>
            </c:strRef>
          </c:tx>
          <c:spPr>
            <a:solidFill>
              <a:srgbClr val="CB7A09"/>
            </a:solidFill>
            <a:ln>
              <a:noFill/>
            </a:ln>
            <a:effectLst>
              <a:outerShdw blurRad="40000" dist="23000" dir="5400000" rotWithShape="0">
                <a:srgbClr val="000000">
                  <a:alpha val="35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KeywordsFrequency!$C$2:$C$21</c:f>
              <c:strCache>
                <c:ptCount val="20"/>
                <c:pt idx="0">
                  <c:v>εμβόλιο</c:v>
                </c:pt>
                <c:pt idx="1">
                  <c:v>covid19</c:v>
                </c:pt>
                <c:pt idx="2">
                  <c:v>κορωνοϊός</c:v>
                </c:pt>
                <c:pt idx="3">
                  <c:v>εμβολιασμός</c:v>
                </c:pt>
                <c:pt idx="4">
                  <c:v>εμβολιασμένος</c:v>
                </c:pt>
                <c:pt idx="5">
                  <c:v>θάνατος</c:v>
                </c:pt>
                <c:pt idx="6">
                  <c:v>φωτογραφία</c:v>
                </c:pt>
                <c:pt idx="7">
                  <c:v>νέος</c:v>
                </c:pt>
                <c:pt idx="8">
                  <c:v>βίντεο</c:v>
                </c:pt>
                <c:pt idx="9">
                  <c:v>κυκλοφορώ</c:v>
                </c:pt>
                <c:pt idx="10">
                  <c:v>sarscov2</c:v>
                </c:pt>
                <c:pt idx="11">
                  <c:v>πεθαίνω</c:v>
                </c:pt>
                <c:pt idx="12">
                  <c:v>ελλάδα</c:v>
                </c:pt>
                <c:pt idx="13">
                  <c:v>mrna</c:v>
                </c:pt>
                <c:pt idx="14">
                  <c:v>παιδί</c:v>
                </c:pt>
                <c:pt idx="15">
                  <c:v>εμβολιάζομαι</c:v>
                </c:pt>
                <c:pt idx="16">
                  <c:v>πανδημία</c:v>
                </c:pt>
                <c:pt idx="17">
                  <c:v>ιός</c:v>
                </c:pt>
                <c:pt idx="18">
                  <c:v>κοινωνικός</c:v>
                </c:pt>
                <c:pt idx="19">
                  <c:v>παρενέργεια</c:v>
                </c:pt>
              </c:strCache>
            </c:strRef>
          </c:cat>
          <c:val>
            <c:numRef>
              <c:f>KeywordsFrequency!$D$2:$D$21</c:f>
              <c:numCache>
                <c:formatCode>General</c:formatCode>
                <c:ptCount val="20"/>
                <c:pt idx="0">
                  <c:v>277</c:v>
                </c:pt>
                <c:pt idx="1">
                  <c:v>201</c:v>
                </c:pt>
                <c:pt idx="2">
                  <c:v>117</c:v>
                </c:pt>
                <c:pt idx="3">
                  <c:v>89</c:v>
                </c:pt>
                <c:pt idx="4">
                  <c:v>88</c:v>
                </c:pt>
                <c:pt idx="5">
                  <c:v>81</c:v>
                </c:pt>
                <c:pt idx="6">
                  <c:v>63</c:v>
                </c:pt>
                <c:pt idx="7">
                  <c:v>52</c:v>
                </c:pt>
                <c:pt idx="8">
                  <c:v>51</c:v>
                </c:pt>
                <c:pt idx="9">
                  <c:v>50</c:v>
                </c:pt>
                <c:pt idx="10">
                  <c:v>45</c:v>
                </c:pt>
                <c:pt idx="11">
                  <c:v>44</c:v>
                </c:pt>
                <c:pt idx="12">
                  <c:v>42</c:v>
                </c:pt>
                <c:pt idx="13">
                  <c:v>41</c:v>
                </c:pt>
                <c:pt idx="14">
                  <c:v>40</c:v>
                </c:pt>
                <c:pt idx="15">
                  <c:v>37</c:v>
                </c:pt>
                <c:pt idx="16">
                  <c:v>37</c:v>
                </c:pt>
                <c:pt idx="17">
                  <c:v>36</c:v>
                </c:pt>
                <c:pt idx="18">
                  <c:v>36</c:v>
                </c:pt>
                <c:pt idx="19">
                  <c:v>36</c:v>
                </c:pt>
              </c:numCache>
            </c:numRef>
          </c:val>
          <c:extLst>
            <c:ext xmlns:c16="http://schemas.microsoft.com/office/drawing/2014/chart" uri="{C3380CC4-5D6E-409C-BE32-E72D297353CC}">
              <c16:uniqueId val="{00000000-BF51-44A3-94FB-D41FA0B02561}"/>
            </c:ext>
          </c:extLst>
        </c:ser>
        <c:dLbls>
          <c:dLblPos val="outEnd"/>
          <c:showLegendKey val="0"/>
          <c:showVal val="1"/>
          <c:showCatName val="0"/>
          <c:showSerName val="0"/>
          <c:showPercent val="0"/>
          <c:showBubbleSize val="0"/>
        </c:dLbls>
        <c:gapWidth val="100"/>
        <c:overlap val="-24"/>
        <c:axId val="64801487"/>
        <c:axId val="151790032"/>
      </c:barChart>
      <c:catAx>
        <c:axId val="6480148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1790032"/>
        <c:crosses val="autoZero"/>
        <c:auto val="1"/>
        <c:lblAlgn val="ctr"/>
        <c:lblOffset val="100"/>
        <c:noMultiLvlLbl val="0"/>
      </c:catAx>
      <c:valAx>
        <c:axId val="15179003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64801487"/>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l-GR" sz="1200"/>
              <a:t>ΣΥΧΝΟΤΗΤΑ ΛΕΞΕΩΝ-ΚΛΕΙΔΙΩΝ  (2022)</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KeywordsFrequency!$D$1</c:f>
              <c:strCache>
                <c:ptCount val="1"/>
                <c:pt idx="0">
                  <c:v>Frequency</c:v>
                </c:pt>
              </c:strCache>
            </c:strRef>
          </c:tx>
          <c:spPr>
            <a:solidFill>
              <a:srgbClr val="0D8295"/>
            </a:solidFill>
            <a:ln>
              <a:noFill/>
            </a:ln>
            <a:effectLst>
              <a:outerShdw blurRad="40000" dist="23000" dir="5400000" rotWithShape="0">
                <a:srgbClr val="000000">
                  <a:alpha val="35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KeywordsFrequency!$C$2:$C$21</c:f>
              <c:strCache>
                <c:ptCount val="20"/>
                <c:pt idx="0">
                  <c:v>covid19</c:v>
                </c:pt>
                <c:pt idx="1">
                  <c:v>εμβόλιο</c:v>
                </c:pt>
                <c:pt idx="2">
                  <c:v>βίντεο</c:v>
                </c:pt>
                <c:pt idx="3">
                  <c:v>ουκρανία</c:v>
                </c:pt>
                <c:pt idx="4">
                  <c:v>φωτογραφία</c:v>
                </c:pt>
                <c:pt idx="5">
                  <c:v>εμβολιασμός</c:v>
                </c:pt>
                <c:pt idx="6">
                  <c:v>νέος</c:v>
                </c:pt>
                <c:pt idx="7">
                  <c:v>θάνατος</c:v>
                </c:pt>
                <c:pt idx="8">
                  <c:v>εμβολιασμένος</c:v>
                </c:pt>
                <c:pt idx="9">
                  <c:v>κυκλοφορώ</c:v>
                </c:pt>
                <c:pt idx="10">
                  <c:v>ρωσικός</c:v>
                </c:pt>
                <c:pt idx="11">
                  <c:v>πρόσφατος</c:v>
                </c:pt>
                <c:pt idx="12">
                  <c:v>ελλάδα</c:v>
                </c:pt>
                <c:pt idx="13">
                  <c:v>ρωσία</c:v>
                </c:pt>
                <c:pt idx="14">
                  <c:v>μελέτη</c:v>
                </c:pt>
                <c:pt idx="15">
                  <c:v>παιδί</c:v>
                </c:pt>
                <c:pt idx="16">
                  <c:v>πρόεδρος</c:v>
                </c:pt>
                <c:pt idx="17">
                  <c:v>κοινωνικός</c:v>
                </c:pt>
                <c:pt idx="18">
                  <c:v>δικτύωση</c:v>
                </c:pt>
                <c:pt idx="19">
                  <c:v>ουκρανός</c:v>
                </c:pt>
              </c:strCache>
            </c:strRef>
          </c:cat>
          <c:val>
            <c:numRef>
              <c:f>KeywordsFrequency!$D$2:$D$21</c:f>
              <c:numCache>
                <c:formatCode>General</c:formatCode>
                <c:ptCount val="20"/>
                <c:pt idx="0">
                  <c:v>96</c:v>
                </c:pt>
                <c:pt idx="1">
                  <c:v>89</c:v>
                </c:pt>
                <c:pt idx="2">
                  <c:v>82</c:v>
                </c:pt>
                <c:pt idx="3">
                  <c:v>76</c:v>
                </c:pt>
                <c:pt idx="4">
                  <c:v>66</c:v>
                </c:pt>
                <c:pt idx="5">
                  <c:v>46</c:v>
                </c:pt>
                <c:pt idx="6">
                  <c:v>36</c:v>
                </c:pt>
                <c:pt idx="7">
                  <c:v>35</c:v>
                </c:pt>
                <c:pt idx="8">
                  <c:v>34</c:v>
                </c:pt>
                <c:pt idx="9">
                  <c:v>30</c:v>
                </c:pt>
                <c:pt idx="10">
                  <c:v>30</c:v>
                </c:pt>
                <c:pt idx="11">
                  <c:v>28</c:v>
                </c:pt>
                <c:pt idx="12">
                  <c:v>27</c:v>
                </c:pt>
                <c:pt idx="13">
                  <c:v>27</c:v>
                </c:pt>
                <c:pt idx="14">
                  <c:v>26</c:v>
                </c:pt>
                <c:pt idx="15">
                  <c:v>26</c:v>
                </c:pt>
                <c:pt idx="16">
                  <c:v>26</c:v>
                </c:pt>
                <c:pt idx="17">
                  <c:v>25</c:v>
                </c:pt>
                <c:pt idx="18">
                  <c:v>24</c:v>
                </c:pt>
                <c:pt idx="19">
                  <c:v>23</c:v>
                </c:pt>
              </c:numCache>
            </c:numRef>
          </c:val>
          <c:extLst>
            <c:ext xmlns:c16="http://schemas.microsoft.com/office/drawing/2014/chart" uri="{C3380CC4-5D6E-409C-BE32-E72D297353CC}">
              <c16:uniqueId val="{00000000-43D0-4B93-ACD3-E07BB1045A3F}"/>
            </c:ext>
          </c:extLst>
        </c:ser>
        <c:dLbls>
          <c:dLblPos val="outEnd"/>
          <c:showLegendKey val="0"/>
          <c:showVal val="1"/>
          <c:showCatName val="0"/>
          <c:showSerName val="0"/>
          <c:showPercent val="0"/>
          <c:showBubbleSize val="0"/>
        </c:dLbls>
        <c:gapWidth val="100"/>
        <c:overlap val="-24"/>
        <c:axId val="149540464"/>
        <c:axId val="1911766479"/>
      </c:barChart>
      <c:catAx>
        <c:axId val="1495404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911766479"/>
        <c:crosses val="autoZero"/>
        <c:auto val="1"/>
        <c:lblAlgn val="ctr"/>
        <c:lblOffset val="100"/>
        <c:noMultiLvlLbl val="0"/>
      </c:catAx>
      <c:valAx>
        <c:axId val="191176647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4954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l-GR" sz="1200"/>
              <a:t>ΣΥΧΝΟΤΗΤΑ ΛΕΞΕΩΝ-ΚΛΕΙΔΙΩΝ  (2023)</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KeywordsFrequency!$D$1</c:f>
              <c:strCache>
                <c:ptCount val="1"/>
                <c:pt idx="0">
                  <c:v>Frequency</c:v>
                </c:pt>
              </c:strCache>
            </c:strRef>
          </c:tx>
          <c:spPr>
            <a:solidFill>
              <a:srgbClr val="11AEC7"/>
            </a:solidFill>
            <a:ln>
              <a:noFill/>
            </a:ln>
            <a:effectLst>
              <a:outerShdw blurRad="40000" dist="23000" dir="5400000" rotWithShape="0">
                <a:srgbClr val="000000">
                  <a:alpha val="35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KeywordsFrequency!$C$2:$C$20</c:f>
              <c:strCache>
                <c:ptCount val="19"/>
                <c:pt idx="0">
                  <c:v>βίντεο</c:v>
                </c:pt>
                <c:pt idx="1">
                  <c:v>εμβόλιο</c:v>
                </c:pt>
                <c:pt idx="2">
                  <c:v>φωτογραφία</c:v>
                </c:pt>
                <c:pt idx="3">
                  <c:v>covid19</c:v>
                </c:pt>
                <c:pt idx="4">
                  <c:v>παιδί</c:v>
                </c:pt>
                <c:pt idx="5">
                  <c:v>ουκρανία</c:v>
                </c:pt>
                <c:pt idx="6">
                  <c:v>πρόσφατος</c:v>
                </c:pt>
                <c:pt idx="7">
                  <c:v>νέος</c:v>
                </c:pt>
                <c:pt idx="8">
                  <c:v>ηπα</c:v>
                </c:pt>
                <c:pt idx="9">
                  <c:v>πρόεδρος</c:v>
                </c:pt>
                <c:pt idx="10">
                  <c:v>παγκόσμιος</c:v>
                </c:pt>
                <c:pt idx="11">
                  <c:v>τέμπη</c:v>
                </c:pt>
                <c:pt idx="12">
                  <c:v>χρόνος</c:v>
                </c:pt>
                <c:pt idx="13">
                  <c:v>mrna</c:v>
                </c:pt>
                <c:pt idx="14">
                  <c:v>αμαξοστοιχία</c:v>
                </c:pt>
                <c:pt idx="15">
                  <c:v>δυστύχημα</c:v>
                </c:pt>
                <c:pt idx="16">
                  <c:v>κυβέρνηση</c:v>
                </c:pt>
                <c:pt idx="17">
                  <c:v>μάρτιος</c:v>
                </c:pt>
                <c:pt idx="18">
                  <c:v>ρωσία</c:v>
                </c:pt>
              </c:strCache>
            </c:strRef>
          </c:cat>
          <c:val>
            <c:numRef>
              <c:f>KeywordsFrequency!$D$2:$D$20</c:f>
              <c:numCache>
                <c:formatCode>General</c:formatCode>
                <c:ptCount val="19"/>
                <c:pt idx="0">
                  <c:v>60</c:v>
                </c:pt>
                <c:pt idx="1">
                  <c:v>33</c:v>
                </c:pt>
                <c:pt idx="2">
                  <c:v>29</c:v>
                </c:pt>
                <c:pt idx="3">
                  <c:v>23</c:v>
                </c:pt>
                <c:pt idx="4">
                  <c:v>21</c:v>
                </c:pt>
                <c:pt idx="5">
                  <c:v>18</c:v>
                </c:pt>
                <c:pt idx="6">
                  <c:v>17</c:v>
                </c:pt>
                <c:pt idx="7">
                  <c:v>15</c:v>
                </c:pt>
                <c:pt idx="8">
                  <c:v>13</c:v>
                </c:pt>
                <c:pt idx="9">
                  <c:v>13</c:v>
                </c:pt>
                <c:pt idx="10">
                  <c:v>12</c:v>
                </c:pt>
                <c:pt idx="11">
                  <c:v>11</c:v>
                </c:pt>
                <c:pt idx="12">
                  <c:v>11</c:v>
                </c:pt>
                <c:pt idx="13">
                  <c:v>10</c:v>
                </c:pt>
                <c:pt idx="14">
                  <c:v>9</c:v>
                </c:pt>
                <c:pt idx="15">
                  <c:v>9</c:v>
                </c:pt>
                <c:pt idx="16">
                  <c:v>9</c:v>
                </c:pt>
                <c:pt idx="17">
                  <c:v>9</c:v>
                </c:pt>
                <c:pt idx="18">
                  <c:v>9</c:v>
                </c:pt>
              </c:numCache>
            </c:numRef>
          </c:val>
          <c:extLst>
            <c:ext xmlns:c16="http://schemas.microsoft.com/office/drawing/2014/chart" uri="{C3380CC4-5D6E-409C-BE32-E72D297353CC}">
              <c16:uniqueId val="{00000000-90A6-40C8-B159-437CE5957C14}"/>
            </c:ext>
          </c:extLst>
        </c:ser>
        <c:dLbls>
          <c:dLblPos val="outEnd"/>
          <c:showLegendKey val="0"/>
          <c:showVal val="1"/>
          <c:showCatName val="0"/>
          <c:showSerName val="0"/>
          <c:showPercent val="0"/>
          <c:showBubbleSize val="0"/>
        </c:dLbls>
        <c:gapWidth val="100"/>
        <c:overlap val="-24"/>
        <c:axId val="64806287"/>
        <c:axId val="1560005055"/>
      </c:barChart>
      <c:catAx>
        <c:axId val="6480628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60005055"/>
        <c:crosses val="autoZero"/>
        <c:auto val="1"/>
        <c:lblAlgn val="ctr"/>
        <c:lblOffset val="100"/>
        <c:noMultiLvlLbl val="0"/>
      </c:catAx>
      <c:valAx>
        <c:axId val="1560005055"/>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648062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rgbClr val="373F40"/>
                </a:solidFill>
                <a:effectLst/>
                <a:latin typeface="+mn-lt"/>
                <a:ea typeface="+mn-ea"/>
                <a:cs typeface="+mn-cs"/>
              </a:defRPr>
            </a:pPr>
            <a:r>
              <a:rPr lang="el-GR" sz="1600" dirty="0">
                <a:solidFill>
                  <a:srgbClr val="373F40"/>
                </a:solidFill>
                <a:effectLst/>
              </a:rPr>
              <a:t>ΑΡΙΘΜΟΣ ΑΡΘΡΩΝ ΑΝΑ ΜΗΝΑ (2013 - 2023)</a:t>
            </a:r>
          </a:p>
        </c:rich>
      </c:tx>
      <c:layout>
        <c:manualLayout>
          <c:xMode val="edge"/>
          <c:yMode val="edge"/>
          <c:x val="8.9735165776558018E-2"/>
          <c:y val="1.7331022530329289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rgbClr val="373F40"/>
              </a:solidFill>
              <a:effectLst/>
              <a:latin typeface="+mn-lt"/>
              <a:ea typeface="+mn-ea"/>
              <a:cs typeface="+mn-cs"/>
            </a:defRPr>
          </a:pPr>
          <a:endParaRPr lang="en-US"/>
        </a:p>
      </c:txPr>
    </c:title>
    <c:autoTitleDeleted val="0"/>
    <c:plotArea>
      <c:layout/>
      <c:barChart>
        <c:barDir val="col"/>
        <c:grouping val="clustered"/>
        <c:varyColors val="0"/>
        <c:ser>
          <c:idx val="0"/>
          <c:order val="0"/>
          <c:tx>
            <c:strRef>
              <c:f>'MM-YYYY Frequency'!$B$1</c:f>
              <c:strCache>
                <c:ptCount val="1"/>
                <c:pt idx="0">
                  <c:v>ΣΥΧΝΟΤΗΤΑ</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0"/>
                </a:srgbClr>
              </a:outerShdw>
            </a:effectLst>
          </c:spPr>
          <c:invertIfNegative val="0"/>
          <c:dLbls>
            <c:dLbl>
              <c:idx val="106"/>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483D-412B-9827-77E138ED7F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trendline>
            <c:spPr>
              <a:ln w="19050" cap="rnd">
                <a:solidFill>
                  <a:schemeClr val="accent3"/>
                </a:solidFill>
              </a:ln>
              <a:effectLst/>
            </c:spPr>
            <c:trendlineType val="linear"/>
            <c:dispRSqr val="0"/>
            <c:dispEq val="0"/>
          </c:trendline>
          <c:cat>
            <c:strRef>
              <c:f>'MM-YYYY Frequency'!$A$2:$A$122</c:f>
              <c:strCache>
                <c:ptCount val="121"/>
                <c:pt idx="0">
                  <c:v>May-2023</c:v>
                </c:pt>
                <c:pt idx="1">
                  <c:v>April-2023</c:v>
                </c:pt>
                <c:pt idx="2">
                  <c:v>March-2023</c:v>
                </c:pt>
                <c:pt idx="3">
                  <c:v>February-2023</c:v>
                </c:pt>
                <c:pt idx="4">
                  <c:v>January-2023</c:v>
                </c:pt>
                <c:pt idx="5">
                  <c:v>December-2022</c:v>
                </c:pt>
                <c:pt idx="6">
                  <c:v>November-2022</c:v>
                </c:pt>
                <c:pt idx="7">
                  <c:v>October-2022</c:v>
                </c:pt>
                <c:pt idx="8">
                  <c:v>September-2022</c:v>
                </c:pt>
                <c:pt idx="9">
                  <c:v>August-2022</c:v>
                </c:pt>
                <c:pt idx="10">
                  <c:v>July-2022</c:v>
                </c:pt>
                <c:pt idx="11">
                  <c:v>June-2022</c:v>
                </c:pt>
                <c:pt idx="12">
                  <c:v>May-2022</c:v>
                </c:pt>
                <c:pt idx="13">
                  <c:v>April-2022</c:v>
                </c:pt>
                <c:pt idx="14">
                  <c:v>March-2022</c:v>
                </c:pt>
                <c:pt idx="15">
                  <c:v>February-2022</c:v>
                </c:pt>
                <c:pt idx="16">
                  <c:v>January-2022</c:v>
                </c:pt>
                <c:pt idx="17">
                  <c:v>December-2021</c:v>
                </c:pt>
                <c:pt idx="18">
                  <c:v>November-2021</c:v>
                </c:pt>
                <c:pt idx="19">
                  <c:v>October-2021</c:v>
                </c:pt>
                <c:pt idx="20">
                  <c:v>September-2021</c:v>
                </c:pt>
                <c:pt idx="21">
                  <c:v>August-2021</c:v>
                </c:pt>
                <c:pt idx="22">
                  <c:v>July-2021</c:v>
                </c:pt>
                <c:pt idx="23">
                  <c:v>June-2021</c:v>
                </c:pt>
                <c:pt idx="24">
                  <c:v>May-2021</c:v>
                </c:pt>
                <c:pt idx="25">
                  <c:v>April-2021</c:v>
                </c:pt>
                <c:pt idx="26">
                  <c:v>March-2021</c:v>
                </c:pt>
                <c:pt idx="27">
                  <c:v>February-2021</c:v>
                </c:pt>
                <c:pt idx="28">
                  <c:v>January-2021</c:v>
                </c:pt>
                <c:pt idx="29">
                  <c:v>December-2020</c:v>
                </c:pt>
                <c:pt idx="30">
                  <c:v>November-2020</c:v>
                </c:pt>
                <c:pt idx="31">
                  <c:v>October-2020</c:v>
                </c:pt>
                <c:pt idx="32">
                  <c:v>September-2020</c:v>
                </c:pt>
                <c:pt idx="33">
                  <c:v>August-2020</c:v>
                </c:pt>
                <c:pt idx="34">
                  <c:v>July-2020</c:v>
                </c:pt>
                <c:pt idx="35">
                  <c:v>June-2020</c:v>
                </c:pt>
                <c:pt idx="36">
                  <c:v>May-2020</c:v>
                </c:pt>
                <c:pt idx="37">
                  <c:v>April-2020</c:v>
                </c:pt>
                <c:pt idx="38">
                  <c:v>March-2020</c:v>
                </c:pt>
                <c:pt idx="39">
                  <c:v>February-2020</c:v>
                </c:pt>
                <c:pt idx="40">
                  <c:v>January-2020</c:v>
                </c:pt>
                <c:pt idx="41">
                  <c:v>December-2019</c:v>
                </c:pt>
                <c:pt idx="42">
                  <c:v>November-2019</c:v>
                </c:pt>
                <c:pt idx="43">
                  <c:v>October-2019</c:v>
                </c:pt>
                <c:pt idx="44">
                  <c:v>September-2019</c:v>
                </c:pt>
                <c:pt idx="45">
                  <c:v>August-2019</c:v>
                </c:pt>
                <c:pt idx="46">
                  <c:v>July-2019</c:v>
                </c:pt>
                <c:pt idx="47">
                  <c:v>June-2019</c:v>
                </c:pt>
                <c:pt idx="48">
                  <c:v>May-2019</c:v>
                </c:pt>
                <c:pt idx="49">
                  <c:v>April-2019</c:v>
                </c:pt>
                <c:pt idx="50">
                  <c:v>March-2019</c:v>
                </c:pt>
                <c:pt idx="51">
                  <c:v>February-2019</c:v>
                </c:pt>
                <c:pt idx="52">
                  <c:v>January-2019</c:v>
                </c:pt>
                <c:pt idx="53">
                  <c:v>December-2018</c:v>
                </c:pt>
                <c:pt idx="54">
                  <c:v>November-2018</c:v>
                </c:pt>
                <c:pt idx="55">
                  <c:v>October-2018</c:v>
                </c:pt>
                <c:pt idx="56">
                  <c:v>September-2018</c:v>
                </c:pt>
                <c:pt idx="57">
                  <c:v>August-2018</c:v>
                </c:pt>
                <c:pt idx="58">
                  <c:v>July-2018</c:v>
                </c:pt>
                <c:pt idx="59">
                  <c:v>June-2018</c:v>
                </c:pt>
                <c:pt idx="60">
                  <c:v>May-2018</c:v>
                </c:pt>
                <c:pt idx="61">
                  <c:v>April-2018</c:v>
                </c:pt>
                <c:pt idx="62">
                  <c:v>March-2018</c:v>
                </c:pt>
                <c:pt idx="63">
                  <c:v>February-2018</c:v>
                </c:pt>
                <c:pt idx="64">
                  <c:v>January-2018</c:v>
                </c:pt>
                <c:pt idx="65">
                  <c:v>December-2017</c:v>
                </c:pt>
                <c:pt idx="66">
                  <c:v>November-2017</c:v>
                </c:pt>
                <c:pt idx="67">
                  <c:v>October-2017</c:v>
                </c:pt>
                <c:pt idx="68">
                  <c:v>September-2017</c:v>
                </c:pt>
                <c:pt idx="69">
                  <c:v>August-2017</c:v>
                </c:pt>
                <c:pt idx="70">
                  <c:v>July-2017</c:v>
                </c:pt>
                <c:pt idx="71">
                  <c:v>June-2017</c:v>
                </c:pt>
                <c:pt idx="72">
                  <c:v>May-2017</c:v>
                </c:pt>
                <c:pt idx="73">
                  <c:v>April-2017</c:v>
                </c:pt>
                <c:pt idx="74">
                  <c:v>March-2017</c:v>
                </c:pt>
                <c:pt idx="75">
                  <c:v>February-2017</c:v>
                </c:pt>
                <c:pt idx="76">
                  <c:v>January-2017</c:v>
                </c:pt>
                <c:pt idx="77">
                  <c:v>December-2016</c:v>
                </c:pt>
                <c:pt idx="78">
                  <c:v>November-2016</c:v>
                </c:pt>
                <c:pt idx="79">
                  <c:v>October-2016</c:v>
                </c:pt>
                <c:pt idx="80">
                  <c:v>September-2016</c:v>
                </c:pt>
                <c:pt idx="81">
                  <c:v>August-2016</c:v>
                </c:pt>
                <c:pt idx="82">
                  <c:v>July-2016</c:v>
                </c:pt>
                <c:pt idx="83">
                  <c:v>June-2016</c:v>
                </c:pt>
                <c:pt idx="84">
                  <c:v>May-2016</c:v>
                </c:pt>
                <c:pt idx="85">
                  <c:v>April-2016</c:v>
                </c:pt>
                <c:pt idx="86">
                  <c:v>March-2016</c:v>
                </c:pt>
                <c:pt idx="87">
                  <c:v>February-2016</c:v>
                </c:pt>
                <c:pt idx="88">
                  <c:v>January-2016</c:v>
                </c:pt>
                <c:pt idx="89">
                  <c:v>December-2015</c:v>
                </c:pt>
                <c:pt idx="90">
                  <c:v>November-2015</c:v>
                </c:pt>
                <c:pt idx="91">
                  <c:v>October-2015</c:v>
                </c:pt>
                <c:pt idx="92">
                  <c:v>September-2015</c:v>
                </c:pt>
                <c:pt idx="93">
                  <c:v>August-2015</c:v>
                </c:pt>
                <c:pt idx="94">
                  <c:v>July-2015</c:v>
                </c:pt>
                <c:pt idx="95">
                  <c:v>June-2015</c:v>
                </c:pt>
                <c:pt idx="96">
                  <c:v>May-2015</c:v>
                </c:pt>
                <c:pt idx="97">
                  <c:v>April-2015</c:v>
                </c:pt>
                <c:pt idx="98">
                  <c:v>March-2015</c:v>
                </c:pt>
                <c:pt idx="99">
                  <c:v>February-2015</c:v>
                </c:pt>
                <c:pt idx="100">
                  <c:v>January-2015</c:v>
                </c:pt>
                <c:pt idx="101">
                  <c:v>December-2014</c:v>
                </c:pt>
                <c:pt idx="102">
                  <c:v>November-2014</c:v>
                </c:pt>
                <c:pt idx="103">
                  <c:v>October-2014</c:v>
                </c:pt>
                <c:pt idx="104">
                  <c:v>September-2014</c:v>
                </c:pt>
                <c:pt idx="105">
                  <c:v>August-2014</c:v>
                </c:pt>
                <c:pt idx="106">
                  <c:v>July-2014</c:v>
                </c:pt>
                <c:pt idx="107">
                  <c:v>June-2014</c:v>
                </c:pt>
                <c:pt idx="108">
                  <c:v>May-2014</c:v>
                </c:pt>
                <c:pt idx="109">
                  <c:v>April-2014</c:v>
                </c:pt>
                <c:pt idx="110">
                  <c:v>March-2014</c:v>
                </c:pt>
                <c:pt idx="111">
                  <c:v>February-2014</c:v>
                </c:pt>
                <c:pt idx="112">
                  <c:v>January-2014</c:v>
                </c:pt>
                <c:pt idx="113">
                  <c:v>December-2013</c:v>
                </c:pt>
                <c:pt idx="114">
                  <c:v>November-2013</c:v>
                </c:pt>
                <c:pt idx="115">
                  <c:v>October-2013</c:v>
                </c:pt>
                <c:pt idx="116">
                  <c:v>September-2013</c:v>
                </c:pt>
                <c:pt idx="117">
                  <c:v>August-2013</c:v>
                </c:pt>
                <c:pt idx="118">
                  <c:v>July-2013</c:v>
                </c:pt>
                <c:pt idx="119">
                  <c:v>June-2013</c:v>
                </c:pt>
                <c:pt idx="120">
                  <c:v>May-2013</c:v>
                </c:pt>
              </c:strCache>
            </c:strRef>
          </c:cat>
          <c:val>
            <c:numRef>
              <c:f>'MM-YYYY Frequency'!$B$2:$B$122</c:f>
              <c:numCache>
                <c:formatCode>General</c:formatCode>
                <c:ptCount val="121"/>
                <c:pt idx="0">
                  <c:v>52</c:v>
                </c:pt>
                <c:pt idx="1">
                  <c:v>47</c:v>
                </c:pt>
                <c:pt idx="2">
                  <c:v>50</c:v>
                </c:pt>
                <c:pt idx="3">
                  <c:v>49</c:v>
                </c:pt>
                <c:pt idx="4">
                  <c:v>49</c:v>
                </c:pt>
                <c:pt idx="5">
                  <c:v>38</c:v>
                </c:pt>
                <c:pt idx="6">
                  <c:v>39</c:v>
                </c:pt>
                <c:pt idx="7">
                  <c:v>47</c:v>
                </c:pt>
                <c:pt idx="8">
                  <c:v>46</c:v>
                </c:pt>
                <c:pt idx="9">
                  <c:v>39</c:v>
                </c:pt>
                <c:pt idx="10">
                  <c:v>47</c:v>
                </c:pt>
                <c:pt idx="11">
                  <c:v>36</c:v>
                </c:pt>
                <c:pt idx="12">
                  <c:v>46</c:v>
                </c:pt>
                <c:pt idx="13">
                  <c:v>47</c:v>
                </c:pt>
                <c:pt idx="14">
                  <c:v>49</c:v>
                </c:pt>
                <c:pt idx="15">
                  <c:v>48</c:v>
                </c:pt>
                <c:pt idx="16">
                  <c:v>44</c:v>
                </c:pt>
                <c:pt idx="17">
                  <c:v>48</c:v>
                </c:pt>
                <c:pt idx="18">
                  <c:v>48</c:v>
                </c:pt>
                <c:pt idx="19">
                  <c:v>49</c:v>
                </c:pt>
                <c:pt idx="20">
                  <c:v>51</c:v>
                </c:pt>
                <c:pt idx="21">
                  <c:v>52</c:v>
                </c:pt>
                <c:pt idx="22">
                  <c:v>48</c:v>
                </c:pt>
                <c:pt idx="23">
                  <c:v>51</c:v>
                </c:pt>
                <c:pt idx="24">
                  <c:v>55</c:v>
                </c:pt>
                <c:pt idx="25">
                  <c:v>44</c:v>
                </c:pt>
                <c:pt idx="26">
                  <c:v>49</c:v>
                </c:pt>
                <c:pt idx="27">
                  <c:v>49</c:v>
                </c:pt>
                <c:pt idx="28">
                  <c:v>58</c:v>
                </c:pt>
                <c:pt idx="29">
                  <c:v>44</c:v>
                </c:pt>
                <c:pt idx="30">
                  <c:v>56</c:v>
                </c:pt>
                <c:pt idx="31">
                  <c:v>50</c:v>
                </c:pt>
                <c:pt idx="32">
                  <c:v>57</c:v>
                </c:pt>
                <c:pt idx="33">
                  <c:v>58</c:v>
                </c:pt>
                <c:pt idx="34">
                  <c:v>37</c:v>
                </c:pt>
                <c:pt idx="35">
                  <c:v>41</c:v>
                </c:pt>
                <c:pt idx="36">
                  <c:v>53</c:v>
                </c:pt>
                <c:pt idx="37">
                  <c:v>78</c:v>
                </c:pt>
                <c:pt idx="38">
                  <c:v>72</c:v>
                </c:pt>
                <c:pt idx="39">
                  <c:v>28</c:v>
                </c:pt>
                <c:pt idx="40">
                  <c:v>38</c:v>
                </c:pt>
                <c:pt idx="41">
                  <c:v>38</c:v>
                </c:pt>
                <c:pt idx="42">
                  <c:v>47</c:v>
                </c:pt>
                <c:pt idx="43">
                  <c:v>47</c:v>
                </c:pt>
                <c:pt idx="44">
                  <c:v>42</c:v>
                </c:pt>
                <c:pt idx="45">
                  <c:v>28</c:v>
                </c:pt>
                <c:pt idx="46">
                  <c:v>42</c:v>
                </c:pt>
                <c:pt idx="47">
                  <c:v>41</c:v>
                </c:pt>
                <c:pt idx="48">
                  <c:v>31</c:v>
                </c:pt>
                <c:pt idx="49">
                  <c:v>26</c:v>
                </c:pt>
                <c:pt idx="50">
                  <c:v>20</c:v>
                </c:pt>
                <c:pt idx="51">
                  <c:v>21</c:v>
                </c:pt>
                <c:pt idx="52">
                  <c:v>25</c:v>
                </c:pt>
                <c:pt idx="53">
                  <c:v>22</c:v>
                </c:pt>
                <c:pt idx="54">
                  <c:v>29</c:v>
                </c:pt>
                <c:pt idx="55">
                  <c:v>25</c:v>
                </c:pt>
                <c:pt idx="56">
                  <c:v>28</c:v>
                </c:pt>
                <c:pt idx="57">
                  <c:v>35</c:v>
                </c:pt>
                <c:pt idx="58">
                  <c:v>39</c:v>
                </c:pt>
                <c:pt idx="59">
                  <c:v>23</c:v>
                </c:pt>
                <c:pt idx="60">
                  <c:v>29</c:v>
                </c:pt>
                <c:pt idx="61">
                  <c:v>42</c:v>
                </c:pt>
                <c:pt idx="62">
                  <c:v>43</c:v>
                </c:pt>
                <c:pt idx="63">
                  <c:v>35</c:v>
                </c:pt>
                <c:pt idx="64">
                  <c:v>44</c:v>
                </c:pt>
                <c:pt idx="65">
                  <c:v>49</c:v>
                </c:pt>
                <c:pt idx="66">
                  <c:v>53</c:v>
                </c:pt>
                <c:pt idx="67">
                  <c:v>44</c:v>
                </c:pt>
                <c:pt idx="68">
                  <c:v>64</c:v>
                </c:pt>
                <c:pt idx="69">
                  <c:v>59</c:v>
                </c:pt>
                <c:pt idx="70">
                  <c:v>59</c:v>
                </c:pt>
                <c:pt idx="71">
                  <c:v>57</c:v>
                </c:pt>
                <c:pt idx="72">
                  <c:v>65</c:v>
                </c:pt>
                <c:pt idx="73">
                  <c:v>61</c:v>
                </c:pt>
                <c:pt idx="74">
                  <c:v>79</c:v>
                </c:pt>
                <c:pt idx="75">
                  <c:v>55</c:v>
                </c:pt>
                <c:pt idx="76">
                  <c:v>64</c:v>
                </c:pt>
                <c:pt idx="77">
                  <c:v>59</c:v>
                </c:pt>
                <c:pt idx="78">
                  <c:v>38</c:v>
                </c:pt>
                <c:pt idx="79">
                  <c:v>59</c:v>
                </c:pt>
                <c:pt idx="80">
                  <c:v>44</c:v>
                </c:pt>
                <c:pt idx="81">
                  <c:v>33</c:v>
                </c:pt>
                <c:pt idx="82">
                  <c:v>40</c:v>
                </c:pt>
                <c:pt idx="83">
                  <c:v>40</c:v>
                </c:pt>
                <c:pt idx="84">
                  <c:v>34</c:v>
                </c:pt>
                <c:pt idx="85">
                  <c:v>36</c:v>
                </c:pt>
                <c:pt idx="86">
                  <c:v>27</c:v>
                </c:pt>
                <c:pt idx="87">
                  <c:v>22</c:v>
                </c:pt>
                <c:pt idx="88">
                  <c:v>33</c:v>
                </c:pt>
                <c:pt idx="89">
                  <c:v>27</c:v>
                </c:pt>
                <c:pt idx="90">
                  <c:v>34</c:v>
                </c:pt>
                <c:pt idx="91">
                  <c:v>29</c:v>
                </c:pt>
                <c:pt idx="92">
                  <c:v>36</c:v>
                </c:pt>
                <c:pt idx="93">
                  <c:v>30</c:v>
                </c:pt>
                <c:pt idx="94">
                  <c:v>31</c:v>
                </c:pt>
                <c:pt idx="95">
                  <c:v>26</c:v>
                </c:pt>
                <c:pt idx="96">
                  <c:v>47</c:v>
                </c:pt>
                <c:pt idx="97">
                  <c:v>35</c:v>
                </c:pt>
                <c:pt idx="98">
                  <c:v>31</c:v>
                </c:pt>
                <c:pt idx="99">
                  <c:v>32</c:v>
                </c:pt>
                <c:pt idx="100">
                  <c:v>39</c:v>
                </c:pt>
                <c:pt idx="101">
                  <c:v>42</c:v>
                </c:pt>
                <c:pt idx="102">
                  <c:v>51</c:v>
                </c:pt>
                <c:pt idx="103">
                  <c:v>50</c:v>
                </c:pt>
                <c:pt idx="104">
                  <c:v>65</c:v>
                </c:pt>
                <c:pt idx="105">
                  <c:v>46</c:v>
                </c:pt>
                <c:pt idx="106">
                  <c:v>94</c:v>
                </c:pt>
                <c:pt idx="107">
                  <c:v>49</c:v>
                </c:pt>
                <c:pt idx="108">
                  <c:v>30</c:v>
                </c:pt>
                <c:pt idx="109">
                  <c:v>18</c:v>
                </c:pt>
                <c:pt idx="110">
                  <c:v>13</c:v>
                </c:pt>
                <c:pt idx="111">
                  <c:v>11</c:v>
                </c:pt>
                <c:pt idx="112">
                  <c:v>25</c:v>
                </c:pt>
                <c:pt idx="113">
                  <c:v>20</c:v>
                </c:pt>
                <c:pt idx="114">
                  <c:v>32</c:v>
                </c:pt>
                <c:pt idx="115">
                  <c:v>4</c:v>
                </c:pt>
                <c:pt idx="116">
                  <c:v>10</c:v>
                </c:pt>
                <c:pt idx="117">
                  <c:v>28</c:v>
                </c:pt>
                <c:pt idx="118">
                  <c:v>19</c:v>
                </c:pt>
                <c:pt idx="119">
                  <c:v>21</c:v>
                </c:pt>
                <c:pt idx="120">
                  <c:v>37</c:v>
                </c:pt>
              </c:numCache>
            </c:numRef>
          </c:val>
          <c:extLst>
            <c:ext xmlns:c16="http://schemas.microsoft.com/office/drawing/2014/chart" uri="{C3380CC4-5D6E-409C-BE32-E72D297353CC}">
              <c16:uniqueId val="{00000005-3DC0-4B86-ADE9-6BBBA820FA34}"/>
            </c:ext>
          </c:extLst>
        </c:ser>
        <c:dLbls>
          <c:dLblPos val="ctr"/>
          <c:showLegendKey val="0"/>
          <c:showVal val="1"/>
          <c:showCatName val="0"/>
          <c:showSerName val="0"/>
          <c:showPercent val="0"/>
          <c:showBubbleSize val="0"/>
        </c:dLbls>
        <c:gapWidth val="100"/>
        <c:overlap val="-24"/>
        <c:axId val="761565792"/>
        <c:axId val="753182784"/>
      </c:barChart>
      <c:catAx>
        <c:axId val="761565792"/>
        <c:scaling>
          <c:orientation val="maxMin"/>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rgbClr val="373F40"/>
                </a:solidFill>
                <a:latin typeface="+mn-lt"/>
                <a:ea typeface="+mn-ea"/>
                <a:cs typeface="+mn-cs"/>
              </a:defRPr>
            </a:pPr>
            <a:endParaRPr lang="en-US"/>
          </a:p>
        </c:txPr>
        <c:crossAx val="753182784"/>
        <c:crosses val="autoZero"/>
        <c:auto val="1"/>
        <c:lblAlgn val="ctr"/>
        <c:lblOffset val="100"/>
        <c:noMultiLvlLbl val="0"/>
      </c:catAx>
      <c:valAx>
        <c:axId val="753182784"/>
        <c:scaling>
          <c:orientation val="minMax"/>
        </c:scaling>
        <c:delete val="1"/>
        <c:axPos val="r"/>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761565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4A0-40B0-A601-8E154B0C28B1}"/>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4A0-40B0-A601-8E154B0C28B1}"/>
              </c:ext>
            </c:extLst>
          </c:dPt>
          <c:dPt>
            <c:idx val="2"/>
            <c:bubble3D val="0"/>
            <c:spPr>
              <a:noFill/>
              <a:ln>
                <a:noFill/>
              </a:ln>
              <a:effectLst/>
            </c:spPr>
            <c:extLst>
              <c:ext xmlns:c16="http://schemas.microsoft.com/office/drawing/2014/chart" uri="{C3380CC4-5D6E-409C-BE32-E72D297353CC}">
                <c16:uniqueId val="{00000005-D4A0-40B0-A601-8E154B0C28B1}"/>
              </c:ext>
            </c:extLst>
          </c:dPt>
          <c:dPt>
            <c:idx val="3"/>
            <c:bubble3D val="0"/>
            <c:spPr>
              <a:solidFill>
                <a:schemeClr val="accent3">
                  <a:tint val="3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4A0-40B0-A601-8E154B0C28B1}"/>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hade val="65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4A0-40B0-A601-8E154B0C28B1}"/>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4A0-40B0-A601-8E154B0C28B1}"/>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65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A0-40B0-A601-8E154B0C28B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0%</c:formatCode>
                <c:ptCount val="3"/>
                <c:pt idx="0">
                  <c:v>0.55000000000000004</c:v>
                </c:pt>
                <c:pt idx="1">
                  <c:v>0.19</c:v>
                </c:pt>
                <c:pt idx="2">
                  <c:v>0.26</c:v>
                </c:pt>
              </c:numCache>
            </c:numRef>
          </c:val>
          <c:extLst>
            <c:ext xmlns:c16="http://schemas.microsoft.com/office/drawing/2014/chart" uri="{C3380CC4-5D6E-409C-BE32-E72D297353CC}">
              <c16:uniqueId val="{00000008-D4A0-40B0-A601-8E154B0C28B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9B5-4DF0-8A67-18B0D1FBA68D}"/>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9B5-4DF0-8A67-18B0D1FBA68D}"/>
              </c:ext>
            </c:extLst>
          </c:dPt>
          <c:dPt>
            <c:idx val="2"/>
            <c:bubble3D val="0"/>
            <c:spPr>
              <a:noFill/>
              <a:ln>
                <a:noFill/>
              </a:ln>
              <a:effectLst/>
            </c:spPr>
            <c:extLst>
              <c:ext xmlns:c16="http://schemas.microsoft.com/office/drawing/2014/chart" uri="{C3380CC4-5D6E-409C-BE32-E72D297353CC}">
                <c16:uniqueId val="{00000005-A9B5-4DF0-8A67-18B0D1FBA68D}"/>
              </c:ext>
            </c:extLst>
          </c:dPt>
          <c:dPt>
            <c:idx val="3"/>
            <c:bubble3D val="0"/>
            <c:spPr>
              <a:solidFill>
                <a:schemeClr val="accent3">
                  <a:tint val="3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9B5-4DF0-8A67-18B0D1FBA68D}"/>
              </c:ext>
            </c:extLst>
          </c:dPt>
          <c:dLbls>
            <c:dLbl>
              <c:idx val="0"/>
              <c:layout>
                <c:manualLayout>
                  <c:x val="-5.549389567147614E-2"/>
                  <c:y val="6.6113465282622045E-3"/>
                </c:manualLayout>
              </c:layout>
              <c:spPr>
                <a:noFill/>
                <a:ln>
                  <a:no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3">
                          <a:shade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A9B5-4DF0-8A67-18B0D1FBA68D}"/>
                </c:ext>
              </c:extLst>
            </c:dLbl>
            <c:dLbl>
              <c:idx val="1"/>
              <c:layout>
                <c:manualLayout>
                  <c:x val="1.2331976815883586E-2"/>
                  <c:y val="-0.2512311680739637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B5-4DF0-8A67-18B0D1FBA68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tint val="65000"/>
                        </a:schemeClr>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B5-4DF0-8A67-18B0D1FBA68D}"/>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numRef>
              <c:f>Sheet1!$A$2:$A$4</c:f>
              <c:numCache>
                <c:formatCode>General</c:formatCode>
                <c:ptCount val="3"/>
              </c:numCache>
            </c:numRef>
          </c:cat>
          <c:val>
            <c:numRef>
              <c:f>Sheet1!$B$2:$B$4</c:f>
              <c:numCache>
                <c:formatCode>0%</c:formatCode>
                <c:ptCount val="3"/>
                <c:pt idx="0">
                  <c:v>0.63</c:v>
                </c:pt>
                <c:pt idx="1">
                  <c:v>0.27</c:v>
                </c:pt>
                <c:pt idx="2">
                  <c:v>0.1</c:v>
                </c:pt>
              </c:numCache>
            </c:numRef>
          </c:val>
          <c:extLst>
            <c:ext xmlns:c16="http://schemas.microsoft.com/office/drawing/2014/chart" uri="{C3380CC4-5D6E-409C-BE32-E72D297353CC}">
              <c16:uniqueId val="{00000008-A9B5-4DF0-8A67-18B0D1FBA68D}"/>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l-GR" dirty="0"/>
              <a:t>Επιστημονικά</a:t>
            </a:r>
            <a:r>
              <a:rPr lang="el-GR" baseline="0" dirty="0"/>
              <a:t> δημοσιεύματα που περιλαμβάνουν τον όρο «</a:t>
            </a:r>
            <a:r>
              <a:rPr lang="en-US" baseline="0" dirty="0"/>
              <a:t>fake news</a:t>
            </a:r>
            <a:r>
              <a:rPr lang="el-GR" baseline="0" dirty="0"/>
              <a:t>» (2000 – 2023)</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3"/>
              </a:solidFill>
              <a:round/>
            </a:ln>
            <a:effectLst/>
          </c:spPr>
          <c:marker>
            <c:symbol val="none"/>
          </c:marker>
          <c:dLbls>
            <c:dLbl>
              <c:idx val="16"/>
              <c:layout>
                <c:manualLayout>
                  <c:x val="-3.7715939884703807E-2"/>
                  <c:y val="-8.0623497288938847E-2"/>
                </c:manualLayout>
              </c:layout>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728E-4130-9D98-6E9EDB5B0FC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Sheet1!$A$3:$A$26</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Sheet1!$B$3:$B$26</c:f>
              <c:numCache>
                <c:formatCode>General</c:formatCode>
                <c:ptCount val="24"/>
                <c:pt idx="0">
                  <c:v>60</c:v>
                </c:pt>
                <c:pt idx="1">
                  <c:v>72</c:v>
                </c:pt>
                <c:pt idx="2">
                  <c:v>69</c:v>
                </c:pt>
                <c:pt idx="3">
                  <c:v>86</c:v>
                </c:pt>
                <c:pt idx="4">
                  <c:v>96</c:v>
                </c:pt>
                <c:pt idx="5">
                  <c:v>187</c:v>
                </c:pt>
                <c:pt idx="6">
                  <c:v>256</c:v>
                </c:pt>
                <c:pt idx="7">
                  <c:v>281</c:v>
                </c:pt>
                <c:pt idx="8">
                  <c:v>349</c:v>
                </c:pt>
                <c:pt idx="9">
                  <c:v>357</c:v>
                </c:pt>
                <c:pt idx="10">
                  <c:v>361</c:v>
                </c:pt>
                <c:pt idx="11">
                  <c:v>465</c:v>
                </c:pt>
                <c:pt idx="12">
                  <c:v>544</c:v>
                </c:pt>
                <c:pt idx="13">
                  <c:v>714</c:v>
                </c:pt>
                <c:pt idx="14">
                  <c:v>695</c:v>
                </c:pt>
                <c:pt idx="15">
                  <c:v>821</c:v>
                </c:pt>
                <c:pt idx="16">
                  <c:v>1200</c:v>
                </c:pt>
                <c:pt idx="17">
                  <c:v>10400</c:v>
                </c:pt>
                <c:pt idx="18">
                  <c:v>20300</c:v>
                </c:pt>
                <c:pt idx="19">
                  <c:v>31500</c:v>
                </c:pt>
                <c:pt idx="20">
                  <c:v>40700</c:v>
                </c:pt>
                <c:pt idx="21">
                  <c:v>45800</c:v>
                </c:pt>
                <c:pt idx="22">
                  <c:v>36400</c:v>
                </c:pt>
                <c:pt idx="23">
                  <c:v>50000</c:v>
                </c:pt>
              </c:numCache>
            </c:numRef>
          </c:val>
          <c:smooth val="0"/>
          <c:extLst>
            <c:ext xmlns:c16="http://schemas.microsoft.com/office/drawing/2014/chart" uri="{C3380CC4-5D6E-409C-BE32-E72D297353CC}">
              <c16:uniqueId val="{00000000-728E-4130-9D98-6E9EDB5B0FC6}"/>
            </c:ext>
          </c:extLst>
        </c:ser>
        <c:dLbls>
          <c:showLegendKey val="0"/>
          <c:showVal val="0"/>
          <c:showCatName val="0"/>
          <c:showSerName val="0"/>
          <c:showPercent val="0"/>
          <c:showBubbleSize val="0"/>
        </c:dLbls>
        <c:smooth val="0"/>
        <c:axId val="1286756303"/>
        <c:axId val="1253015439"/>
      </c:lineChart>
      <c:catAx>
        <c:axId val="1286756303"/>
        <c:scaling>
          <c:orientation val="minMax"/>
        </c:scaling>
        <c:delete val="1"/>
        <c:axPos val="b"/>
        <c:numFmt formatCode="General" sourceLinked="1"/>
        <c:majorTickMark val="none"/>
        <c:minorTickMark val="none"/>
        <c:tickLblPos val="nextTo"/>
        <c:crossAx val="1253015439"/>
        <c:crosses val="autoZero"/>
        <c:auto val="1"/>
        <c:lblAlgn val="ctr"/>
        <c:lblOffset val="100"/>
        <c:noMultiLvlLbl val="0"/>
      </c:catAx>
      <c:valAx>
        <c:axId val="1253015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6756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rgbClr val="373F40"/>
                </a:solidFill>
                <a:latin typeface="+mn-lt"/>
                <a:ea typeface="+mn-ea"/>
                <a:cs typeface="Times New Roman" panose="02020603050405020304" pitchFamily="18" charset="0"/>
              </a:defRPr>
            </a:pPr>
            <a:r>
              <a:rPr lang="el-GR" sz="1600" dirty="0">
                <a:solidFill>
                  <a:srgbClr val="373F40"/>
                </a:solidFill>
                <a:latin typeface="+mn-lt"/>
              </a:rPr>
              <a:t>ΣΥΧΝΟΤΗΤΑ ΚΑΤΗΓΟΡΙΩΝ (2013 - 2023)</a:t>
            </a:r>
          </a:p>
        </c:rich>
      </c:tx>
      <c:overlay val="0"/>
      <c:spPr>
        <a:noFill/>
        <a:ln>
          <a:noFill/>
        </a:ln>
        <a:effectLst/>
      </c:spPr>
      <c:txPr>
        <a:bodyPr rot="0" spcFirstLastPara="1" vertOverflow="ellipsis" vert="horz" wrap="square" anchor="ctr" anchorCtr="1"/>
        <a:lstStyle/>
        <a:p>
          <a:pPr>
            <a:defRPr sz="1600" b="1" i="0" u="none" strike="noStrike" kern="1200" baseline="0">
              <a:solidFill>
                <a:srgbClr val="373F40"/>
              </a:solidFill>
              <a:latin typeface="+mn-lt"/>
              <a:ea typeface="+mn-ea"/>
              <a:cs typeface="Times New Roman" panose="02020603050405020304" pitchFamily="18" charset="0"/>
            </a:defRPr>
          </a:pPr>
          <a:endParaRPr lang="en-US"/>
        </a:p>
      </c:txPr>
    </c:title>
    <c:autoTitleDeleted val="0"/>
    <c:plotArea>
      <c:layout>
        <c:manualLayout>
          <c:layoutTarget val="inner"/>
          <c:xMode val="edge"/>
          <c:yMode val="edge"/>
          <c:x val="5.033894956678802E-2"/>
          <c:y val="8.0524978831498728E-2"/>
          <c:w val="0.92098721530776395"/>
          <c:h val="0.51596369203849513"/>
        </c:manualLayout>
      </c:layout>
      <c:barChart>
        <c:barDir val="col"/>
        <c:grouping val="clustered"/>
        <c:varyColors val="0"/>
        <c:ser>
          <c:idx val="0"/>
          <c:order val="0"/>
          <c:tx>
            <c:strRef>
              <c:f>CategoryFrequency!$B$1</c:f>
              <c:strCache>
                <c:ptCount val="1"/>
                <c:pt idx="0">
                  <c:v>Frequency</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40000" dist="23000" dir="5400000" rotWithShape="0">
                <a:srgbClr val="000000">
                  <a:alpha val="35000"/>
                </a:srgbClr>
              </a:outerShdw>
            </a:effectLst>
          </c:spPr>
          <c:invertIfNegative val="0"/>
          <c:dPt>
            <c:idx val="0"/>
            <c:invertIfNegative val="0"/>
            <c:bubble3D val="0"/>
            <c:spPr>
              <a:solidFill>
                <a:schemeClr val="accent3">
                  <a:lumMod val="40000"/>
                  <a:lumOff val="6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0-8EFC-4AD3-AF9A-3E5011DE4865}"/>
              </c:ext>
            </c:extLst>
          </c:dPt>
          <c:dPt>
            <c:idx val="1"/>
            <c:invertIfNegative val="0"/>
            <c:bubble3D val="0"/>
            <c:spPr>
              <a:solidFill>
                <a:schemeClr val="accent3">
                  <a:lumMod val="40000"/>
                  <a:lumOff val="6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8EFC-4AD3-AF9A-3E5011DE4865}"/>
              </c:ext>
            </c:extLst>
          </c:dPt>
          <c:dPt>
            <c:idx val="2"/>
            <c:invertIfNegative val="0"/>
            <c:bubble3D val="0"/>
            <c:spPr>
              <a:solidFill>
                <a:schemeClr val="accent3">
                  <a:lumMod val="40000"/>
                  <a:lumOff val="6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2-8EFC-4AD3-AF9A-3E5011DE4865}"/>
              </c:ext>
            </c:extLst>
          </c:dPt>
          <c:dPt>
            <c:idx val="3"/>
            <c:invertIfNegative val="0"/>
            <c:bubble3D val="0"/>
            <c:spPr>
              <a:noFill/>
              <a:ln>
                <a:solidFill>
                  <a:srgbClr val="11AEC7"/>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1-EDA5-41AC-B10B-4F6B4B6B506A}"/>
              </c:ext>
            </c:extLst>
          </c:dPt>
          <c:dPt>
            <c:idx val="4"/>
            <c:invertIfNegative val="0"/>
            <c:bubble3D val="0"/>
            <c:spPr>
              <a:solidFill>
                <a:srgbClr val="0D8295"/>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4-8EFC-4AD3-AF9A-3E5011DE4865}"/>
              </c:ext>
            </c:extLst>
          </c:dPt>
          <c:dPt>
            <c:idx val="5"/>
            <c:invertIfNegative val="0"/>
            <c:bubble3D val="0"/>
            <c:spPr>
              <a:solidFill>
                <a:schemeClr val="accent3">
                  <a:lumMod val="40000"/>
                  <a:lumOff val="6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5-8EFC-4AD3-AF9A-3E5011DE4865}"/>
              </c:ext>
            </c:extLst>
          </c:dPt>
          <c:dPt>
            <c:idx val="6"/>
            <c:invertIfNegative val="0"/>
            <c:bubble3D val="0"/>
            <c:spPr>
              <a:noFill/>
              <a:ln>
                <a:solidFill>
                  <a:srgbClr val="11AEC7"/>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3-EDA5-41AC-B10B-4F6B4B6B506A}"/>
              </c:ext>
            </c:extLst>
          </c:dPt>
          <c:dPt>
            <c:idx val="7"/>
            <c:invertIfNegative val="0"/>
            <c:bubble3D val="0"/>
            <c:spPr>
              <a:solidFill>
                <a:srgbClr val="0D8295"/>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6-8EFC-4AD3-AF9A-3E5011DE4865}"/>
              </c:ext>
            </c:extLst>
          </c:dPt>
          <c:dPt>
            <c:idx val="8"/>
            <c:invertIfNegative val="0"/>
            <c:bubble3D val="0"/>
            <c:spPr>
              <a:solidFill>
                <a:srgbClr val="0D8295"/>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7-8EFC-4AD3-AF9A-3E5011DE4865}"/>
              </c:ext>
            </c:extLst>
          </c:dPt>
          <c:dPt>
            <c:idx val="9"/>
            <c:invertIfNegative val="0"/>
            <c:bubble3D val="0"/>
            <c:spPr>
              <a:solidFill>
                <a:srgbClr val="0D8295"/>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8-8EFC-4AD3-AF9A-3E5011DE4865}"/>
              </c:ext>
            </c:extLst>
          </c:dPt>
          <c:dPt>
            <c:idx val="10"/>
            <c:invertIfNegative val="0"/>
            <c:bubble3D val="0"/>
            <c:spPr>
              <a:solidFill>
                <a:srgbClr val="11AEC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9-8EFC-4AD3-AF9A-3E5011DE4865}"/>
              </c:ext>
            </c:extLst>
          </c:dPt>
          <c:dPt>
            <c:idx val="11"/>
            <c:invertIfNegative val="0"/>
            <c:bubble3D val="0"/>
            <c:spPr>
              <a:solidFill>
                <a:srgbClr val="11AEC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A-8EFC-4AD3-AF9A-3E5011DE4865}"/>
              </c:ext>
            </c:extLst>
          </c:dPt>
          <c:dPt>
            <c:idx val="12"/>
            <c:invertIfNegative val="0"/>
            <c:bubble3D val="0"/>
            <c:spPr>
              <a:noFill/>
              <a:ln>
                <a:solidFill>
                  <a:srgbClr val="11AEC7"/>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5-EDA5-41AC-B10B-4F6B4B6B506A}"/>
              </c:ext>
            </c:extLst>
          </c:dPt>
          <c:dPt>
            <c:idx val="13"/>
            <c:invertIfNegative val="0"/>
            <c:bubble3D val="0"/>
            <c:spPr>
              <a:solidFill>
                <a:srgbClr val="11AEC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B-8EFC-4AD3-AF9A-3E5011DE4865}"/>
              </c:ext>
            </c:extLst>
          </c:dPt>
          <c:dPt>
            <c:idx val="14"/>
            <c:invertIfNegative val="0"/>
            <c:bubble3D val="0"/>
            <c:spPr>
              <a:solidFill>
                <a:srgbClr val="11AEC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C-8EFC-4AD3-AF9A-3E5011DE4865}"/>
              </c:ext>
            </c:extLst>
          </c:dPt>
          <c:dPt>
            <c:idx val="15"/>
            <c:invertIfNegative val="0"/>
            <c:bubble3D val="0"/>
            <c:spPr>
              <a:solidFill>
                <a:srgbClr val="11AEC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D-8EFC-4AD3-AF9A-3E5011DE4865}"/>
              </c:ext>
            </c:extLst>
          </c:dPt>
          <c:dPt>
            <c:idx val="16"/>
            <c:invertIfNegative val="0"/>
            <c:bubble3D val="0"/>
            <c:spPr>
              <a:noFill/>
              <a:ln>
                <a:solidFill>
                  <a:srgbClr val="11AEC7"/>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7-EDA5-41AC-B10B-4F6B4B6B506A}"/>
              </c:ext>
            </c:extLst>
          </c:dPt>
          <c:dPt>
            <c:idx val="17"/>
            <c:invertIfNegative val="0"/>
            <c:bubble3D val="0"/>
            <c:spPr>
              <a:solidFill>
                <a:srgbClr val="11AEC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E-8EFC-4AD3-AF9A-3E5011DE4865}"/>
              </c:ext>
            </c:extLst>
          </c:dPt>
          <c:dPt>
            <c:idx val="18"/>
            <c:invertIfNegative val="0"/>
            <c:bubble3D val="0"/>
            <c:spPr>
              <a:solidFill>
                <a:srgbClr val="11AEC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F-8EFC-4AD3-AF9A-3E5011DE4865}"/>
              </c:ext>
            </c:extLst>
          </c:dPt>
          <c:dPt>
            <c:idx val="19"/>
            <c:invertIfNegative val="0"/>
            <c:bubble3D val="0"/>
            <c:spPr>
              <a:solidFill>
                <a:srgbClr val="11AEC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0-8EFC-4AD3-AF9A-3E5011DE4865}"/>
              </c:ext>
            </c:extLst>
          </c:dPt>
          <c:dPt>
            <c:idx val="20"/>
            <c:invertIfNegative val="0"/>
            <c:bubble3D val="0"/>
            <c:spPr>
              <a:solidFill>
                <a:srgbClr val="11AEC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1-8EFC-4AD3-AF9A-3E5011DE4865}"/>
              </c:ext>
            </c:extLst>
          </c:dPt>
          <c:dPt>
            <c:idx val="21"/>
            <c:invertIfNegative val="0"/>
            <c:bubble3D val="0"/>
            <c:spPr>
              <a:solidFill>
                <a:srgbClr val="11AEC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2-8EFC-4AD3-AF9A-3E5011DE4865}"/>
              </c:ext>
            </c:extLst>
          </c:dPt>
          <c:dPt>
            <c:idx val="22"/>
            <c:invertIfNegative val="0"/>
            <c:bubble3D val="0"/>
            <c:spPr>
              <a:solidFill>
                <a:srgbClr val="11AEC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23-8EFC-4AD3-AF9A-3E5011DE4865}"/>
              </c:ext>
            </c:extLst>
          </c:dPt>
          <c:dPt>
            <c:idx val="23"/>
            <c:invertIfNegative val="0"/>
            <c:bubble3D val="0"/>
            <c:spPr>
              <a:noFill/>
              <a:ln>
                <a:solidFill>
                  <a:srgbClr val="11AEC7"/>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9-EDA5-41AC-B10B-4F6B4B6B506A}"/>
              </c:ext>
            </c:extLst>
          </c:dPt>
          <c:dPt>
            <c:idx val="24"/>
            <c:invertIfNegative val="0"/>
            <c:bubble3D val="0"/>
            <c:spPr>
              <a:noFill/>
              <a:ln>
                <a:solidFill>
                  <a:srgbClr val="11AEC7"/>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B-EDA5-41AC-B10B-4F6B4B6B506A}"/>
              </c:ext>
            </c:extLst>
          </c:dPt>
          <c:dPt>
            <c:idx val="25"/>
            <c:invertIfNegative val="0"/>
            <c:bubble3D val="0"/>
            <c:spPr>
              <a:noFill/>
              <a:ln>
                <a:solidFill>
                  <a:srgbClr val="11AEC7"/>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D-EDA5-41AC-B10B-4F6B4B6B506A}"/>
              </c:ext>
            </c:extLst>
          </c:dPt>
          <c:dPt>
            <c:idx val="26"/>
            <c:invertIfNegative val="0"/>
            <c:bubble3D val="0"/>
            <c:spPr>
              <a:noFill/>
              <a:ln>
                <a:solidFill>
                  <a:srgbClr val="11AEC7"/>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F-EDA5-41AC-B10B-4F6B4B6B506A}"/>
              </c:ext>
            </c:extLst>
          </c:dPt>
          <c:dLbls>
            <c:spPr>
              <a:noFill/>
              <a:ln>
                <a:noFill/>
              </a:ln>
              <a:effectLst/>
            </c:spPr>
            <c:txPr>
              <a:bodyPr rot="-5400000" spcFirstLastPara="1" vertOverflow="ellipsis" wrap="square" anchor="ctr" anchorCtr="1"/>
              <a:lstStyle/>
              <a:p>
                <a:pPr>
                  <a:defRPr sz="900" b="0" i="0" u="none" strike="noStrike" kern="1200" baseline="0">
                    <a:solidFill>
                      <a:schemeClr val="tx2"/>
                    </a:solidFill>
                    <a:latin typeface="+mn-lt"/>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CategoryFrequency!$A$2:$A$28</c:f>
              <c:strCache>
                <c:ptCount val="27"/>
                <c:pt idx="0">
                  <c:v>HOAXES</c:v>
                </c:pt>
                <c:pt idx="1">
                  <c:v>ΠΑΡΑΠΛΗΡΟΦΟΡΗΣΗ</c:v>
                </c:pt>
                <c:pt idx="2">
                  <c:v>FAKE NEWS</c:v>
                </c:pt>
                <c:pt idx="3">
                  <c:v>ΔΙΑΦΟΡΑ</c:v>
                </c:pt>
                <c:pt idx="4">
                  <c:v>ΣΥΝΩΜΟΣΙΟΛΟΓΙΑ</c:v>
                </c:pt>
                <c:pt idx="5">
                  <c:v>ΨΕΥΔΕΣ</c:v>
                </c:pt>
                <c:pt idx="6">
                  <c:v>ΜΥΘΟΙ ΚΑΙ ΙΣΤΟΡΙΑ</c:v>
                </c:pt>
                <c:pt idx="7">
                  <c:v>ΥΓΕΙΑ</c:v>
                </c:pt>
                <c:pt idx="8">
                  <c:v>ΨΕΥΔΟΕΠΙΣΤΗΜΗ</c:v>
                </c:pt>
                <c:pt idx="9">
                  <c:v>ΨΕΥΔΗΣ ΙΣΧΥΡΙΣΜΟΣ</c:v>
                </c:pt>
                <c:pt idx="10">
                  <c:v>ΛΕΙΠΕΙ ΘΕΜΑΤΙΚΟ ΠΕΡΙΕΧΟΜΕΝΟ</c:v>
                </c:pt>
                <c:pt idx="11">
                  <c:v>ΑΠΑΤΗ</c:v>
                </c:pt>
                <c:pt idx="12">
                  <c:v>ΠΡΑΓΜΑΤΙΚΕΣ ΙΣΤΟΡΙΕΣ</c:v>
                </c:pt>
                <c:pt idx="13">
                  <c:v>LIKE FARMING</c:v>
                </c:pt>
                <c:pt idx="14">
                  <c:v>ΜΙΞΗ ΓΕΓΟΝΟΤΩΝ ΚΑΙ ΠΑΡΑΠΟΙΗΣΕΩΝ</c:v>
                </c:pt>
                <c:pt idx="15">
                  <c:v>ΨΕΥΤΙΚΑ ΡΗΤΑ ΚΑΙ ΑΠΟΦΘΕΓΜΑΤΑ</c:v>
                </c:pt>
                <c:pt idx="16">
                  <c:v>ΕΠΙΚΑΙΡΟΤΗΤΑ</c:v>
                </c:pt>
                <c:pt idx="17">
                  <c:v>ΤΡΟΠΟΠΟΙΗΜΕΝΗ ΕΙΚΟΝΑ</c:v>
                </c:pt>
                <c:pt idx="18">
                  <c:v>ΑΝΑΚΥΚΛΩΜΕΝΗ ΕΙΔΗΣΗ</c:v>
                </c:pt>
                <c:pt idx="19">
                  <c:v>ΚΙΝΔΥΝΟΛΟΓΙΑ</c:v>
                </c:pt>
                <c:pt idx="20">
                  <c:v>CLICKBAIT</c:v>
                </c:pt>
                <c:pt idx="21">
                  <c:v>ΣΑΤΙΡΑ</c:v>
                </c:pt>
                <c:pt idx="22">
                  <c:v>ΤΡΟΠΟΠΟΙΗΜΕΝΟ ΒΙΝΤΕΟ</c:v>
                </c:pt>
                <c:pt idx="23">
                  <c:v>ΕΡΕΥΝΕΣ</c:v>
                </c:pt>
                <c:pt idx="24">
                  <c:v>ΑΝΑΚΟΙΝΩΣΕΙΣ</c:v>
                </c:pt>
                <c:pt idx="25">
                  <c:v>ΑΝΕΠΙΒΕΒΑΙΩΤΟ</c:v>
                </c:pt>
                <c:pt idx="26">
                  <c:v>ΟΔΗΓΟΙ ΚΑΙ ΣΥΜΒΟΥΛΕΣ</c:v>
                </c:pt>
              </c:strCache>
            </c:strRef>
          </c:cat>
          <c:val>
            <c:numRef>
              <c:f>CategoryFrequency!$B$2:$B$28</c:f>
              <c:numCache>
                <c:formatCode>General</c:formatCode>
                <c:ptCount val="27"/>
                <c:pt idx="0">
                  <c:v>2050</c:v>
                </c:pt>
                <c:pt idx="1">
                  <c:v>1417</c:v>
                </c:pt>
                <c:pt idx="2">
                  <c:v>1301</c:v>
                </c:pt>
                <c:pt idx="3">
                  <c:v>697</c:v>
                </c:pt>
                <c:pt idx="4">
                  <c:v>660</c:v>
                </c:pt>
                <c:pt idx="5">
                  <c:v>515</c:v>
                </c:pt>
                <c:pt idx="6">
                  <c:v>477</c:v>
                </c:pt>
                <c:pt idx="7">
                  <c:v>336</c:v>
                </c:pt>
                <c:pt idx="8">
                  <c:v>303</c:v>
                </c:pt>
                <c:pt idx="9">
                  <c:v>263</c:v>
                </c:pt>
                <c:pt idx="10">
                  <c:v>235</c:v>
                </c:pt>
                <c:pt idx="11">
                  <c:v>227</c:v>
                </c:pt>
                <c:pt idx="12">
                  <c:v>128</c:v>
                </c:pt>
                <c:pt idx="13">
                  <c:v>123</c:v>
                </c:pt>
                <c:pt idx="14">
                  <c:v>122</c:v>
                </c:pt>
                <c:pt idx="15">
                  <c:v>112</c:v>
                </c:pt>
                <c:pt idx="16">
                  <c:v>81</c:v>
                </c:pt>
                <c:pt idx="17">
                  <c:v>73</c:v>
                </c:pt>
                <c:pt idx="18">
                  <c:v>51</c:v>
                </c:pt>
                <c:pt idx="19">
                  <c:v>46</c:v>
                </c:pt>
                <c:pt idx="20">
                  <c:v>43</c:v>
                </c:pt>
                <c:pt idx="21">
                  <c:v>25</c:v>
                </c:pt>
                <c:pt idx="22">
                  <c:v>24</c:v>
                </c:pt>
                <c:pt idx="23">
                  <c:v>18</c:v>
                </c:pt>
                <c:pt idx="24">
                  <c:v>14</c:v>
                </c:pt>
                <c:pt idx="25">
                  <c:v>10</c:v>
                </c:pt>
                <c:pt idx="26">
                  <c:v>4</c:v>
                </c:pt>
              </c:numCache>
            </c:numRef>
          </c:val>
          <c:extLst>
            <c:ext xmlns:c16="http://schemas.microsoft.com/office/drawing/2014/chart" uri="{C3380CC4-5D6E-409C-BE32-E72D297353CC}">
              <c16:uniqueId val="{00000010-EDA5-41AC-B10B-4F6B4B6B506A}"/>
            </c:ext>
          </c:extLst>
        </c:ser>
        <c:dLbls>
          <c:dLblPos val="outEnd"/>
          <c:showLegendKey val="0"/>
          <c:showVal val="1"/>
          <c:showCatName val="0"/>
          <c:showSerName val="0"/>
          <c:showPercent val="0"/>
          <c:showBubbleSize val="0"/>
        </c:dLbls>
        <c:gapWidth val="100"/>
        <c:overlap val="-24"/>
        <c:axId val="586006304"/>
        <c:axId val="586118912"/>
      </c:barChart>
      <c:catAx>
        <c:axId val="5860063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2"/>
                </a:solidFill>
                <a:latin typeface="+mn-lt"/>
                <a:ea typeface="+mn-ea"/>
                <a:cs typeface="Times New Roman" panose="02020603050405020304" pitchFamily="18" charset="0"/>
              </a:defRPr>
            </a:pPr>
            <a:endParaRPr lang="en-US"/>
          </a:p>
        </c:txPr>
        <c:crossAx val="586118912"/>
        <c:crosses val="autoZero"/>
        <c:auto val="1"/>
        <c:lblAlgn val="ctr"/>
        <c:lblOffset val="100"/>
        <c:noMultiLvlLbl val="0"/>
      </c:catAx>
      <c:valAx>
        <c:axId val="58611891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586006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373F40"/>
                </a:solidFill>
                <a:latin typeface="+mn-lt"/>
                <a:ea typeface="+mn-ea"/>
                <a:cs typeface="+mn-cs"/>
              </a:defRPr>
            </a:pPr>
            <a:r>
              <a:rPr lang="el-GR" sz="1600" b="1" i="0" u="none" strike="noStrike" kern="1200" baseline="0">
                <a:solidFill>
                  <a:srgbClr val="373F40"/>
                </a:solidFill>
                <a:cs typeface="Times New Roman" panose="02020603050405020304" pitchFamily="18" charset="0"/>
              </a:rPr>
              <a:t>ΣΥΧΝΟΤΗΤΑ ΚΑΤΗΓΟΡΙΩΝ (2020 - 2023)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373F40"/>
              </a:solidFill>
              <a:latin typeface="+mn-lt"/>
              <a:ea typeface="+mn-ea"/>
              <a:cs typeface="+mn-cs"/>
            </a:defRPr>
          </a:pPr>
          <a:endParaRPr lang="en-US"/>
        </a:p>
      </c:txPr>
    </c:title>
    <c:autoTitleDeleted val="0"/>
    <c:plotArea>
      <c:layout>
        <c:manualLayout>
          <c:layoutTarget val="inner"/>
          <c:xMode val="edge"/>
          <c:yMode val="edge"/>
          <c:x val="4.1111475648877217E-2"/>
          <c:y val="0.12806102362204724"/>
          <c:w val="0.94380130846001509"/>
          <c:h val="0.47166962496938541"/>
        </c:manualLayout>
      </c:layout>
      <c:barChart>
        <c:barDir val="col"/>
        <c:grouping val="clustered"/>
        <c:varyColors val="0"/>
        <c:ser>
          <c:idx val="0"/>
          <c:order val="0"/>
          <c:tx>
            <c:strRef>
              <c:f>CategoriesFrequency!$B$1</c:f>
              <c:strCache>
                <c:ptCount val="1"/>
                <c:pt idx="0">
                  <c:v>Frequency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40000" dist="23000" dir="5400000" rotWithShape="0">
                <a:srgbClr val="000000">
                  <a:alpha val="35000"/>
                </a:srgbClr>
              </a:outerShdw>
            </a:effectLst>
          </c:spPr>
          <c:invertIfNegative val="0"/>
          <c:dPt>
            <c:idx val="0"/>
            <c:invertIfNegative val="0"/>
            <c:bubble3D val="0"/>
            <c:spPr>
              <a:solidFill>
                <a:schemeClr val="accent4">
                  <a:lumMod val="40000"/>
                  <a:lumOff val="6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0-DF11-4D32-BF67-37D839AC7FB9}"/>
              </c:ext>
            </c:extLst>
          </c:dPt>
          <c:dPt>
            <c:idx val="1"/>
            <c:invertIfNegative val="0"/>
            <c:bubble3D val="0"/>
            <c:spPr>
              <a:solidFill>
                <a:schemeClr val="accent4">
                  <a:lumMod val="40000"/>
                  <a:lumOff val="6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DF11-4D32-BF67-37D839AC7FB9}"/>
              </c:ext>
            </c:extLst>
          </c:dPt>
          <c:dPt>
            <c:idx val="2"/>
            <c:invertIfNegative val="0"/>
            <c:bubble3D val="0"/>
            <c:spPr>
              <a:solidFill>
                <a:schemeClr val="accent4">
                  <a:lumMod val="40000"/>
                  <a:lumOff val="6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2-DF11-4D32-BF67-37D839AC7FB9}"/>
              </c:ext>
            </c:extLst>
          </c:dPt>
          <c:dPt>
            <c:idx val="3"/>
            <c:invertIfNegative val="0"/>
            <c:bubble3D val="0"/>
            <c:spPr>
              <a:solidFill>
                <a:schemeClr val="accent4">
                  <a:lumMod val="40000"/>
                  <a:lumOff val="6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3-DF11-4D32-BF67-37D839AC7FB9}"/>
              </c:ext>
            </c:extLst>
          </c:dPt>
          <c:dPt>
            <c:idx val="5"/>
            <c:invertIfNegative val="0"/>
            <c:bubble3D val="0"/>
            <c:spPr>
              <a:solidFill>
                <a:srgbClr val="CB7A09"/>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4-DF11-4D32-BF67-37D839AC7FB9}"/>
              </c:ext>
            </c:extLst>
          </c:dPt>
          <c:dPt>
            <c:idx val="6"/>
            <c:invertIfNegative val="0"/>
            <c:bubble3D val="0"/>
            <c:spPr>
              <a:solidFill>
                <a:srgbClr val="CB7A09"/>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5-DF11-4D32-BF67-37D839AC7FB9}"/>
              </c:ext>
            </c:extLst>
          </c:dPt>
          <c:dPt>
            <c:idx val="7"/>
            <c:invertIfNegative val="0"/>
            <c:bubble3D val="0"/>
            <c:spPr>
              <a:solidFill>
                <a:srgbClr val="CB7A09"/>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6-DF11-4D32-BF67-37D839AC7FB9}"/>
              </c:ext>
            </c:extLst>
          </c:dPt>
          <c:dPt>
            <c:idx val="9"/>
            <c:invertIfNegative val="0"/>
            <c:bubble3D val="0"/>
            <c:spPr>
              <a:solidFill>
                <a:srgbClr val="CB7A09"/>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E-2927-4334-A455-3FB8AC0E86F7}"/>
              </c:ext>
            </c:extLst>
          </c:dPt>
          <c:dPt>
            <c:idx val="10"/>
            <c:invertIfNegative val="0"/>
            <c:bubble3D val="0"/>
            <c:spPr>
              <a:noFill/>
              <a:ln>
                <a:solidFill>
                  <a:srgbClr val="F59F26"/>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1-FA9E-44A8-A905-5A1C6C73A9CD}"/>
              </c:ext>
            </c:extLst>
          </c:dPt>
          <c:dPt>
            <c:idx val="19"/>
            <c:invertIfNegative val="0"/>
            <c:bubble3D val="0"/>
            <c:spPr>
              <a:noFill/>
              <a:ln>
                <a:solidFill>
                  <a:srgbClr val="F59F26"/>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3-FA9E-44A8-A905-5A1C6C73A9CD}"/>
              </c:ext>
            </c:extLst>
          </c:dPt>
          <c:dPt>
            <c:idx val="20"/>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FA9E-44A8-A905-5A1C6C73A9CD}"/>
              </c:ext>
            </c:extLst>
          </c:dPt>
          <c:dPt>
            <c:idx val="22"/>
            <c:invertIfNegative val="0"/>
            <c:bubble3D val="0"/>
            <c:spPr>
              <a:noFill/>
              <a:ln>
                <a:solidFill>
                  <a:srgbClr val="F59F26"/>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F-FA9E-44A8-A905-5A1C6C73A9CD}"/>
              </c:ext>
            </c:extLst>
          </c:dPt>
          <c:dPt>
            <c:idx val="23"/>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FA9E-44A8-A905-5A1C6C73A9CD}"/>
              </c:ext>
            </c:extLst>
          </c:dPt>
          <c:dPt>
            <c:idx val="24"/>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FA9E-44A8-A905-5A1C6C73A9CD}"/>
              </c:ext>
            </c:extLst>
          </c:dPt>
          <c:dPt>
            <c:idx val="25"/>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FA9E-44A8-A905-5A1C6C73A9CD}"/>
              </c:ext>
            </c:extLst>
          </c:dPt>
          <c:dPt>
            <c:idx val="26"/>
            <c:invertIfNegative val="0"/>
            <c:bubble3D val="0"/>
            <c:spPr>
              <a:no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FA9E-44A8-A905-5A1C6C73A9CD}"/>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CategoriesFrequency!$A$2:$A$28</c:f>
              <c:strCache>
                <c:ptCount val="27"/>
                <c:pt idx="0">
                  <c:v>ΠΑΡΑΠΛΗΡΟΦΟΡΗΣΗ</c:v>
                </c:pt>
                <c:pt idx="1">
                  <c:v>ΨΕΥΔΕΣ</c:v>
                </c:pt>
                <c:pt idx="2">
                  <c:v>HOAXES</c:v>
                </c:pt>
                <c:pt idx="3">
                  <c:v>FAKE NEWS</c:v>
                </c:pt>
                <c:pt idx="4">
                  <c:v>ΛΕΙΠΕΙ ΘΕΜΑΤΙΚΟ ΠΕΡΙΕΧΟΜΕΝΟ</c:v>
                </c:pt>
                <c:pt idx="5">
                  <c:v>ΣΥΝΩΜΟΣΙΟΛΟΓΙΑ</c:v>
                </c:pt>
                <c:pt idx="6">
                  <c:v>ΨΕΥΔΗΣ ΙΣΧΥΡΙΣΜΟΣ</c:v>
                </c:pt>
                <c:pt idx="7">
                  <c:v>ΨΕΥΔΟΕΠΙΣΤΗΜΗ</c:v>
                </c:pt>
                <c:pt idx="8">
                  <c:v>ΜΙΞΗ ΓΕΓΟΝΟΤΩΝ ΚΑΙ ΠΑΡΑΠΟΙΗΣΕΩΝ</c:v>
                </c:pt>
                <c:pt idx="9">
                  <c:v>ΥΓΕΙΑ</c:v>
                </c:pt>
                <c:pt idx="10">
                  <c:v>ΕΠΙΚΑΙΡΟΤΗΤΑ</c:v>
                </c:pt>
                <c:pt idx="11">
                  <c:v>ΤΡΟΠΟΠΟΙΗΜΕΝΗ ΕΙΚΟΝΑ</c:v>
                </c:pt>
                <c:pt idx="12">
                  <c:v>ΑΠΑΤΗ</c:v>
                </c:pt>
                <c:pt idx="13">
                  <c:v>LIKE FARMING</c:v>
                </c:pt>
                <c:pt idx="14">
                  <c:v>ΨΕΥΤΙΚΑ ΡΗΤΑ ΚΑΙ ΑΠΟΦΘΕΓΜΑΤΑ</c:v>
                </c:pt>
                <c:pt idx="15">
                  <c:v>ΚΙΝΔΥΝΟΛΟΓΙΑ</c:v>
                </c:pt>
                <c:pt idx="16">
                  <c:v>ΤΡΟΠΟΠΟΙΗΜΕΝΟ ΒΙΝΤΕΟ</c:v>
                </c:pt>
                <c:pt idx="17">
                  <c:v>ΣΑΤΙΡΑ</c:v>
                </c:pt>
                <c:pt idx="18">
                  <c:v>ΑΝΑΚΥΚΛΩΜΕΝΗ ΕΙΔΗΣΗ</c:v>
                </c:pt>
                <c:pt idx="19">
                  <c:v>ΜΥΘΟΙ ΚΑΙ ΙΣΤΟΡΙΑ</c:v>
                </c:pt>
                <c:pt idx="20">
                  <c:v>ΕΡΕΥΝΕΣ</c:v>
                </c:pt>
                <c:pt idx="21">
                  <c:v>CLICKBAIT</c:v>
                </c:pt>
                <c:pt idx="22">
                  <c:v>ΑΝΕΠΙΒΕΒΑΙΩΤΟ</c:v>
                </c:pt>
                <c:pt idx="23">
                  <c:v>ΔΙΑΦΟΡΑ</c:v>
                </c:pt>
                <c:pt idx="24">
                  <c:v>ΑΝΑΚΟΙΝΩΣΕΙΣ</c:v>
                </c:pt>
                <c:pt idx="25">
                  <c:v>ΟΔΗΓΟΙ ΚΑΙ ΣΥΜΒΟΥΛΕΣ</c:v>
                </c:pt>
                <c:pt idx="26">
                  <c:v>ΠΡΑΓΜΑΤΙΚΕΣ ΙΣΤΟΡΙΕΣ</c:v>
                </c:pt>
              </c:strCache>
            </c:strRef>
          </c:cat>
          <c:val>
            <c:numRef>
              <c:f>CategoriesFrequency!$B$2:$B$28</c:f>
              <c:numCache>
                <c:formatCode>General</c:formatCode>
                <c:ptCount val="27"/>
                <c:pt idx="0">
                  <c:v>1169</c:v>
                </c:pt>
                <c:pt idx="1">
                  <c:v>322</c:v>
                </c:pt>
                <c:pt idx="2">
                  <c:v>296</c:v>
                </c:pt>
                <c:pt idx="3">
                  <c:v>238</c:v>
                </c:pt>
                <c:pt idx="4">
                  <c:v>233</c:v>
                </c:pt>
                <c:pt idx="5">
                  <c:v>224</c:v>
                </c:pt>
                <c:pt idx="6">
                  <c:v>185</c:v>
                </c:pt>
                <c:pt idx="7">
                  <c:v>184</c:v>
                </c:pt>
                <c:pt idx="8">
                  <c:v>104</c:v>
                </c:pt>
                <c:pt idx="9">
                  <c:v>91</c:v>
                </c:pt>
                <c:pt idx="10">
                  <c:v>79</c:v>
                </c:pt>
                <c:pt idx="11">
                  <c:v>71</c:v>
                </c:pt>
                <c:pt idx="12">
                  <c:v>63</c:v>
                </c:pt>
                <c:pt idx="13">
                  <c:v>39</c:v>
                </c:pt>
                <c:pt idx="14">
                  <c:v>37</c:v>
                </c:pt>
                <c:pt idx="15">
                  <c:v>30</c:v>
                </c:pt>
                <c:pt idx="16">
                  <c:v>24</c:v>
                </c:pt>
                <c:pt idx="17">
                  <c:v>20</c:v>
                </c:pt>
                <c:pt idx="18">
                  <c:v>17</c:v>
                </c:pt>
                <c:pt idx="19">
                  <c:v>16</c:v>
                </c:pt>
                <c:pt idx="20">
                  <c:v>11</c:v>
                </c:pt>
                <c:pt idx="21">
                  <c:v>10</c:v>
                </c:pt>
                <c:pt idx="22">
                  <c:v>5</c:v>
                </c:pt>
                <c:pt idx="23">
                  <c:v>4</c:v>
                </c:pt>
                <c:pt idx="24">
                  <c:v>2</c:v>
                </c:pt>
                <c:pt idx="25">
                  <c:v>1</c:v>
                </c:pt>
                <c:pt idx="26">
                  <c:v>0</c:v>
                </c:pt>
              </c:numCache>
            </c:numRef>
          </c:val>
          <c:extLst>
            <c:ext xmlns:c16="http://schemas.microsoft.com/office/drawing/2014/chart" uri="{C3380CC4-5D6E-409C-BE32-E72D297353CC}">
              <c16:uniqueId val="{0000000E-FA9E-44A8-A905-5A1C6C73A9CD}"/>
            </c:ext>
          </c:extLst>
        </c:ser>
        <c:dLbls>
          <c:dLblPos val="outEnd"/>
          <c:showLegendKey val="0"/>
          <c:showVal val="1"/>
          <c:showCatName val="0"/>
          <c:showSerName val="0"/>
          <c:showPercent val="0"/>
          <c:showBubbleSize val="0"/>
        </c:dLbls>
        <c:gapWidth val="100"/>
        <c:overlap val="-24"/>
        <c:axId val="151971600"/>
        <c:axId val="1911764495"/>
      </c:barChart>
      <c:catAx>
        <c:axId val="15197160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2"/>
                </a:solidFill>
                <a:latin typeface="+mn-lt"/>
                <a:ea typeface="+mn-ea"/>
                <a:cs typeface="+mn-cs"/>
              </a:defRPr>
            </a:pPr>
            <a:endParaRPr lang="en-US"/>
          </a:p>
        </c:txPr>
        <c:crossAx val="1911764495"/>
        <c:crosses val="autoZero"/>
        <c:auto val="1"/>
        <c:lblAlgn val="ctr"/>
        <c:lblOffset val="100"/>
        <c:noMultiLvlLbl val="0"/>
      </c:catAx>
      <c:valAx>
        <c:axId val="1911764495"/>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151971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l-GR" sz="1200" b="0" i="0" u="none" strike="noStrike" kern="1200" spc="0" baseline="0">
                <a:solidFill>
                  <a:sysClr val="windowText" lastClr="000000">
                    <a:lumMod val="65000"/>
                    <a:lumOff val="35000"/>
                  </a:sysClr>
                </a:solidFill>
              </a:rPr>
              <a:t>ΑΡΙΘΜΟΣ ΤΩΝ ΑΡΘΡΩΝ ΑΝΑ ΘΕΜΑ ΑΝΑ ΜΗΝΑ (2020 - 2023)</a:t>
            </a:r>
            <a:endParaRPr lang="en-US" sz="1200" b="0" i="0" u="none" strike="noStrike" kern="1200" spc="0" baseline="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097412374749408E-2"/>
          <c:y val="8.9120042637892041E-2"/>
          <c:w val="0.92985342616475219"/>
          <c:h val="0.59620287402155225"/>
        </c:manualLayout>
      </c:layout>
      <c:lineChart>
        <c:grouping val="standard"/>
        <c:varyColors val="0"/>
        <c:ser>
          <c:idx val="0"/>
          <c:order val="0"/>
          <c:tx>
            <c:strRef>
              <c:f>mon_freq_ALL!$B$1</c:f>
              <c:strCache>
                <c:ptCount val="1"/>
                <c:pt idx="0">
                  <c:v>Πολιτική</c:v>
                </c:pt>
              </c:strCache>
            </c:strRef>
          </c:tx>
          <c:spPr>
            <a:ln w="28575" cap="rnd">
              <a:solidFill>
                <a:schemeClr val="accent1"/>
              </a:solidFill>
              <a:round/>
            </a:ln>
            <a:effectLst/>
          </c:spPr>
          <c:marker>
            <c:symbol val="none"/>
          </c:marker>
          <c:cat>
            <c:numRef>
              <c:f>mon_freq_ALL!$A$82:$A$122</c:f>
              <c:numCache>
                <c:formatCode>[$-409]mmmm/yy;@</c:formatCode>
                <c:ptCount val="4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numCache>
            </c:numRef>
          </c:cat>
          <c:val>
            <c:numRef>
              <c:f>mon_freq_ALL!$B$82:$B$122</c:f>
              <c:numCache>
                <c:formatCode>General</c:formatCode>
                <c:ptCount val="41"/>
                <c:pt idx="0">
                  <c:v>2</c:v>
                </c:pt>
                <c:pt idx="1">
                  <c:v>1</c:v>
                </c:pt>
                <c:pt idx="2">
                  <c:v>7</c:v>
                </c:pt>
                <c:pt idx="3">
                  <c:v>5</c:v>
                </c:pt>
                <c:pt idx="4">
                  <c:v>2</c:v>
                </c:pt>
                <c:pt idx="5">
                  <c:v>4</c:v>
                </c:pt>
                <c:pt idx="6">
                  <c:v>5</c:v>
                </c:pt>
                <c:pt idx="7">
                  <c:v>6</c:v>
                </c:pt>
                <c:pt idx="8">
                  <c:v>6</c:v>
                </c:pt>
                <c:pt idx="9">
                  <c:v>6</c:v>
                </c:pt>
                <c:pt idx="10">
                  <c:v>14</c:v>
                </c:pt>
                <c:pt idx="11">
                  <c:v>10</c:v>
                </c:pt>
                <c:pt idx="12">
                  <c:v>10</c:v>
                </c:pt>
                <c:pt idx="13">
                  <c:v>10</c:v>
                </c:pt>
                <c:pt idx="14">
                  <c:v>3</c:v>
                </c:pt>
                <c:pt idx="15">
                  <c:v>4</c:v>
                </c:pt>
                <c:pt idx="16">
                  <c:v>5</c:v>
                </c:pt>
                <c:pt idx="17">
                  <c:v>6</c:v>
                </c:pt>
                <c:pt idx="18">
                  <c:v>12</c:v>
                </c:pt>
                <c:pt idx="19">
                  <c:v>8</c:v>
                </c:pt>
                <c:pt idx="20">
                  <c:v>7</c:v>
                </c:pt>
                <c:pt idx="21">
                  <c:v>7</c:v>
                </c:pt>
                <c:pt idx="22">
                  <c:v>6</c:v>
                </c:pt>
                <c:pt idx="23">
                  <c:v>1</c:v>
                </c:pt>
                <c:pt idx="24">
                  <c:v>7</c:v>
                </c:pt>
                <c:pt idx="25">
                  <c:v>8</c:v>
                </c:pt>
                <c:pt idx="26">
                  <c:v>7</c:v>
                </c:pt>
                <c:pt idx="27">
                  <c:v>5</c:v>
                </c:pt>
                <c:pt idx="28">
                  <c:v>3</c:v>
                </c:pt>
                <c:pt idx="29">
                  <c:v>2</c:v>
                </c:pt>
                <c:pt idx="30">
                  <c:v>7</c:v>
                </c:pt>
                <c:pt idx="31">
                  <c:v>3</c:v>
                </c:pt>
                <c:pt idx="32">
                  <c:v>6</c:v>
                </c:pt>
                <c:pt idx="33">
                  <c:v>8</c:v>
                </c:pt>
                <c:pt idx="34">
                  <c:v>4</c:v>
                </c:pt>
                <c:pt idx="35">
                  <c:v>9</c:v>
                </c:pt>
                <c:pt idx="36">
                  <c:v>3</c:v>
                </c:pt>
                <c:pt idx="37">
                  <c:v>6</c:v>
                </c:pt>
                <c:pt idx="38">
                  <c:v>8</c:v>
                </c:pt>
                <c:pt idx="39">
                  <c:v>9</c:v>
                </c:pt>
                <c:pt idx="40">
                  <c:v>13</c:v>
                </c:pt>
              </c:numCache>
            </c:numRef>
          </c:val>
          <c:smooth val="0"/>
          <c:extLst>
            <c:ext xmlns:c16="http://schemas.microsoft.com/office/drawing/2014/chart" uri="{C3380CC4-5D6E-409C-BE32-E72D297353CC}">
              <c16:uniqueId val="{00000000-381B-4F27-9131-1AEF181D2716}"/>
            </c:ext>
          </c:extLst>
        </c:ser>
        <c:ser>
          <c:idx val="1"/>
          <c:order val="1"/>
          <c:tx>
            <c:strRef>
              <c:f>mon_freq_ALL!$C$1</c:f>
              <c:strCache>
                <c:ptCount val="1"/>
                <c:pt idx="0">
                  <c:v>ΗΠΑ</c:v>
                </c:pt>
              </c:strCache>
            </c:strRef>
          </c:tx>
          <c:spPr>
            <a:ln w="28575" cap="rnd">
              <a:solidFill>
                <a:schemeClr val="accent2"/>
              </a:solidFill>
              <a:round/>
            </a:ln>
            <a:effectLst/>
          </c:spPr>
          <c:marker>
            <c:symbol val="none"/>
          </c:marker>
          <c:cat>
            <c:numRef>
              <c:f>mon_freq_ALL!$A$82:$A$122</c:f>
              <c:numCache>
                <c:formatCode>[$-409]mmmm/yy;@</c:formatCode>
                <c:ptCount val="4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numCache>
            </c:numRef>
          </c:cat>
          <c:val>
            <c:numRef>
              <c:f>mon_freq_ALL!$C$82:$C$122</c:f>
              <c:numCache>
                <c:formatCode>General</c:formatCode>
                <c:ptCount val="41"/>
                <c:pt idx="0">
                  <c:v>2</c:v>
                </c:pt>
                <c:pt idx="1">
                  <c:v>1</c:v>
                </c:pt>
                <c:pt idx="2">
                  <c:v>1</c:v>
                </c:pt>
                <c:pt idx="3">
                  <c:v>8</c:v>
                </c:pt>
                <c:pt idx="4">
                  <c:v>6</c:v>
                </c:pt>
                <c:pt idx="5">
                  <c:v>3</c:v>
                </c:pt>
                <c:pt idx="6">
                  <c:v>6</c:v>
                </c:pt>
                <c:pt idx="7">
                  <c:v>3</c:v>
                </c:pt>
                <c:pt idx="8">
                  <c:v>5</c:v>
                </c:pt>
                <c:pt idx="9">
                  <c:v>5</c:v>
                </c:pt>
                <c:pt idx="10">
                  <c:v>10</c:v>
                </c:pt>
                <c:pt idx="11">
                  <c:v>5</c:v>
                </c:pt>
                <c:pt idx="12">
                  <c:v>11</c:v>
                </c:pt>
                <c:pt idx="13">
                  <c:v>9</c:v>
                </c:pt>
                <c:pt idx="14">
                  <c:v>1</c:v>
                </c:pt>
                <c:pt idx="15">
                  <c:v>3</c:v>
                </c:pt>
                <c:pt idx="16">
                  <c:v>6</c:v>
                </c:pt>
                <c:pt idx="17">
                  <c:v>4</c:v>
                </c:pt>
                <c:pt idx="18">
                  <c:v>5</c:v>
                </c:pt>
                <c:pt idx="19">
                  <c:v>4</c:v>
                </c:pt>
                <c:pt idx="20">
                  <c:v>4</c:v>
                </c:pt>
                <c:pt idx="21">
                  <c:v>2</c:v>
                </c:pt>
                <c:pt idx="22">
                  <c:v>1</c:v>
                </c:pt>
                <c:pt idx="23">
                  <c:v>5</c:v>
                </c:pt>
                <c:pt idx="24">
                  <c:v>2</c:v>
                </c:pt>
                <c:pt idx="25">
                  <c:v>3</c:v>
                </c:pt>
                <c:pt idx="26">
                  <c:v>6</c:v>
                </c:pt>
                <c:pt idx="27">
                  <c:v>6</c:v>
                </c:pt>
                <c:pt idx="28">
                  <c:v>3</c:v>
                </c:pt>
                <c:pt idx="29">
                  <c:v>2</c:v>
                </c:pt>
                <c:pt idx="30">
                  <c:v>4</c:v>
                </c:pt>
                <c:pt idx="31">
                  <c:v>2</c:v>
                </c:pt>
                <c:pt idx="32">
                  <c:v>3</c:v>
                </c:pt>
                <c:pt idx="33">
                  <c:v>6</c:v>
                </c:pt>
                <c:pt idx="34">
                  <c:v>2</c:v>
                </c:pt>
                <c:pt idx="35">
                  <c:v>7</c:v>
                </c:pt>
                <c:pt idx="36">
                  <c:v>3</c:v>
                </c:pt>
                <c:pt idx="37">
                  <c:v>8</c:v>
                </c:pt>
                <c:pt idx="38">
                  <c:v>6</c:v>
                </c:pt>
                <c:pt idx="39">
                  <c:v>6</c:v>
                </c:pt>
                <c:pt idx="40">
                  <c:v>9</c:v>
                </c:pt>
              </c:numCache>
            </c:numRef>
          </c:val>
          <c:smooth val="0"/>
          <c:extLst>
            <c:ext xmlns:c16="http://schemas.microsoft.com/office/drawing/2014/chart" uri="{C3380CC4-5D6E-409C-BE32-E72D297353CC}">
              <c16:uniqueId val="{00000001-381B-4F27-9131-1AEF181D2716}"/>
            </c:ext>
          </c:extLst>
        </c:ser>
        <c:ser>
          <c:idx val="2"/>
          <c:order val="2"/>
          <c:tx>
            <c:strRef>
              <c:f>mon_freq_ALL!$D$1</c:f>
              <c:strCache>
                <c:ptCount val="1"/>
                <c:pt idx="0">
                  <c:v>Τουρκία</c:v>
                </c:pt>
              </c:strCache>
            </c:strRef>
          </c:tx>
          <c:spPr>
            <a:ln w="28575" cap="rnd">
              <a:solidFill>
                <a:schemeClr val="accent3"/>
              </a:solidFill>
              <a:round/>
            </a:ln>
            <a:effectLst/>
          </c:spPr>
          <c:marker>
            <c:symbol val="none"/>
          </c:marker>
          <c:cat>
            <c:numRef>
              <c:f>mon_freq_ALL!$A$82:$A$122</c:f>
              <c:numCache>
                <c:formatCode>[$-409]mmmm/yy;@</c:formatCode>
                <c:ptCount val="4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numCache>
            </c:numRef>
          </c:cat>
          <c:val>
            <c:numRef>
              <c:f>mon_freq_ALL!$D$82:$D$122</c:f>
              <c:numCache>
                <c:formatCode>General</c:formatCode>
                <c:ptCount val="41"/>
                <c:pt idx="0">
                  <c:v>2</c:v>
                </c:pt>
                <c:pt idx="1">
                  <c:v>2</c:v>
                </c:pt>
                <c:pt idx="2">
                  <c:v>7</c:v>
                </c:pt>
                <c:pt idx="3">
                  <c:v>2</c:v>
                </c:pt>
                <c:pt idx="4">
                  <c:v>0</c:v>
                </c:pt>
                <c:pt idx="5">
                  <c:v>3</c:v>
                </c:pt>
                <c:pt idx="6">
                  <c:v>3</c:v>
                </c:pt>
                <c:pt idx="7">
                  <c:v>5</c:v>
                </c:pt>
                <c:pt idx="8">
                  <c:v>5</c:v>
                </c:pt>
                <c:pt idx="9">
                  <c:v>4</c:v>
                </c:pt>
                <c:pt idx="10">
                  <c:v>4</c:v>
                </c:pt>
                <c:pt idx="11">
                  <c:v>1</c:v>
                </c:pt>
                <c:pt idx="12">
                  <c:v>0</c:v>
                </c:pt>
                <c:pt idx="13">
                  <c:v>3</c:v>
                </c:pt>
                <c:pt idx="14">
                  <c:v>2</c:v>
                </c:pt>
                <c:pt idx="15">
                  <c:v>2</c:v>
                </c:pt>
                <c:pt idx="16">
                  <c:v>0</c:v>
                </c:pt>
                <c:pt idx="17">
                  <c:v>0</c:v>
                </c:pt>
                <c:pt idx="18">
                  <c:v>0</c:v>
                </c:pt>
                <c:pt idx="19">
                  <c:v>0</c:v>
                </c:pt>
                <c:pt idx="20">
                  <c:v>1</c:v>
                </c:pt>
                <c:pt idx="21">
                  <c:v>1</c:v>
                </c:pt>
                <c:pt idx="22">
                  <c:v>0</c:v>
                </c:pt>
                <c:pt idx="23">
                  <c:v>1</c:v>
                </c:pt>
                <c:pt idx="24">
                  <c:v>0</c:v>
                </c:pt>
                <c:pt idx="25">
                  <c:v>0</c:v>
                </c:pt>
                <c:pt idx="26">
                  <c:v>0</c:v>
                </c:pt>
                <c:pt idx="27">
                  <c:v>0</c:v>
                </c:pt>
                <c:pt idx="28">
                  <c:v>0</c:v>
                </c:pt>
                <c:pt idx="29">
                  <c:v>1</c:v>
                </c:pt>
                <c:pt idx="30">
                  <c:v>1</c:v>
                </c:pt>
                <c:pt idx="31">
                  <c:v>1</c:v>
                </c:pt>
                <c:pt idx="32">
                  <c:v>3</c:v>
                </c:pt>
                <c:pt idx="33">
                  <c:v>0</c:v>
                </c:pt>
                <c:pt idx="34">
                  <c:v>0</c:v>
                </c:pt>
                <c:pt idx="35">
                  <c:v>0</c:v>
                </c:pt>
                <c:pt idx="36">
                  <c:v>0</c:v>
                </c:pt>
                <c:pt idx="37">
                  <c:v>9</c:v>
                </c:pt>
                <c:pt idx="38">
                  <c:v>0</c:v>
                </c:pt>
                <c:pt idx="39">
                  <c:v>0</c:v>
                </c:pt>
                <c:pt idx="40">
                  <c:v>0</c:v>
                </c:pt>
              </c:numCache>
            </c:numRef>
          </c:val>
          <c:smooth val="0"/>
          <c:extLst>
            <c:ext xmlns:c16="http://schemas.microsoft.com/office/drawing/2014/chart" uri="{C3380CC4-5D6E-409C-BE32-E72D297353CC}">
              <c16:uniqueId val="{00000002-381B-4F27-9131-1AEF181D2716}"/>
            </c:ext>
          </c:extLst>
        </c:ser>
        <c:ser>
          <c:idx val="3"/>
          <c:order val="3"/>
          <c:tx>
            <c:strRef>
              <c:f>mon_freq_ALL!$E$1</c:f>
              <c:strCache>
                <c:ptCount val="1"/>
                <c:pt idx="0">
                  <c:v>Ελλαδα</c:v>
                </c:pt>
              </c:strCache>
            </c:strRef>
          </c:tx>
          <c:spPr>
            <a:ln w="28575" cap="rnd">
              <a:solidFill>
                <a:schemeClr val="accent4"/>
              </a:solidFill>
              <a:round/>
            </a:ln>
            <a:effectLst/>
          </c:spPr>
          <c:marker>
            <c:symbol val="none"/>
          </c:marker>
          <c:cat>
            <c:numRef>
              <c:f>mon_freq_ALL!$A$82:$A$122</c:f>
              <c:numCache>
                <c:formatCode>[$-409]mmmm/yy;@</c:formatCode>
                <c:ptCount val="4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numCache>
            </c:numRef>
          </c:cat>
          <c:val>
            <c:numRef>
              <c:f>mon_freq_ALL!$E$82:$E$122</c:f>
              <c:numCache>
                <c:formatCode>General</c:formatCode>
                <c:ptCount val="41"/>
                <c:pt idx="0">
                  <c:v>7</c:v>
                </c:pt>
                <c:pt idx="1">
                  <c:v>2</c:v>
                </c:pt>
                <c:pt idx="2">
                  <c:v>11</c:v>
                </c:pt>
                <c:pt idx="3">
                  <c:v>6</c:v>
                </c:pt>
                <c:pt idx="4">
                  <c:v>3</c:v>
                </c:pt>
                <c:pt idx="5">
                  <c:v>7</c:v>
                </c:pt>
                <c:pt idx="6">
                  <c:v>5</c:v>
                </c:pt>
                <c:pt idx="7">
                  <c:v>3</c:v>
                </c:pt>
                <c:pt idx="8">
                  <c:v>4</c:v>
                </c:pt>
                <c:pt idx="9">
                  <c:v>4</c:v>
                </c:pt>
                <c:pt idx="10">
                  <c:v>5</c:v>
                </c:pt>
                <c:pt idx="11">
                  <c:v>4</c:v>
                </c:pt>
                <c:pt idx="12">
                  <c:v>2</c:v>
                </c:pt>
                <c:pt idx="13">
                  <c:v>7</c:v>
                </c:pt>
                <c:pt idx="14">
                  <c:v>9</c:v>
                </c:pt>
                <c:pt idx="15">
                  <c:v>4</c:v>
                </c:pt>
                <c:pt idx="16">
                  <c:v>7</c:v>
                </c:pt>
                <c:pt idx="17">
                  <c:v>4</c:v>
                </c:pt>
                <c:pt idx="18">
                  <c:v>6</c:v>
                </c:pt>
                <c:pt idx="19">
                  <c:v>7</c:v>
                </c:pt>
                <c:pt idx="20">
                  <c:v>9</c:v>
                </c:pt>
                <c:pt idx="21">
                  <c:v>3</c:v>
                </c:pt>
                <c:pt idx="22">
                  <c:v>5</c:v>
                </c:pt>
                <c:pt idx="23">
                  <c:v>5</c:v>
                </c:pt>
                <c:pt idx="24">
                  <c:v>6</c:v>
                </c:pt>
                <c:pt idx="25">
                  <c:v>5</c:v>
                </c:pt>
                <c:pt idx="26">
                  <c:v>7</c:v>
                </c:pt>
                <c:pt idx="27">
                  <c:v>2</c:v>
                </c:pt>
                <c:pt idx="28">
                  <c:v>5</c:v>
                </c:pt>
                <c:pt idx="29">
                  <c:v>5</c:v>
                </c:pt>
                <c:pt idx="30">
                  <c:v>5</c:v>
                </c:pt>
                <c:pt idx="31">
                  <c:v>5</c:v>
                </c:pt>
                <c:pt idx="32">
                  <c:v>5</c:v>
                </c:pt>
                <c:pt idx="33">
                  <c:v>1</c:v>
                </c:pt>
                <c:pt idx="34">
                  <c:v>9</c:v>
                </c:pt>
                <c:pt idx="35">
                  <c:v>1</c:v>
                </c:pt>
                <c:pt idx="36">
                  <c:v>1</c:v>
                </c:pt>
                <c:pt idx="37">
                  <c:v>1</c:v>
                </c:pt>
                <c:pt idx="38">
                  <c:v>3</c:v>
                </c:pt>
                <c:pt idx="39">
                  <c:v>5</c:v>
                </c:pt>
                <c:pt idx="40">
                  <c:v>1</c:v>
                </c:pt>
              </c:numCache>
            </c:numRef>
          </c:val>
          <c:smooth val="0"/>
          <c:extLst>
            <c:ext xmlns:c16="http://schemas.microsoft.com/office/drawing/2014/chart" uri="{C3380CC4-5D6E-409C-BE32-E72D297353CC}">
              <c16:uniqueId val="{00000003-381B-4F27-9131-1AEF181D2716}"/>
            </c:ext>
          </c:extLst>
        </c:ser>
        <c:ser>
          <c:idx val="4"/>
          <c:order val="4"/>
          <c:tx>
            <c:strRef>
              <c:f>mon_freq_ALL!$F$1</c:f>
              <c:strCache>
                <c:ptCount val="1"/>
                <c:pt idx="0">
                  <c:v>Ουκρανία</c:v>
                </c:pt>
              </c:strCache>
            </c:strRef>
          </c:tx>
          <c:spPr>
            <a:ln w="28575" cap="rnd">
              <a:solidFill>
                <a:schemeClr val="accent5"/>
              </a:solidFill>
              <a:round/>
            </a:ln>
            <a:effectLst/>
          </c:spPr>
          <c:marker>
            <c:symbol val="none"/>
          </c:marker>
          <c:cat>
            <c:numRef>
              <c:f>mon_freq_ALL!$A$82:$A$122</c:f>
              <c:numCache>
                <c:formatCode>[$-409]mmmm/yy;@</c:formatCode>
                <c:ptCount val="4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numCache>
            </c:numRef>
          </c:cat>
          <c:val>
            <c:numRef>
              <c:f>mon_freq_ALL!$F$82:$F$123</c:f>
              <c:numCache>
                <c:formatCode>General</c:formatCode>
                <c:ptCount val="42"/>
                <c:pt idx="0">
                  <c:v>0</c:v>
                </c:pt>
                <c:pt idx="1">
                  <c:v>0</c:v>
                </c:pt>
                <c:pt idx="2">
                  <c:v>0</c:v>
                </c:pt>
                <c:pt idx="3">
                  <c:v>0</c:v>
                </c:pt>
                <c:pt idx="4">
                  <c:v>0</c:v>
                </c:pt>
                <c:pt idx="5">
                  <c:v>0</c:v>
                </c:pt>
                <c:pt idx="6">
                  <c:v>1</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13</c:v>
                </c:pt>
                <c:pt idx="26">
                  <c:v>29</c:v>
                </c:pt>
                <c:pt idx="27">
                  <c:v>20</c:v>
                </c:pt>
                <c:pt idx="28">
                  <c:v>12</c:v>
                </c:pt>
                <c:pt idx="29">
                  <c:v>5</c:v>
                </c:pt>
                <c:pt idx="30">
                  <c:v>6</c:v>
                </c:pt>
                <c:pt idx="31">
                  <c:v>3</c:v>
                </c:pt>
                <c:pt idx="32">
                  <c:v>7</c:v>
                </c:pt>
                <c:pt idx="33">
                  <c:v>6</c:v>
                </c:pt>
                <c:pt idx="34">
                  <c:v>9</c:v>
                </c:pt>
                <c:pt idx="35">
                  <c:v>6</c:v>
                </c:pt>
                <c:pt idx="36">
                  <c:v>5</c:v>
                </c:pt>
                <c:pt idx="37">
                  <c:v>4</c:v>
                </c:pt>
                <c:pt idx="38">
                  <c:v>6</c:v>
                </c:pt>
                <c:pt idx="39">
                  <c:v>5</c:v>
                </c:pt>
                <c:pt idx="40">
                  <c:v>6</c:v>
                </c:pt>
              </c:numCache>
            </c:numRef>
          </c:val>
          <c:smooth val="0"/>
          <c:extLst>
            <c:ext xmlns:c16="http://schemas.microsoft.com/office/drawing/2014/chart" uri="{C3380CC4-5D6E-409C-BE32-E72D297353CC}">
              <c16:uniqueId val="{00000004-381B-4F27-9131-1AEF181D2716}"/>
            </c:ext>
          </c:extLst>
        </c:ser>
        <c:ser>
          <c:idx val="5"/>
          <c:order val="5"/>
          <c:tx>
            <c:strRef>
              <c:f>mon_freq_ALL!$G$1</c:f>
              <c:strCache>
                <c:ptCount val="1"/>
                <c:pt idx="0">
                  <c:v>Ρωσία</c:v>
                </c:pt>
              </c:strCache>
            </c:strRef>
          </c:tx>
          <c:spPr>
            <a:ln w="28575" cap="rnd">
              <a:solidFill>
                <a:schemeClr val="accent6"/>
              </a:solidFill>
              <a:round/>
            </a:ln>
            <a:effectLst/>
          </c:spPr>
          <c:marker>
            <c:symbol val="none"/>
          </c:marker>
          <c:cat>
            <c:numRef>
              <c:f>mon_freq_ALL!$A$82:$A$122</c:f>
              <c:numCache>
                <c:formatCode>[$-409]mmmm/yy;@</c:formatCode>
                <c:ptCount val="4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numCache>
            </c:numRef>
          </c:cat>
          <c:val>
            <c:numRef>
              <c:f>mon_freq_ALL!$G$82:$G$122</c:f>
              <c:numCache>
                <c:formatCode>General</c:formatCode>
                <c:ptCount val="41"/>
                <c:pt idx="0">
                  <c:v>1</c:v>
                </c:pt>
                <c:pt idx="1">
                  <c:v>1</c:v>
                </c:pt>
                <c:pt idx="2">
                  <c:v>2</c:v>
                </c:pt>
                <c:pt idx="3">
                  <c:v>4</c:v>
                </c:pt>
                <c:pt idx="4">
                  <c:v>1</c:v>
                </c:pt>
                <c:pt idx="5">
                  <c:v>0</c:v>
                </c:pt>
                <c:pt idx="6">
                  <c:v>3</c:v>
                </c:pt>
                <c:pt idx="7">
                  <c:v>2</c:v>
                </c:pt>
                <c:pt idx="8">
                  <c:v>0</c:v>
                </c:pt>
                <c:pt idx="9">
                  <c:v>0</c:v>
                </c:pt>
                <c:pt idx="10">
                  <c:v>0</c:v>
                </c:pt>
                <c:pt idx="11">
                  <c:v>1</c:v>
                </c:pt>
                <c:pt idx="12">
                  <c:v>4</c:v>
                </c:pt>
                <c:pt idx="13">
                  <c:v>1</c:v>
                </c:pt>
                <c:pt idx="14">
                  <c:v>1</c:v>
                </c:pt>
                <c:pt idx="15">
                  <c:v>0</c:v>
                </c:pt>
                <c:pt idx="16">
                  <c:v>3</c:v>
                </c:pt>
                <c:pt idx="17">
                  <c:v>2</c:v>
                </c:pt>
                <c:pt idx="18">
                  <c:v>2</c:v>
                </c:pt>
                <c:pt idx="19">
                  <c:v>1</c:v>
                </c:pt>
                <c:pt idx="20">
                  <c:v>1</c:v>
                </c:pt>
                <c:pt idx="21">
                  <c:v>2</c:v>
                </c:pt>
                <c:pt idx="22">
                  <c:v>1</c:v>
                </c:pt>
                <c:pt idx="23">
                  <c:v>1</c:v>
                </c:pt>
                <c:pt idx="24">
                  <c:v>1</c:v>
                </c:pt>
                <c:pt idx="25">
                  <c:v>13</c:v>
                </c:pt>
                <c:pt idx="26">
                  <c:v>22</c:v>
                </c:pt>
                <c:pt idx="27">
                  <c:v>12</c:v>
                </c:pt>
                <c:pt idx="28">
                  <c:v>9</c:v>
                </c:pt>
                <c:pt idx="29">
                  <c:v>3</c:v>
                </c:pt>
                <c:pt idx="30">
                  <c:v>4</c:v>
                </c:pt>
                <c:pt idx="31">
                  <c:v>3</c:v>
                </c:pt>
                <c:pt idx="32">
                  <c:v>4</c:v>
                </c:pt>
                <c:pt idx="33">
                  <c:v>3</c:v>
                </c:pt>
                <c:pt idx="34">
                  <c:v>3</c:v>
                </c:pt>
                <c:pt idx="35">
                  <c:v>3</c:v>
                </c:pt>
                <c:pt idx="36">
                  <c:v>3</c:v>
                </c:pt>
                <c:pt idx="37">
                  <c:v>3</c:v>
                </c:pt>
                <c:pt idx="38">
                  <c:v>6</c:v>
                </c:pt>
                <c:pt idx="39">
                  <c:v>5</c:v>
                </c:pt>
                <c:pt idx="40">
                  <c:v>5</c:v>
                </c:pt>
              </c:numCache>
            </c:numRef>
          </c:val>
          <c:smooth val="0"/>
          <c:extLst>
            <c:ext xmlns:c16="http://schemas.microsoft.com/office/drawing/2014/chart" uri="{C3380CC4-5D6E-409C-BE32-E72D297353CC}">
              <c16:uniqueId val="{00000005-381B-4F27-9131-1AEF181D2716}"/>
            </c:ext>
          </c:extLst>
        </c:ser>
        <c:ser>
          <c:idx val="6"/>
          <c:order val="6"/>
          <c:tx>
            <c:strRef>
              <c:f>mon_freq_ALL!$H$1</c:f>
              <c:strCache>
                <c:ptCount val="1"/>
                <c:pt idx="0">
                  <c:v>Εμβολιασμός</c:v>
                </c:pt>
              </c:strCache>
            </c:strRef>
          </c:tx>
          <c:spPr>
            <a:ln w="28575" cap="rnd">
              <a:solidFill>
                <a:schemeClr val="accent1">
                  <a:lumMod val="60000"/>
                </a:schemeClr>
              </a:solidFill>
              <a:round/>
            </a:ln>
            <a:effectLst/>
          </c:spPr>
          <c:marker>
            <c:symbol val="none"/>
          </c:marker>
          <c:cat>
            <c:numRef>
              <c:f>mon_freq_ALL!$A$82:$A$122</c:f>
              <c:numCache>
                <c:formatCode>[$-409]mmmm/yy;@</c:formatCode>
                <c:ptCount val="4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numCache>
            </c:numRef>
          </c:cat>
          <c:val>
            <c:numRef>
              <c:f>mon_freq_ALL!$H$82:$H$122</c:f>
              <c:numCache>
                <c:formatCode>General</c:formatCode>
                <c:ptCount val="41"/>
                <c:pt idx="0">
                  <c:v>0</c:v>
                </c:pt>
                <c:pt idx="1">
                  <c:v>0</c:v>
                </c:pt>
                <c:pt idx="2">
                  <c:v>1</c:v>
                </c:pt>
                <c:pt idx="3">
                  <c:v>16</c:v>
                </c:pt>
                <c:pt idx="4">
                  <c:v>14</c:v>
                </c:pt>
                <c:pt idx="5">
                  <c:v>1</c:v>
                </c:pt>
                <c:pt idx="6">
                  <c:v>3</c:v>
                </c:pt>
                <c:pt idx="7">
                  <c:v>2</c:v>
                </c:pt>
                <c:pt idx="8">
                  <c:v>4</c:v>
                </c:pt>
                <c:pt idx="9">
                  <c:v>0</c:v>
                </c:pt>
                <c:pt idx="10">
                  <c:v>10</c:v>
                </c:pt>
                <c:pt idx="11">
                  <c:v>25</c:v>
                </c:pt>
                <c:pt idx="12">
                  <c:v>24</c:v>
                </c:pt>
                <c:pt idx="13">
                  <c:v>17</c:v>
                </c:pt>
                <c:pt idx="14">
                  <c:v>15</c:v>
                </c:pt>
                <c:pt idx="15">
                  <c:v>11</c:v>
                </c:pt>
                <c:pt idx="16">
                  <c:v>44</c:v>
                </c:pt>
                <c:pt idx="17">
                  <c:v>39</c:v>
                </c:pt>
                <c:pt idx="18">
                  <c:v>36</c:v>
                </c:pt>
                <c:pt idx="19">
                  <c:v>38</c:v>
                </c:pt>
                <c:pt idx="20">
                  <c:v>43</c:v>
                </c:pt>
                <c:pt idx="21">
                  <c:v>43</c:v>
                </c:pt>
                <c:pt idx="22">
                  <c:v>41</c:v>
                </c:pt>
                <c:pt idx="23">
                  <c:v>39</c:v>
                </c:pt>
                <c:pt idx="24">
                  <c:v>32</c:v>
                </c:pt>
                <c:pt idx="25">
                  <c:v>21</c:v>
                </c:pt>
                <c:pt idx="26">
                  <c:v>7</c:v>
                </c:pt>
                <c:pt idx="27">
                  <c:v>13</c:v>
                </c:pt>
                <c:pt idx="28">
                  <c:v>18</c:v>
                </c:pt>
                <c:pt idx="29">
                  <c:v>5</c:v>
                </c:pt>
                <c:pt idx="30">
                  <c:v>10</c:v>
                </c:pt>
                <c:pt idx="31">
                  <c:v>13</c:v>
                </c:pt>
                <c:pt idx="32">
                  <c:v>13</c:v>
                </c:pt>
                <c:pt idx="33">
                  <c:v>7</c:v>
                </c:pt>
                <c:pt idx="34">
                  <c:v>11</c:v>
                </c:pt>
                <c:pt idx="35">
                  <c:v>9</c:v>
                </c:pt>
                <c:pt idx="36">
                  <c:v>16</c:v>
                </c:pt>
                <c:pt idx="37">
                  <c:v>13</c:v>
                </c:pt>
                <c:pt idx="38">
                  <c:v>6</c:v>
                </c:pt>
                <c:pt idx="39">
                  <c:v>6</c:v>
                </c:pt>
                <c:pt idx="40">
                  <c:v>3</c:v>
                </c:pt>
              </c:numCache>
            </c:numRef>
          </c:val>
          <c:smooth val="0"/>
          <c:extLst>
            <c:ext xmlns:c16="http://schemas.microsoft.com/office/drawing/2014/chart" uri="{C3380CC4-5D6E-409C-BE32-E72D297353CC}">
              <c16:uniqueId val="{00000006-381B-4F27-9131-1AEF181D2716}"/>
            </c:ext>
          </c:extLst>
        </c:ser>
        <c:ser>
          <c:idx val="7"/>
          <c:order val="7"/>
          <c:tx>
            <c:strRef>
              <c:f>mon_freq_ALL!$I$1</c:f>
              <c:strCache>
                <c:ptCount val="1"/>
                <c:pt idx="0">
                  <c:v>Covid-19</c:v>
                </c:pt>
              </c:strCache>
            </c:strRef>
          </c:tx>
          <c:spPr>
            <a:ln w="28575" cap="rnd">
              <a:solidFill>
                <a:schemeClr val="accent2">
                  <a:lumMod val="60000"/>
                </a:schemeClr>
              </a:solidFill>
              <a:round/>
            </a:ln>
            <a:effectLst/>
          </c:spPr>
          <c:marker>
            <c:symbol val="none"/>
          </c:marker>
          <c:cat>
            <c:numRef>
              <c:f>mon_freq_ALL!$A$82:$A$122</c:f>
              <c:numCache>
                <c:formatCode>[$-409]mmmm/yy;@</c:formatCode>
                <c:ptCount val="4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numCache>
            </c:numRef>
          </c:cat>
          <c:val>
            <c:numRef>
              <c:f>mon_freq_ALL!$I$82:$I$122</c:f>
              <c:numCache>
                <c:formatCode>General</c:formatCode>
                <c:ptCount val="41"/>
                <c:pt idx="0">
                  <c:v>4</c:v>
                </c:pt>
                <c:pt idx="1">
                  <c:v>5</c:v>
                </c:pt>
                <c:pt idx="2">
                  <c:v>43</c:v>
                </c:pt>
                <c:pt idx="3">
                  <c:v>31</c:v>
                </c:pt>
                <c:pt idx="4">
                  <c:v>25</c:v>
                </c:pt>
                <c:pt idx="5">
                  <c:v>8</c:v>
                </c:pt>
                <c:pt idx="6">
                  <c:v>8</c:v>
                </c:pt>
                <c:pt idx="7">
                  <c:v>21</c:v>
                </c:pt>
                <c:pt idx="8">
                  <c:v>19</c:v>
                </c:pt>
                <c:pt idx="9">
                  <c:v>13</c:v>
                </c:pt>
                <c:pt idx="10">
                  <c:v>23</c:v>
                </c:pt>
                <c:pt idx="11">
                  <c:v>29</c:v>
                </c:pt>
                <c:pt idx="12">
                  <c:v>27</c:v>
                </c:pt>
                <c:pt idx="13">
                  <c:v>17</c:v>
                </c:pt>
                <c:pt idx="14">
                  <c:v>13</c:v>
                </c:pt>
                <c:pt idx="15">
                  <c:v>19</c:v>
                </c:pt>
                <c:pt idx="16">
                  <c:v>35</c:v>
                </c:pt>
                <c:pt idx="17">
                  <c:v>33</c:v>
                </c:pt>
                <c:pt idx="18">
                  <c:v>34</c:v>
                </c:pt>
                <c:pt idx="19">
                  <c:v>26</c:v>
                </c:pt>
                <c:pt idx="20">
                  <c:v>26</c:v>
                </c:pt>
                <c:pt idx="21">
                  <c:v>33</c:v>
                </c:pt>
                <c:pt idx="22">
                  <c:v>28</c:v>
                </c:pt>
                <c:pt idx="23">
                  <c:v>24</c:v>
                </c:pt>
                <c:pt idx="24">
                  <c:v>17</c:v>
                </c:pt>
                <c:pt idx="25">
                  <c:v>14</c:v>
                </c:pt>
                <c:pt idx="26">
                  <c:v>4</c:v>
                </c:pt>
                <c:pt idx="27">
                  <c:v>10</c:v>
                </c:pt>
                <c:pt idx="28">
                  <c:v>13</c:v>
                </c:pt>
                <c:pt idx="29">
                  <c:v>3</c:v>
                </c:pt>
                <c:pt idx="30">
                  <c:v>7</c:v>
                </c:pt>
                <c:pt idx="31">
                  <c:v>8</c:v>
                </c:pt>
                <c:pt idx="32">
                  <c:v>9</c:v>
                </c:pt>
                <c:pt idx="33">
                  <c:v>6</c:v>
                </c:pt>
                <c:pt idx="34">
                  <c:v>6</c:v>
                </c:pt>
                <c:pt idx="35">
                  <c:v>8</c:v>
                </c:pt>
                <c:pt idx="36">
                  <c:v>9</c:v>
                </c:pt>
                <c:pt idx="37">
                  <c:v>6</c:v>
                </c:pt>
                <c:pt idx="38">
                  <c:v>3</c:v>
                </c:pt>
                <c:pt idx="39">
                  <c:v>7</c:v>
                </c:pt>
                <c:pt idx="40">
                  <c:v>3</c:v>
                </c:pt>
              </c:numCache>
            </c:numRef>
          </c:val>
          <c:smooth val="0"/>
          <c:extLst>
            <c:ext xmlns:c16="http://schemas.microsoft.com/office/drawing/2014/chart" uri="{C3380CC4-5D6E-409C-BE32-E72D297353CC}">
              <c16:uniqueId val="{00000007-381B-4F27-9131-1AEF181D2716}"/>
            </c:ext>
          </c:extLst>
        </c:ser>
        <c:dLbls>
          <c:showLegendKey val="0"/>
          <c:showVal val="0"/>
          <c:showCatName val="0"/>
          <c:showSerName val="0"/>
          <c:showPercent val="0"/>
          <c:showBubbleSize val="0"/>
        </c:dLbls>
        <c:smooth val="0"/>
        <c:axId val="1842215920"/>
        <c:axId val="968856271"/>
      </c:lineChart>
      <c:dateAx>
        <c:axId val="1842215920"/>
        <c:scaling>
          <c:orientation val="minMax"/>
        </c:scaling>
        <c:delete val="0"/>
        <c:axPos val="b"/>
        <c:numFmt formatCode="[$-409]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8856271"/>
        <c:crosses val="autoZero"/>
        <c:auto val="1"/>
        <c:lblOffset val="100"/>
        <c:baseTimeUnit val="months"/>
      </c:dateAx>
      <c:valAx>
        <c:axId val="968856271"/>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2215920"/>
        <c:crosses val="autoZero"/>
        <c:crossBetween val="between"/>
      </c:valAx>
      <c:spPr>
        <a:noFill/>
        <a:ln>
          <a:noFill/>
        </a:ln>
        <a:effectLst/>
      </c:spPr>
    </c:plotArea>
    <c:legend>
      <c:legendPos val="b"/>
      <c:layout>
        <c:manualLayout>
          <c:xMode val="edge"/>
          <c:yMode val="edge"/>
          <c:x val="0.17119415302424665"/>
          <c:y val="0.87501453959121989"/>
          <c:w val="0.66204333587483921"/>
          <c:h val="9.25514341667043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41275">
              <a:solidFill>
                <a:schemeClr val="bg1"/>
              </a:solidFill>
            </a:ln>
            <a:effectLst>
              <a:outerShdw blurRad="50800" dist="38100" dir="2700000" algn="tl" rotWithShape="0">
                <a:prstClr val="black">
                  <a:alpha val="20000"/>
                </a:prstClr>
              </a:outerShdw>
            </a:effectLst>
          </c:spPr>
          <c:dPt>
            <c:idx val="0"/>
            <c:bubble3D val="0"/>
            <c:spPr>
              <a:solidFill>
                <a:srgbClr val="11AEC7"/>
              </a:solidFill>
              <a:ln w="41275">
                <a:solidFill>
                  <a:schemeClr val="bg1"/>
                </a:solid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1-C9E6-444F-8BD1-45507DC0F6C7}"/>
              </c:ext>
            </c:extLst>
          </c:dPt>
          <c:dPt>
            <c:idx val="1"/>
            <c:bubble3D val="0"/>
            <c:spPr>
              <a:solidFill>
                <a:schemeClr val="bg1"/>
              </a:solidFill>
              <a:ln w="41275">
                <a:solidFill>
                  <a:schemeClr val="bg1"/>
                </a:solid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3-C9E6-444F-8BD1-45507DC0F6C7}"/>
              </c:ext>
            </c:extLst>
          </c:dPt>
          <c:dPt>
            <c:idx val="2"/>
            <c:bubble3D val="0"/>
            <c:spPr>
              <a:solidFill>
                <a:schemeClr val="accent3"/>
              </a:solidFill>
              <a:ln w="41275">
                <a:solidFill>
                  <a:schemeClr val="bg1"/>
                </a:solid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5-C9E6-444F-8BD1-45507DC0F6C7}"/>
              </c:ext>
            </c:extLst>
          </c:dPt>
          <c:dPt>
            <c:idx val="3"/>
            <c:bubble3D val="0"/>
            <c:spPr>
              <a:solidFill>
                <a:schemeClr val="accent4"/>
              </a:solidFill>
              <a:ln w="41275">
                <a:solidFill>
                  <a:schemeClr val="bg1"/>
                </a:solid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7-C9E6-444F-8BD1-45507DC0F6C7}"/>
              </c:ext>
            </c:extLst>
          </c:dPt>
          <c:cat>
            <c:strRef>
              <c:f>Sheet1!$A$2:$A$3</c:f>
              <c:strCache>
                <c:ptCount val="2"/>
                <c:pt idx="0">
                  <c:v>Lorem Ipsum 01</c:v>
                </c:pt>
                <c:pt idx="1">
                  <c:v>Lorem Ipsum 02</c:v>
                </c:pt>
              </c:strCache>
            </c:strRef>
          </c:cat>
          <c:val>
            <c:numRef>
              <c:f>Sheet1!$B$2:$B$3</c:f>
              <c:numCache>
                <c:formatCode>0%</c:formatCode>
                <c:ptCount val="2"/>
                <c:pt idx="0" formatCode="0.00%">
                  <c:v>5.8500000000000003E-2</c:v>
                </c:pt>
                <c:pt idx="1">
                  <c:v>0.94</c:v>
                </c:pt>
              </c:numCache>
            </c:numRef>
          </c:val>
          <c:extLst>
            <c:ext xmlns:c16="http://schemas.microsoft.com/office/drawing/2014/chart" uri="{C3380CC4-5D6E-409C-BE32-E72D297353CC}">
              <c16:uniqueId val="{00000008-C9E6-444F-8BD1-45507DC0F6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11AEC7"/>
            </a:solidFill>
            <a:ln w="41275">
              <a:solidFill>
                <a:schemeClr val="bg1"/>
              </a:solidFill>
            </a:ln>
            <a:effectLst>
              <a:outerShdw blurRad="50800" dist="38100" dir="2700000" algn="tl" rotWithShape="0">
                <a:prstClr val="black">
                  <a:alpha val="20000"/>
                </a:prstClr>
              </a:outerShdw>
            </a:effectLst>
          </c:spPr>
          <c:dPt>
            <c:idx val="0"/>
            <c:bubble3D val="0"/>
            <c:spPr>
              <a:solidFill>
                <a:srgbClr val="11AEC7"/>
              </a:solidFill>
              <a:ln w="41275">
                <a:solidFill>
                  <a:schemeClr val="bg1"/>
                </a:solid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1-77F2-4E5C-9CAE-37711F474341}"/>
              </c:ext>
            </c:extLst>
          </c:dPt>
          <c:dPt>
            <c:idx val="1"/>
            <c:bubble3D val="0"/>
            <c:spPr>
              <a:solidFill>
                <a:schemeClr val="bg1"/>
              </a:solidFill>
              <a:ln w="41275">
                <a:solidFill>
                  <a:schemeClr val="bg1"/>
                </a:solid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3-77F2-4E5C-9CAE-37711F474341}"/>
              </c:ext>
            </c:extLst>
          </c:dPt>
          <c:dPt>
            <c:idx val="2"/>
            <c:bubble3D val="0"/>
            <c:spPr>
              <a:solidFill>
                <a:srgbClr val="11AEC7"/>
              </a:solidFill>
              <a:ln w="41275">
                <a:solidFill>
                  <a:schemeClr val="bg1"/>
                </a:solid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5-77F2-4E5C-9CAE-37711F474341}"/>
              </c:ext>
            </c:extLst>
          </c:dPt>
          <c:dPt>
            <c:idx val="3"/>
            <c:bubble3D val="0"/>
            <c:spPr>
              <a:solidFill>
                <a:srgbClr val="11AEC7"/>
              </a:solidFill>
              <a:ln w="41275">
                <a:solidFill>
                  <a:schemeClr val="bg1"/>
                </a:solidFill>
              </a:ln>
              <a:effectLst>
                <a:outerShdw blurRad="50800" dist="38100" dir="2700000" algn="tl" rotWithShape="0">
                  <a:prstClr val="black">
                    <a:alpha val="20000"/>
                  </a:prstClr>
                </a:outerShdw>
              </a:effectLst>
            </c:spPr>
            <c:extLst>
              <c:ext xmlns:c16="http://schemas.microsoft.com/office/drawing/2014/chart" uri="{C3380CC4-5D6E-409C-BE32-E72D297353CC}">
                <c16:uniqueId val="{00000007-77F2-4E5C-9CAE-37711F474341}"/>
              </c:ext>
            </c:extLst>
          </c:dPt>
          <c:cat>
            <c:strRef>
              <c:f>Sheet1!$A$2:$A$3</c:f>
              <c:strCache>
                <c:ptCount val="2"/>
                <c:pt idx="0">
                  <c:v>Lorem Ipsum 01</c:v>
                </c:pt>
                <c:pt idx="1">
                  <c:v>Lorem Ipsum 02</c:v>
                </c:pt>
              </c:strCache>
            </c:strRef>
          </c:cat>
          <c:val>
            <c:numRef>
              <c:f>Sheet1!$B$2:$B$3</c:f>
              <c:numCache>
                <c:formatCode>0%</c:formatCode>
                <c:ptCount val="2"/>
                <c:pt idx="0" formatCode="0.00%">
                  <c:v>0.9819</c:v>
                </c:pt>
                <c:pt idx="1">
                  <c:v>1.8100000000000002E-2</c:v>
                </c:pt>
              </c:numCache>
            </c:numRef>
          </c:val>
          <c:extLst>
            <c:ext xmlns:c16="http://schemas.microsoft.com/office/drawing/2014/chart" uri="{C3380CC4-5D6E-409C-BE32-E72D297353CC}">
              <c16:uniqueId val="{00000008-77F2-4E5C-9CAE-37711F4743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Reversed" id="23">
  <a:schemeClr val="accent3"/>
</cs:colorStyle>
</file>

<file path=ppt/charts/colors11.xml><?xml version="1.0" encoding="utf-8"?>
<cs:colorStyle xmlns:cs="http://schemas.microsoft.com/office/drawing/2012/chartStyle" xmlns:a="http://schemas.openxmlformats.org/drawingml/2006/main" meth="withinLinearReversed" id="24">
  <a:schemeClr val="accent4"/>
</cs:colorStyle>
</file>

<file path=ppt/charts/colors12.xml><?xml version="1.0" encoding="utf-8"?>
<cs:colorStyle xmlns:cs="http://schemas.microsoft.com/office/drawing/2012/chartStyle" xmlns:a="http://schemas.openxmlformats.org/drawingml/2006/main" meth="withinLinearReversed" id="23">
  <a:schemeClr val="accent3"/>
</cs:colorStyle>
</file>

<file path=ppt/charts/colors13.xml><?xml version="1.0" encoding="utf-8"?>
<cs:colorStyle xmlns:cs="http://schemas.microsoft.com/office/drawing/2012/chartStyle" xmlns:a="http://schemas.openxmlformats.org/drawingml/2006/main" meth="withinLinearReversed" id="24">
  <a:schemeClr val="accent4"/>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7.xml><?xml version="1.0" encoding="utf-8"?>
<cs:colorStyle xmlns:cs="http://schemas.microsoft.com/office/drawing/2012/chartStyle" xmlns:a="http://schemas.openxmlformats.org/drawingml/2006/main" meth="withinLinearReversed" id="21">
  <a:schemeClr val="accent1"/>
</cs:colorStyle>
</file>

<file path=ppt/charts/colors18.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withinLinearReversed" id="24">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5D3EB-CBDD-4100-83B7-3BFE0A8F41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2B4595-A79D-4567-9FE1-DCF31A42B3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C0719-993D-42E1-80ED-8F01056F36C2}" type="datetimeFigureOut">
              <a:rPr lang="en-US" smtClean="0"/>
              <a:t>07-Mar-24</a:t>
            </a:fld>
            <a:endParaRPr lang="en-US" dirty="0"/>
          </a:p>
        </p:txBody>
      </p:sp>
      <p:sp>
        <p:nvSpPr>
          <p:cNvPr id="4" name="Footer Placeholder 3">
            <a:extLst>
              <a:ext uri="{FF2B5EF4-FFF2-40B4-BE49-F238E27FC236}">
                <a16:creationId xmlns:a16="http://schemas.microsoft.com/office/drawing/2014/main" id="{850E452F-E862-4273-987C-980229E53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3EE394C-9AD7-48EA-AB0F-18032A3E09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421AD-3AC0-48CB-8727-BB447FD2264E}" type="slidenum">
              <a:rPr lang="en-US" smtClean="0"/>
              <a:t>‹#›</a:t>
            </a:fld>
            <a:endParaRPr lang="en-US" dirty="0"/>
          </a:p>
        </p:txBody>
      </p:sp>
    </p:spTree>
    <p:extLst>
      <p:ext uri="{BB962C8B-B14F-4D97-AF65-F5344CB8AC3E}">
        <p14:creationId xmlns:p14="http://schemas.microsoft.com/office/powerpoint/2010/main" val="326815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3BC9C-6C58-464F-B94E-FD73C5FB016E}" type="datetimeFigureOut">
              <a:rPr lang="en-US" smtClean="0"/>
              <a:t>07-Mar-24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DC36-8EFA-4378-9855-E019C55AC472}" type="slidenum">
              <a:rPr lang="en-US" smtClean="0"/>
              <a:t>‹#›</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a:t>
            </a:fld>
            <a:endParaRPr lang="en-US" dirty="0"/>
          </a:p>
        </p:txBody>
      </p:sp>
    </p:spTree>
    <p:extLst>
      <p:ext uri="{BB962C8B-B14F-4D97-AF65-F5344CB8AC3E}">
        <p14:creationId xmlns:p14="http://schemas.microsoft.com/office/powerpoint/2010/main" val="177352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B9C1-6F4F-3E96-FCF9-3413FEB49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4D9B2-AB77-218C-E2A5-CC1DA9476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CEC9A-3882-2DAF-FF1F-9552199810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01106B-4775-44E1-8C62-99DA585585F4}"/>
              </a:ext>
            </a:extLst>
          </p:cNvPr>
          <p:cNvSpPr>
            <a:spLocks noGrp="1"/>
          </p:cNvSpPr>
          <p:nvPr>
            <p:ph type="sldNum" sz="quarter" idx="5"/>
          </p:nvPr>
        </p:nvSpPr>
        <p:spPr/>
        <p:txBody>
          <a:bodyPr/>
          <a:lstStyle/>
          <a:p>
            <a:fld id="{BE60DC36-8EFA-4378-9855-E019C55AC472}" type="slidenum">
              <a:rPr lang="en-US" smtClean="0"/>
              <a:t>10</a:t>
            </a:fld>
            <a:endParaRPr lang="en-US" dirty="0"/>
          </a:p>
        </p:txBody>
      </p:sp>
    </p:spTree>
    <p:extLst>
      <p:ext uri="{BB962C8B-B14F-4D97-AF65-F5344CB8AC3E}">
        <p14:creationId xmlns:p14="http://schemas.microsoft.com/office/powerpoint/2010/main" val="390045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CD1D-F72C-4569-E483-2D64849A4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F115A-3D38-09DD-B0A7-E051DB3F0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A8739-6E6F-6A2C-E751-F4CC9C5B56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1017D6-F124-5FAD-9BFA-DEBC62CE42AF}"/>
              </a:ext>
            </a:extLst>
          </p:cNvPr>
          <p:cNvSpPr>
            <a:spLocks noGrp="1"/>
          </p:cNvSpPr>
          <p:nvPr>
            <p:ph type="sldNum" sz="quarter" idx="5"/>
          </p:nvPr>
        </p:nvSpPr>
        <p:spPr/>
        <p:txBody>
          <a:bodyPr/>
          <a:lstStyle/>
          <a:p>
            <a:fld id="{BE60DC36-8EFA-4378-9855-E019C55AC472}" type="slidenum">
              <a:rPr lang="en-US" smtClean="0"/>
              <a:t>11</a:t>
            </a:fld>
            <a:endParaRPr lang="en-US" dirty="0"/>
          </a:p>
        </p:txBody>
      </p:sp>
    </p:spTree>
    <p:extLst>
      <p:ext uri="{BB962C8B-B14F-4D97-AF65-F5344CB8AC3E}">
        <p14:creationId xmlns:p14="http://schemas.microsoft.com/office/powerpoint/2010/main" val="1950756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E0435-ACAF-122D-9ABF-E5FCE780B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F8435-8642-62C2-95DB-C80E672BF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17C57-C5F5-0D11-D5FE-F8B330EFBA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80ECE0-8A7C-FB00-8629-0AB80BB24353}"/>
              </a:ext>
            </a:extLst>
          </p:cNvPr>
          <p:cNvSpPr>
            <a:spLocks noGrp="1"/>
          </p:cNvSpPr>
          <p:nvPr>
            <p:ph type="sldNum" sz="quarter" idx="5"/>
          </p:nvPr>
        </p:nvSpPr>
        <p:spPr/>
        <p:txBody>
          <a:bodyPr/>
          <a:lstStyle/>
          <a:p>
            <a:fld id="{BE60DC36-8EFA-4378-9855-E019C55AC472}" type="slidenum">
              <a:rPr lang="en-US" smtClean="0"/>
              <a:t>12</a:t>
            </a:fld>
            <a:endParaRPr lang="en-US" dirty="0"/>
          </a:p>
        </p:txBody>
      </p:sp>
    </p:spTree>
    <p:extLst>
      <p:ext uri="{BB962C8B-B14F-4D97-AF65-F5344CB8AC3E}">
        <p14:creationId xmlns:p14="http://schemas.microsoft.com/office/powerpoint/2010/main" val="391341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422A3-9AEB-B3D1-93E7-C7C7E9922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2780A-6640-8F4A-FD2A-E850AB982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8F6C8-96D5-CDE6-0C53-1E993309C9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81767F-563F-F89E-3FA6-59F58DCBDA8E}"/>
              </a:ext>
            </a:extLst>
          </p:cNvPr>
          <p:cNvSpPr>
            <a:spLocks noGrp="1"/>
          </p:cNvSpPr>
          <p:nvPr>
            <p:ph type="sldNum" sz="quarter" idx="5"/>
          </p:nvPr>
        </p:nvSpPr>
        <p:spPr/>
        <p:txBody>
          <a:bodyPr/>
          <a:lstStyle/>
          <a:p>
            <a:fld id="{BE60DC36-8EFA-4378-9855-E019C55AC472}" type="slidenum">
              <a:rPr lang="en-US" smtClean="0"/>
              <a:t>13</a:t>
            </a:fld>
            <a:endParaRPr lang="en-US" dirty="0"/>
          </a:p>
        </p:txBody>
      </p:sp>
    </p:spTree>
    <p:extLst>
      <p:ext uri="{BB962C8B-B14F-4D97-AF65-F5344CB8AC3E}">
        <p14:creationId xmlns:p14="http://schemas.microsoft.com/office/powerpoint/2010/main" val="131229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D41AC-069A-78AF-1BB8-ABA655119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A1C9B-E1E9-B6DB-1911-6EA226B98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FEFD6-2735-E7BE-95C1-A939B09D89AF}"/>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86B29F0C-BC24-EACB-D8BE-0CB1BFCBC64D}"/>
              </a:ext>
            </a:extLst>
          </p:cNvPr>
          <p:cNvSpPr>
            <a:spLocks noGrp="1"/>
          </p:cNvSpPr>
          <p:nvPr>
            <p:ph type="sldNum" sz="quarter" idx="5"/>
          </p:nvPr>
        </p:nvSpPr>
        <p:spPr/>
        <p:txBody>
          <a:bodyPr/>
          <a:lstStyle/>
          <a:p>
            <a:fld id="{BE60DC36-8EFA-4378-9855-E019C55AC472}" type="slidenum">
              <a:rPr lang="en-US" smtClean="0"/>
              <a:t>14</a:t>
            </a:fld>
            <a:endParaRPr lang="en-US" dirty="0"/>
          </a:p>
        </p:txBody>
      </p:sp>
    </p:spTree>
    <p:extLst>
      <p:ext uri="{BB962C8B-B14F-4D97-AF65-F5344CB8AC3E}">
        <p14:creationId xmlns:p14="http://schemas.microsoft.com/office/powerpoint/2010/main" val="116179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1475E-8211-9810-A358-2AA5BD208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04417-47AB-BFC3-606D-9D556A421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17CF8-2FC9-47AF-FF58-27882612BF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D757B0-6681-E747-8B98-64097BB6E50B}"/>
              </a:ext>
            </a:extLst>
          </p:cNvPr>
          <p:cNvSpPr>
            <a:spLocks noGrp="1"/>
          </p:cNvSpPr>
          <p:nvPr>
            <p:ph type="sldNum" sz="quarter" idx="5"/>
          </p:nvPr>
        </p:nvSpPr>
        <p:spPr/>
        <p:txBody>
          <a:bodyPr/>
          <a:lstStyle/>
          <a:p>
            <a:fld id="{BE60DC36-8EFA-4378-9855-E019C55AC472}" type="slidenum">
              <a:rPr lang="en-US" smtClean="0"/>
              <a:t>15</a:t>
            </a:fld>
            <a:endParaRPr lang="en-US" dirty="0"/>
          </a:p>
        </p:txBody>
      </p:sp>
    </p:spTree>
    <p:extLst>
      <p:ext uri="{BB962C8B-B14F-4D97-AF65-F5344CB8AC3E}">
        <p14:creationId xmlns:p14="http://schemas.microsoft.com/office/powerpoint/2010/main" val="624843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6448B-4E47-FFF6-AE64-2E0E43C1C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70FF8-625F-2F50-7C6B-C0DBDC13F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EFC93-A8CE-9EBD-EC2E-AA83B4DC33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1D3560-F05E-8F95-03DF-C8D39C1C3A83}"/>
              </a:ext>
            </a:extLst>
          </p:cNvPr>
          <p:cNvSpPr>
            <a:spLocks noGrp="1"/>
          </p:cNvSpPr>
          <p:nvPr>
            <p:ph type="sldNum" sz="quarter" idx="5"/>
          </p:nvPr>
        </p:nvSpPr>
        <p:spPr/>
        <p:txBody>
          <a:bodyPr/>
          <a:lstStyle/>
          <a:p>
            <a:fld id="{BE60DC36-8EFA-4378-9855-E019C55AC472}" type="slidenum">
              <a:rPr lang="en-US" smtClean="0"/>
              <a:t>16</a:t>
            </a:fld>
            <a:endParaRPr lang="en-US" dirty="0"/>
          </a:p>
        </p:txBody>
      </p:sp>
    </p:spTree>
    <p:extLst>
      <p:ext uri="{BB962C8B-B14F-4D97-AF65-F5344CB8AC3E}">
        <p14:creationId xmlns:p14="http://schemas.microsoft.com/office/powerpoint/2010/main" val="690639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3318D-A8F4-0B9A-E673-FEFAC8916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400DE-408F-2E44-1370-8F082A893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CE76F-0B8D-85C0-E994-5BF2180B0D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313890-B0B9-5EDC-2CC3-EFC5E4232FC2}"/>
              </a:ext>
            </a:extLst>
          </p:cNvPr>
          <p:cNvSpPr>
            <a:spLocks noGrp="1"/>
          </p:cNvSpPr>
          <p:nvPr>
            <p:ph type="sldNum" sz="quarter" idx="5"/>
          </p:nvPr>
        </p:nvSpPr>
        <p:spPr/>
        <p:txBody>
          <a:bodyPr/>
          <a:lstStyle/>
          <a:p>
            <a:fld id="{BE60DC36-8EFA-4378-9855-E019C55AC472}" type="slidenum">
              <a:rPr lang="en-US" smtClean="0"/>
              <a:t>17</a:t>
            </a:fld>
            <a:endParaRPr lang="en-US" dirty="0"/>
          </a:p>
        </p:txBody>
      </p:sp>
    </p:spTree>
    <p:extLst>
      <p:ext uri="{BB962C8B-B14F-4D97-AF65-F5344CB8AC3E}">
        <p14:creationId xmlns:p14="http://schemas.microsoft.com/office/powerpoint/2010/main" val="210357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8BA1-28E1-5346-148F-4A61D447F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15123-D8F6-F5B4-B241-AA87CAE1F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83DDC-2341-85E3-C118-7EB3E375E2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7EECB8-410B-21BE-F52C-A93F1A4F67F0}"/>
              </a:ext>
            </a:extLst>
          </p:cNvPr>
          <p:cNvSpPr>
            <a:spLocks noGrp="1"/>
          </p:cNvSpPr>
          <p:nvPr>
            <p:ph type="sldNum" sz="quarter" idx="5"/>
          </p:nvPr>
        </p:nvSpPr>
        <p:spPr/>
        <p:txBody>
          <a:bodyPr/>
          <a:lstStyle/>
          <a:p>
            <a:fld id="{BE60DC36-8EFA-4378-9855-E019C55AC472}" type="slidenum">
              <a:rPr lang="en-US" smtClean="0"/>
              <a:t>18</a:t>
            </a:fld>
            <a:endParaRPr lang="en-US" dirty="0"/>
          </a:p>
        </p:txBody>
      </p:sp>
    </p:spTree>
    <p:extLst>
      <p:ext uri="{BB962C8B-B14F-4D97-AF65-F5344CB8AC3E}">
        <p14:creationId xmlns:p14="http://schemas.microsoft.com/office/powerpoint/2010/main" val="2269707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86491-A818-B3C9-CA0E-1CBDE2A0F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2AB81-625B-37C2-BD9F-8341DB871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40CBB-2F68-3114-80C0-A9D881FF25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AFF183-5B38-58A9-705B-00178F07E6A8}"/>
              </a:ext>
            </a:extLst>
          </p:cNvPr>
          <p:cNvSpPr>
            <a:spLocks noGrp="1"/>
          </p:cNvSpPr>
          <p:nvPr>
            <p:ph type="sldNum" sz="quarter" idx="5"/>
          </p:nvPr>
        </p:nvSpPr>
        <p:spPr/>
        <p:txBody>
          <a:bodyPr/>
          <a:lstStyle/>
          <a:p>
            <a:fld id="{BE60DC36-8EFA-4378-9855-E019C55AC472}" type="slidenum">
              <a:rPr lang="en-US" smtClean="0"/>
              <a:t>19</a:t>
            </a:fld>
            <a:endParaRPr lang="en-US" dirty="0"/>
          </a:p>
        </p:txBody>
      </p:sp>
    </p:spTree>
    <p:extLst>
      <p:ext uri="{BB962C8B-B14F-4D97-AF65-F5344CB8AC3E}">
        <p14:creationId xmlns:p14="http://schemas.microsoft.com/office/powerpoint/2010/main" val="360125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a:t>
            </a:fld>
            <a:endParaRPr lang="en-US" dirty="0"/>
          </a:p>
        </p:txBody>
      </p:sp>
    </p:spTree>
    <p:extLst>
      <p:ext uri="{BB962C8B-B14F-4D97-AF65-F5344CB8AC3E}">
        <p14:creationId xmlns:p14="http://schemas.microsoft.com/office/powerpoint/2010/main" val="2392649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88727-55CB-FF10-2E05-E64B5B8C2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2533F-C561-D7A7-ED32-B8574CCDE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149C1-3E23-6842-181E-537942C3B9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4453C7-C54A-0C1A-DDA9-25ABF8895361}"/>
              </a:ext>
            </a:extLst>
          </p:cNvPr>
          <p:cNvSpPr>
            <a:spLocks noGrp="1"/>
          </p:cNvSpPr>
          <p:nvPr>
            <p:ph type="sldNum" sz="quarter" idx="5"/>
          </p:nvPr>
        </p:nvSpPr>
        <p:spPr/>
        <p:txBody>
          <a:bodyPr/>
          <a:lstStyle/>
          <a:p>
            <a:fld id="{BE60DC36-8EFA-4378-9855-E019C55AC472}" type="slidenum">
              <a:rPr lang="en-US" smtClean="0"/>
              <a:t>20</a:t>
            </a:fld>
            <a:endParaRPr lang="en-US" dirty="0"/>
          </a:p>
        </p:txBody>
      </p:sp>
    </p:spTree>
    <p:extLst>
      <p:ext uri="{BB962C8B-B14F-4D97-AF65-F5344CB8AC3E}">
        <p14:creationId xmlns:p14="http://schemas.microsoft.com/office/powerpoint/2010/main" val="2089115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C39D1-29A9-C49F-F720-A1EECE9EC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78E1D-D678-7E27-79F8-54874EC2B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8B535-5F3C-0A5F-04B6-E507FC81F5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8C0314-20A2-1507-C7A1-8D520CD7E7CD}"/>
              </a:ext>
            </a:extLst>
          </p:cNvPr>
          <p:cNvSpPr>
            <a:spLocks noGrp="1"/>
          </p:cNvSpPr>
          <p:nvPr>
            <p:ph type="sldNum" sz="quarter" idx="5"/>
          </p:nvPr>
        </p:nvSpPr>
        <p:spPr/>
        <p:txBody>
          <a:bodyPr/>
          <a:lstStyle/>
          <a:p>
            <a:fld id="{BE60DC36-8EFA-4378-9855-E019C55AC472}" type="slidenum">
              <a:rPr lang="en-US" smtClean="0"/>
              <a:t>21</a:t>
            </a:fld>
            <a:endParaRPr lang="en-US" dirty="0"/>
          </a:p>
        </p:txBody>
      </p:sp>
    </p:spTree>
    <p:extLst>
      <p:ext uri="{BB962C8B-B14F-4D97-AF65-F5344CB8AC3E}">
        <p14:creationId xmlns:p14="http://schemas.microsoft.com/office/powerpoint/2010/main" val="1770251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2124-7A62-B84A-EF44-622E7C1C0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975C7-8719-B558-401D-7760FBFDA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54198-09BF-E1A1-B651-EA09A3FB27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984996-4862-FEA8-FC0B-A3B98DF0C947}"/>
              </a:ext>
            </a:extLst>
          </p:cNvPr>
          <p:cNvSpPr>
            <a:spLocks noGrp="1"/>
          </p:cNvSpPr>
          <p:nvPr>
            <p:ph type="sldNum" sz="quarter" idx="5"/>
          </p:nvPr>
        </p:nvSpPr>
        <p:spPr/>
        <p:txBody>
          <a:bodyPr/>
          <a:lstStyle/>
          <a:p>
            <a:fld id="{BE60DC36-8EFA-4378-9855-E019C55AC472}" type="slidenum">
              <a:rPr lang="en-US" smtClean="0"/>
              <a:t>22</a:t>
            </a:fld>
            <a:endParaRPr lang="en-US" dirty="0"/>
          </a:p>
        </p:txBody>
      </p:sp>
    </p:spTree>
    <p:extLst>
      <p:ext uri="{BB962C8B-B14F-4D97-AF65-F5344CB8AC3E}">
        <p14:creationId xmlns:p14="http://schemas.microsoft.com/office/powerpoint/2010/main" val="4186931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DFCC1-A58F-7109-5BD2-149834909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866EC-8E14-74C8-4B11-DF2C47BA1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DE1D7-0EA6-84F0-CD99-7B61BBF1CA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5387B9-183E-0CBA-2633-2CDE74AF432C}"/>
              </a:ext>
            </a:extLst>
          </p:cNvPr>
          <p:cNvSpPr>
            <a:spLocks noGrp="1"/>
          </p:cNvSpPr>
          <p:nvPr>
            <p:ph type="sldNum" sz="quarter" idx="5"/>
          </p:nvPr>
        </p:nvSpPr>
        <p:spPr/>
        <p:txBody>
          <a:bodyPr/>
          <a:lstStyle/>
          <a:p>
            <a:fld id="{BE60DC36-8EFA-4378-9855-E019C55AC472}" type="slidenum">
              <a:rPr lang="en-US" smtClean="0"/>
              <a:t>23</a:t>
            </a:fld>
            <a:endParaRPr lang="en-US" dirty="0"/>
          </a:p>
        </p:txBody>
      </p:sp>
    </p:spTree>
    <p:extLst>
      <p:ext uri="{BB962C8B-B14F-4D97-AF65-F5344CB8AC3E}">
        <p14:creationId xmlns:p14="http://schemas.microsoft.com/office/powerpoint/2010/main" val="974769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7D8A7-0217-1321-4D02-20D8BA470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DE2D2-343E-24F1-6C70-8D412E467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9CDBC-5D97-606A-47DE-A4B73F5BBE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4DF807-A63B-C36A-8A31-AAB9C07D2948}"/>
              </a:ext>
            </a:extLst>
          </p:cNvPr>
          <p:cNvSpPr>
            <a:spLocks noGrp="1"/>
          </p:cNvSpPr>
          <p:nvPr>
            <p:ph type="sldNum" sz="quarter" idx="5"/>
          </p:nvPr>
        </p:nvSpPr>
        <p:spPr/>
        <p:txBody>
          <a:bodyPr/>
          <a:lstStyle/>
          <a:p>
            <a:fld id="{BE60DC36-8EFA-4378-9855-E019C55AC472}" type="slidenum">
              <a:rPr lang="en-US" smtClean="0"/>
              <a:t>24</a:t>
            </a:fld>
            <a:endParaRPr lang="en-US" dirty="0"/>
          </a:p>
        </p:txBody>
      </p:sp>
    </p:spTree>
    <p:extLst>
      <p:ext uri="{BB962C8B-B14F-4D97-AF65-F5344CB8AC3E}">
        <p14:creationId xmlns:p14="http://schemas.microsoft.com/office/powerpoint/2010/main" val="2187866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C2288-4A3C-0BA1-4568-6B30796C7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D18EE-B1AB-7F7B-CD86-6117036B6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ACB90-5DE2-0572-AD10-E589107569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0E51ED-8A20-1C80-48ED-EAD8503FCE69}"/>
              </a:ext>
            </a:extLst>
          </p:cNvPr>
          <p:cNvSpPr>
            <a:spLocks noGrp="1"/>
          </p:cNvSpPr>
          <p:nvPr>
            <p:ph type="sldNum" sz="quarter" idx="5"/>
          </p:nvPr>
        </p:nvSpPr>
        <p:spPr/>
        <p:txBody>
          <a:bodyPr/>
          <a:lstStyle/>
          <a:p>
            <a:fld id="{BE60DC36-8EFA-4378-9855-E019C55AC472}" type="slidenum">
              <a:rPr lang="en-US" smtClean="0"/>
              <a:t>25</a:t>
            </a:fld>
            <a:endParaRPr lang="en-US" dirty="0"/>
          </a:p>
        </p:txBody>
      </p:sp>
    </p:spTree>
    <p:extLst>
      <p:ext uri="{BB962C8B-B14F-4D97-AF65-F5344CB8AC3E}">
        <p14:creationId xmlns:p14="http://schemas.microsoft.com/office/powerpoint/2010/main" val="2427305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ECD65-CA91-AC4C-71CE-377E50649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E2B6F-5937-A490-281C-E6E92AAE3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30180-00EA-02CA-F5D2-5AD6C0A350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23BEAF-4517-D1F6-D87A-82A2ECCCFCEB}"/>
              </a:ext>
            </a:extLst>
          </p:cNvPr>
          <p:cNvSpPr>
            <a:spLocks noGrp="1"/>
          </p:cNvSpPr>
          <p:nvPr>
            <p:ph type="sldNum" sz="quarter" idx="5"/>
          </p:nvPr>
        </p:nvSpPr>
        <p:spPr/>
        <p:txBody>
          <a:bodyPr/>
          <a:lstStyle/>
          <a:p>
            <a:fld id="{BE60DC36-8EFA-4378-9855-E019C55AC472}" type="slidenum">
              <a:rPr lang="en-US" smtClean="0"/>
              <a:t>26</a:t>
            </a:fld>
            <a:endParaRPr lang="en-US" dirty="0"/>
          </a:p>
        </p:txBody>
      </p:sp>
    </p:spTree>
    <p:extLst>
      <p:ext uri="{BB962C8B-B14F-4D97-AF65-F5344CB8AC3E}">
        <p14:creationId xmlns:p14="http://schemas.microsoft.com/office/powerpoint/2010/main" val="2474763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8BCDB-BBC3-8B64-FBD7-58E634A8F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825BA-147D-65DC-B8C1-74922CAD7D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ABD46A-7F49-B291-EA89-CD15A63AED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7A770D-178A-CD8C-AAB9-0BCEFAD1F697}"/>
              </a:ext>
            </a:extLst>
          </p:cNvPr>
          <p:cNvSpPr>
            <a:spLocks noGrp="1"/>
          </p:cNvSpPr>
          <p:nvPr>
            <p:ph type="sldNum" sz="quarter" idx="5"/>
          </p:nvPr>
        </p:nvSpPr>
        <p:spPr/>
        <p:txBody>
          <a:bodyPr/>
          <a:lstStyle/>
          <a:p>
            <a:fld id="{BE60DC36-8EFA-4378-9855-E019C55AC472}" type="slidenum">
              <a:rPr lang="en-US" smtClean="0"/>
              <a:t>27</a:t>
            </a:fld>
            <a:endParaRPr lang="en-US" dirty="0"/>
          </a:p>
        </p:txBody>
      </p:sp>
    </p:spTree>
    <p:extLst>
      <p:ext uri="{BB962C8B-B14F-4D97-AF65-F5344CB8AC3E}">
        <p14:creationId xmlns:p14="http://schemas.microsoft.com/office/powerpoint/2010/main" val="110617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28</a:t>
            </a:fld>
            <a:endParaRPr lang="en-US" dirty="0"/>
          </a:p>
        </p:txBody>
      </p:sp>
    </p:spTree>
    <p:extLst>
      <p:ext uri="{BB962C8B-B14F-4D97-AF65-F5344CB8AC3E}">
        <p14:creationId xmlns:p14="http://schemas.microsoft.com/office/powerpoint/2010/main" val="39679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a:t>
            </a:fld>
            <a:endParaRPr lang="en-US" dirty="0"/>
          </a:p>
        </p:txBody>
      </p:sp>
    </p:spTree>
    <p:extLst>
      <p:ext uri="{BB962C8B-B14F-4D97-AF65-F5344CB8AC3E}">
        <p14:creationId xmlns:p14="http://schemas.microsoft.com/office/powerpoint/2010/main" val="302478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err="1"/>
          </a:p>
        </p:txBody>
      </p:sp>
      <p:sp>
        <p:nvSpPr>
          <p:cNvPr id="4" name="Slide Number Placeholder 3"/>
          <p:cNvSpPr>
            <a:spLocks noGrp="1"/>
          </p:cNvSpPr>
          <p:nvPr>
            <p:ph type="sldNum" sz="quarter" idx="5"/>
          </p:nvPr>
        </p:nvSpPr>
        <p:spPr/>
        <p:txBody>
          <a:bodyPr/>
          <a:lstStyle/>
          <a:p>
            <a:fld id="{BE60DC36-8EFA-4378-9855-E019C55AC472}" type="slidenum">
              <a:rPr lang="en-US" smtClean="0"/>
              <a:t>4</a:t>
            </a:fld>
            <a:endParaRPr lang="en-US" dirty="0"/>
          </a:p>
        </p:txBody>
      </p:sp>
    </p:spTree>
    <p:extLst>
      <p:ext uri="{BB962C8B-B14F-4D97-AF65-F5344CB8AC3E}">
        <p14:creationId xmlns:p14="http://schemas.microsoft.com/office/powerpoint/2010/main" val="213199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a:t>
            </a:fld>
            <a:endParaRPr lang="en-US" dirty="0"/>
          </a:p>
        </p:txBody>
      </p:sp>
    </p:spTree>
    <p:extLst>
      <p:ext uri="{BB962C8B-B14F-4D97-AF65-F5344CB8AC3E}">
        <p14:creationId xmlns:p14="http://schemas.microsoft.com/office/powerpoint/2010/main" val="241297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a:t>
            </a:fld>
            <a:endParaRPr lang="en-US" dirty="0"/>
          </a:p>
        </p:txBody>
      </p:sp>
    </p:spTree>
    <p:extLst>
      <p:ext uri="{BB962C8B-B14F-4D97-AF65-F5344CB8AC3E}">
        <p14:creationId xmlns:p14="http://schemas.microsoft.com/office/powerpoint/2010/main" val="2268654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7</a:t>
            </a:fld>
            <a:endParaRPr lang="en-US" dirty="0"/>
          </a:p>
        </p:txBody>
      </p:sp>
    </p:spTree>
    <p:extLst>
      <p:ext uri="{BB962C8B-B14F-4D97-AF65-F5344CB8AC3E}">
        <p14:creationId xmlns:p14="http://schemas.microsoft.com/office/powerpoint/2010/main" val="177215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8</a:t>
            </a:fld>
            <a:endParaRPr lang="en-US" dirty="0"/>
          </a:p>
        </p:txBody>
      </p:sp>
    </p:spTree>
    <p:extLst>
      <p:ext uri="{BB962C8B-B14F-4D97-AF65-F5344CB8AC3E}">
        <p14:creationId xmlns:p14="http://schemas.microsoft.com/office/powerpoint/2010/main" val="117154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51D48-4D4F-465A-5616-7103C9D70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2EB13-8368-442D-5FB1-A4923C806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680E2-39DB-3B15-D353-87CE35CB36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31FC87-5722-0A4F-5259-2DEEF41B5D0B}"/>
              </a:ext>
            </a:extLst>
          </p:cNvPr>
          <p:cNvSpPr>
            <a:spLocks noGrp="1"/>
          </p:cNvSpPr>
          <p:nvPr>
            <p:ph type="sldNum" sz="quarter" idx="5"/>
          </p:nvPr>
        </p:nvSpPr>
        <p:spPr/>
        <p:txBody>
          <a:bodyPr/>
          <a:lstStyle/>
          <a:p>
            <a:fld id="{BE60DC36-8EFA-4378-9855-E019C55AC472}" type="slidenum">
              <a:rPr lang="en-US" smtClean="0"/>
              <a:t>9</a:t>
            </a:fld>
            <a:endParaRPr lang="en-US" dirty="0"/>
          </a:p>
        </p:txBody>
      </p:sp>
    </p:spTree>
    <p:extLst>
      <p:ext uri="{BB962C8B-B14F-4D97-AF65-F5344CB8AC3E}">
        <p14:creationId xmlns:p14="http://schemas.microsoft.com/office/powerpoint/2010/main" val="35772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07-Mar-24</a:t>
            </a:fld>
            <a:endParaRPr lang="en-US" dirty="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07-Mar-24</a:t>
            </a:fld>
            <a:endParaRPr lang="en-US" dirty="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07-Mar-24</a:t>
            </a:fld>
            <a:endParaRPr lang="en-US" dirty="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07-Mar-24</a:t>
            </a:fld>
            <a:endParaRPr lang="en-US" dirty="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07-Mar-24</a:t>
            </a:fld>
            <a:endParaRPr lang="en-US" dirty="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07-Mar-24</a:t>
            </a:fld>
            <a:endParaRPr lang="en-US" dirty="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07-Mar-24</a:t>
            </a:fld>
            <a:endParaRPr lang="en-US" dirty="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07-Mar-24</a:t>
            </a:fld>
            <a:endParaRPr lang="en-US" dirty="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07-Mar-24</a:t>
            </a:fld>
            <a:endParaRPr lang="en-US" dirty="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07-Mar-24</a:t>
            </a:fld>
            <a:endParaRPr lang="en-US" dirty="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07-Mar-24</a:t>
            </a:fld>
            <a:endParaRPr lang="en-US" dirty="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07-Mar-24</a:t>
            </a:fld>
            <a:endParaRPr lang="en-US" dirty="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www.ellinikahoaxes.gr/2024/02/03/vinteo-den-deichnei-aftokinitopobi-na-katefthynetai-pros-to-texas-gia-ti-machi-ton-synor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ellinikahoaxes.gr/2024/01/29/ochi-o-ntonalnt-trab-den-efcharistise-tous-ellines-tis-aiova/"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hart" Target="../charts/chart9.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uropa.eu/eurobarometer/surveys/detail/218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373F40"/>
          </a:fgClr>
          <a:bgClr>
            <a:srgbClr val="0D8295"/>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0AEF-1595-4419-801B-6E36A33BB8CF}"/>
              </a:ext>
            </a:extLst>
          </p:cNvPr>
          <p:cNvSpPr>
            <a:spLocks noGrp="1"/>
          </p:cNvSpPr>
          <p:nvPr>
            <p:ph type="ctrTitle"/>
          </p:nvPr>
        </p:nvSpPr>
        <p:spPr>
          <a:xfrm>
            <a:off x="1001454" y="2594268"/>
            <a:ext cx="9935149" cy="2492990"/>
          </a:xfrm>
        </p:spPr>
        <p:txBody>
          <a:bodyPr wrap="square" lIns="0" tIns="0" rIns="0" bIns="0" anchor="t">
            <a:spAutoFit/>
          </a:bodyPr>
          <a:lstStyle/>
          <a:p>
            <a:r>
              <a:rPr lang="el-GR" sz="3600" b="1" dirty="0">
                <a:solidFill>
                  <a:schemeClr val="bg1"/>
                </a:solidFill>
              </a:rPr>
              <a:t>ΑΝΑΚΤΗΣΗ ΚΑΙ ΑΝΑΛΥΣΗ ΑΝΑΛΗΘΩΝ ΔΗΜΟΣΙΕΥΜΑΤΩΝ ΚΑΙ ΨΕΥΔΩΝ ΙΣΧΥΡΙΣΜΩΝ ΣΤΟ ΕΛΛΗΝΙΚΟ ΔΙΑΔΙΚΤΥΟ</a:t>
            </a:r>
            <a:br>
              <a:rPr lang="en-US" sz="3600" dirty="0">
                <a:solidFill>
                  <a:schemeClr val="bg1"/>
                </a:solidFill>
              </a:rPr>
            </a:br>
            <a:r>
              <a:rPr lang="el-GR" sz="3600" dirty="0">
                <a:solidFill>
                  <a:schemeClr val="accent4"/>
                </a:solidFill>
              </a:rPr>
              <a:t>Πτυχιακή Εργασία</a:t>
            </a:r>
            <a:br>
              <a:rPr lang="el-GR" sz="3600" dirty="0">
                <a:solidFill>
                  <a:schemeClr val="accent4"/>
                </a:solidFill>
              </a:rPr>
            </a:br>
            <a:endParaRPr lang="en-US" sz="3600" dirty="0">
              <a:solidFill>
                <a:schemeClr val="accent4"/>
              </a:solidFill>
            </a:endParaRPr>
          </a:p>
        </p:txBody>
      </p:sp>
      <p:sp>
        <p:nvSpPr>
          <p:cNvPr id="4" name="Diamond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792319" y="-608242"/>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iamond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325258" y="-1770743"/>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descr="Icon of chart. ">
            <a:extLst>
              <a:ext uri="{FF2B5EF4-FFF2-40B4-BE49-F238E27FC236}">
                <a16:creationId xmlns:a16="http://schemas.microsoft.com/office/drawing/2014/main" id="{B95DF07A-CE7E-4D89-9AA0-25F4FFF3B9C7}"/>
              </a:ext>
            </a:extLst>
          </p:cNvPr>
          <p:cNvGrpSpPr/>
          <p:nvPr/>
        </p:nvGrpSpPr>
        <p:grpSpPr>
          <a:xfrm>
            <a:off x="5851021" y="664360"/>
            <a:ext cx="489958" cy="492680"/>
            <a:chOff x="2025650" y="4786313"/>
            <a:chExt cx="285750" cy="287338"/>
          </a:xfrm>
          <a:solidFill>
            <a:schemeClr val="bg1"/>
          </a:solidFill>
        </p:grpSpPr>
        <p:sp>
          <p:nvSpPr>
            <p:cNvPr id="8" name="Freeform 565">
              <a:extLst>
                <a:ext uri="{FF2B5EF4-FFF2-40B4-BE49-F238E27FC236}">
                  <a16:creationId xmlns:a16="http://schemas.microsoft.com/office/drawing/2014/main" id="{548FC78B-EF83-4185-A63D-1A5A85640B62}"/>
                </a:ext>
              </a:extLst>
            </p:cNvPr>
            <p:cNvSpPr>
              <a:spLocks noEditPoints="1"/>
            </p:cNvSpPr>
            <p:nvPr/>
          </p:nvSpPr>
          <p:spPr bwMode="auto">
            <a:xfrm>
              <a:off x="2025650" y="4786313"/>
              <a:ext cx="285750" cy="287338"/>
            </a:xfrm>
            <a:custGeom>
              <a:avLst/>
              <a:gdLst>
                <a:gd name="T0" fmla="*/ 812 w 903"/>
                <a:gd name="T1" fmla="*/ 500 h 903"/>
                <a:gd name="T2" fmla="*/ 810 w 903"/>
                <a:gd name="T3" fmla="*/ 505 h 903"/>
                <a:gd name="T4" fmla="*/ 806 w 903"/>
                <a:gd name="T5" fmla="*/ 509 h 903"/>
                <a:gd name="T6" fmla="*/ 800 w 903"/>
                <a:gd name="T7" fmla="*/ 511 h 903"/>
                <a:gd name="T8" fmla="*/ 105 w 903"/>
                <a:gd name="T9" fmla="*/ 511 h 903"/>
                <a:gd name="T10" fmla="*/ 99 w 903"/>
                <a:gd name="T11" fmla="*/ 510 h 903"/>
                <a:gd name="T12" fmla="*/ 95 w 903"/>
                <a:gd name="T13" fmla="*/ 507 h 903"/>
                <a:gd name="T14" fmla="*/ 92 w 903"/>
                <a:gd name="T15" fmla="*/ 502 h 903"/>
                <a:gd name="T16" fmla="*/ 90 w 903"/>
                <a:gd name="T17" fmla="*/ 496 h 903"/>
                <a:gd name="T18" fmla="*/ 90 w 903"/>
                <a:gd name="T19" fmla="*/ 105 h 903"/>
                <a:gd name="T20" fmla="*/ 92 w 903"/>
                <a:gd name="T21" fmla="*/ 100 h 903"/>
                <a:gd name="T22" fmla="*/ 95 w 903"/>
                <a:gd name="T23" fmla="*/ 94 h 903"/>
                <a:gd name="T24" fmla="*/ 99 w 903"/>
                <a:gd name="T25" fmla="*/ 91 h 903"/>
                <a:gd name="T26" fmla="*/ 105 w 903"/>
                <a:gd name="T27" fmla="*/ 90 h 903"/>
                <a:gd name="T28" fmla="*/ 800 w 903"/>
                <a:gd name="T29" fmla="*/ 90 h 903"/>
                <a:gd name="T30" fmla="*/ 806 w 903"/>
                <a:gd name="T31" fmla="*/ 92 h 903"/>
                <a:gd name="T32" fmla="*/ 810 w 903"/>
                <a:gd name="T33" fmla="*/ 96 h 903"/>
                <a:gd name="T34" fmla="*/ 812 w 903"/>
                <a:gd name="T35" fmla="*/ 102 h 903"/>
                <a:gd name="T36" fmla="*/ 813 w 903"/>
                <a:gd name="T37" fmla="*/ 496 h 903"/>
                <a:gd name="T38" fmla="*/ 15 w 903"/>
                <a:gd name="T39" fmla="*/ 0 h 903"/>
                <a:gd name="T40" fmla="*/ 9 w 903"/>
                <a:gd name="T41" fmla="*/ 1 h 903"/>
                <a:gd name="T42" fmla="*/ 5 w 903"/>
                <a:gd name="T43" fmla="*/ 4 h 903"/>
                <a:gd name="T44" fmla="*/ 1 w 903"/>
                <a:gd name="T45" fmla="*/ 8 h 903"/>
                <a:gd name="T46" fmla="*/ 0 w 903"/>
                <a:gd name="T47" fmla="*/ 15 h 903"/>
                <a:gd name="T48" fmla="*/ 0 w 903"/>
                <a:gd name="T49" fmla="*/ 590 h 903"/>
                <a:gd name="T50" fmla="*/ 2 w 903"/>
                <a:gd name="T51" fmla="*/ 595 h 903"/>
                <a:gd name="T52" fmla="*/ 7 w 903"/>
                <a:gd name="T53" fmla="*/ 599 h 903"/>
                <a:gd name="T54" fmla="*/ 12 w 903"/>
                <a:gd name="T55" fmla="*/ 602 h 903"/>
                <a:gd name="T56" fmla="*/ 437 w 903"/>
                <a:gd name="T57" fmla="*/ 602 h 903"/>
                <a:gd name="T58" fmla="*/ 260 w 903"/>
                <a:gd name="T59" fmla="*/ 877 h 903"/>
                <a:gd name="T60" fmla="*/ 257 w 903"/>
                <a:gd name="T61" fmla="*/ 883 h 903"/>
                <a:gd name="T62" fmla="*/ 256 w 903"/>
                <a:gd name="T63" fmla="*/ 888 h 903"/>
                <a:gd name="T64" fmla="*/ 257 w 903"/>
                <a:gd name="T65" fmla="*/ 893 h 903"/>
                <a:gd name="T66" fmla="*/ 260 w 903"/>
                <a:gd name="T67" fmla="*/ 899 h 903"/>
                <a:gd name="T68" fmla="*/ 265 w 903"/>
                <a:gd name="T69" fmla="*/ 902 h 903"/>
                <a:gd name="T70" fmla="*/ 271 w 903"/>
                <a:gd name="T71" fmla="*/ 903 h 903"/>
                <a:gd name="T72" fmla="*/ 277 w 903"/>
                <a:gd name="T73" fmla="*/ 902 h 903"/>
                <a:gd name="T74" fmla="*/ 281 w 903"/>
                <a:gd name="T75" fmla="*/ 899 h 903"/>
                <a:gd name="T76" fmla="*/ 621 w 903"/>
                <a:gd name="T77" fmla="*/ 899 h 903"/>
                <a:gd name="T78" fmla="*/ 627 w 903"/>
                <a:gd name="T79" fmla="*/ 902 h 903"/>
                <a:gd name="T80" fmla="*/ 632 w 903"/>
                <a:gd name="T81" fmla="*/ 903 h 903"/>
                <a:gd name="T82" fmla="*/ 637 w 903"/>
                <a:gd name="T83" fmla="*/ 902 h 903"/>
                <a:gd name="T84" fmla="*/ 643 w 903"/>
                <a:gd name="T85" fmla="*/ 899 h 903"/>
                <a:gd name="T86" fmla="*/ 646 w 903"/>
                <a:gd name="T87" fmla="*/ 893 h 903"/>
                <a:gd name="T88" fmla="*/ 647 w 903"/>
                <a:gd name="T89" fmla="*/ 888 h 903"/>
                <a:gd name="T90" fmla="*/ 646 w 903"/>
                <a:gd name="T91" fmla="*/ 883 h 903"/>
                <a:gd name="T92" fmla="*/ 643 w 903"/>
                <a:gd name="T93" fmla="*/ 877 h 903"/>
                <a:gd name="T94" fmla="*/ 467 w 903"/>
                <a:gd name="T95" fmla="*/ 602 h 903"/>
                <a:gd name="T96" fmla="*/ 892 w 903"/>
                <a:gd name="T97" fmla="*/ 602 h 903"/>
                <a:gd name="T98" fmla="*/ 897 w 903"/>
                <a:gd name="T99" fmla="*/ 599 h 903"/>
                <a:gd name="T100" fmla="*/ 900 w 903"/>
                <a:gd name="T101" fmla="*/ 595 h 903"/>
                <a:gd name="T102" fmla="*/ 902 w 903"/>
                <a:gd name="T103" fmla="*/ 590 h 903"/>
                <a:gd name="T104" fmla="*/ 903 w 903"/>
                <a:gd name="T105" fmla="*/ 15 h 903"/>
                <a:gd name="T106" fmla="*/ 902 w 903"/>
                <a:gd name="T107" fmla="*/ 8 h 903"/>
                <a:gd name="T108" fmla="*/ 899 w 903"/>
                <a:gd name="T109" fmla="*/ 4 h 903"/>
                <a:gd name="T110" fmla="*/ 894 w 903"/>
                <a:gd name="T111" fmla="*/ 1 h 903"/>
                <a:gd name="T112" fmla="*/ 888 w 903"/>
                <a:gd name="T11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903">
                  <a:moveTo>
                    <a:pt x="813" y="496"/>
                  </a:moveTo>
                  <a:lnTo>
                    <a:pt x="812" y="500"/>
                  </a:lnTo>
                  <a:lnTo>
                    <a:pt x="811" y="502"/>
                  </a:lnTo>
                  <a:lnTo>
                    <a:pt x="810" y="505"/>
                  </a:lnTo>
                  <a:lnTo>
                    <a:pt x="808" y="507"/>
                  </a:lnTo>
                  <a:lnTo>
                    <a:pt x="806" y="509"/>
                  </a:lnTo>
                  <a:lnTo>
                    <a:pt x="804" y="510"/>
                  </a:lnTo>
                  <a:lnTo>
                    <a:pt x="800" y="511"/>
                  </a:lnTo>
                  <a:lnTo>
                    <a:pt x="797" y="511"/>
                  </a:lnTo>
                  <a:lnTo>
                    <a:pt x="105" y="511"/>
                  </a:lnTo>
                  <a:lnTo>
                    <a:pt x="102" y="511"/>
                  </a:lnTo>
                  <a:lnTo>
                    <a:pt x="99" y="510"/>
                  </a:lnTo>
                  <a:lnTo>
                    <a:pt x="97" y="509"/>
                  </a:lnTo>
                  <a:lnTo>
                    <a:pt x="95" y="507"/>
                  </a:lnTo>
                  <a:lnTo>
                    <a:pt x="93" y="505"/>
                  </a:lnTo>
                  <a:lnTo>
                    <a:pt x="92" y="502"/>
                  </a:lnTo>
                  <a:lnTo>
                    <a:pt x="90" y="500"/>
                  </a:lnTo>
                  <a:lnTo>
                    <a:pt x="90" y="496"/>
                  </a:lnTo>
                  <a:lnTo>
                    <a:pt x="90" y="316"/>
                  </a:lnTo>
                  <a:lnTo>
                    <a:pt x="90" y="105"/>
                  </a:lnTo>
                  <a:lnTo>
                    <a:pt x="90" y="102"/>
                  </a:lnTo>
                  <a:lnTo>
                    <a:pt x="92" y="100"/>
                  </a:lnTo>
                  <a:lnTo>
                    <a:pt x="93" y="96"/>
                  </a:lnTo>
                  <a:lnTo>
                    <a:pt x="95" y="94"/>
                  </a:lnTo>
                  <a:lnTo>
                    <a:pt x="97" y="92"/>
                  </a:lnTo>
                  <a:lnTo>
                    <a:pt x="99" y="91"/>
                  </a:lnTo>
                  <a:lnTo>
                    <a:pt x="102" y="90"/>
                  </a:lnTo>
                  <a:lnTo>
                    <a:pt x="105" y="90"/>
                  </a:lnTo>
                  <a:lnTo>
                    <a:pt x="798" y="90"/>
                  </a:lnTo>
                  <a:lnTo>
                    <a:pt x="800" y="90"/>
                  </a:lnTo>
                  <a:lnTo>
                    <a:pt x="804" y="91"/>
                  </a:lnTo>
                  <a:lnTo>
                    <a:pt x="806" y="92"/>
                  </a:lnTo>
                  <a:lnTo>
                    <a:pt x="808" y="94"/>
                  </a:lnTo>
                  <a:lnTo>
                    <a:pt x="810" y="96"/>
                  </a:lnTo>
                  <a:lnTo>
                    <a:pt x="811" y="100"/>
                  </a:lnTo>
                  <a:lnTo>
                    <a:pt x="812" y="102"/>
                  </a:lnTo>
                  <a:lnTo>
                    <a:pt x="813" y="105"/>
                  </a:lnTo>
                  <a:lnTo>
                    <a:pt x="813" y="496"/>
                  </a:lnTo>
                  <a:close/>
                  <a:moveTo>
                    <a:pt x="888" y="0"/>
                  </a:moveTo>
                  <a:lnTo>
                    <a:pt x="15" y="0"/>
                  </a:lnTo>
                  <a:lnTo>
                    <a:pt x="12" y="0"/>
                  </a:lnTo>
                  <a:lnTo>
                    <a:pt x="9" y="1"/>
                  </a:lnTo>
                  <a:lnTo>
                    <a:pt x="7" y="2"/>
                  </a:lnTo>
                  <a:lnTo>
                    <a:pt x="5" y="4"/>
                  </a:lnTo>
                  <a:lnTo>
                    <a:pt x="2" y="6"/>
                  </a:lnTo>
                  <a:lnTo>
                    <a:pt x="1" y="8"/>
                  </a:lnTo>
                  <a:lnTo>
                    <a:pt x="0" y="12"/>
                  </a:lnTo>
                  <a:lnTo>
                    <a:pt x="0" y="15"/>
                  </a:lnTo>
                  <a:lnTo>
                    <a:pt x="0" y="587"/>
                  </a:lnTo>
                  <a:lnTo>
                    <a:pt x="0" y="590"/>
                  </a:lnTo>
                  <a:lnTo>
                    <a:pt x="1" y="593"/>
                  </a:lnTo>
                  <a:lnTo>
                    <a:pt x="2" y="595"/>
                  </a:lnTo>
                  <a:lnTo>
                    <a:pt x="5" y="597"/>
                  </a:lnTo>
                  <a:lnTo>
                    <a:pt x="7" y="599"/>
                  </a:lnTo>
                  <a:lnTo>
                    <a:pt x="9" y="601"/>
                  </a:lnTo>
                  <a:lnTo>
                    <a:pt x="12" y="602"/>
                  </a:lnTo>
                  <a:lnTo>
                    <a:pt x="15" y="602"/>
                  </a:lnTo>
                  <a:lnTo>
                    <a:pt x="437" y="602"/>
                  </a:lnTo>
                  <a:lnTo>
                    <a:pt x="437" y="701"/>
                  </a:lnTo>
                  <a:lnTo>
                    <a:pt x="260" y="877"/>
                  </a:lnTo>
                  <a:lnTo>
                    <a:pt x="259" y="879"/>
                  </a:lnTo>
                  <a:lnTo>
                    <a:pt x="257" y="883"/>
                  </a:lnTo>
                  <a:lnTo>
                    <a:pt x="256" y="885"/>
                  </a:lnTo>
                  <a:lnTo>
                    <a:pt x="256" y="888"/>
                  </a:lnTo>
                  <a:lnTo>
                    <a:pt x="256" y="891"/>
                  </a:lnTo>
                  <a:lnTo>
                    <a:pt x="257" y="893"/>
                  </a:lnTo>
                  <a:lnTo>
                    <a:pt x="259" y="897"/>
                  </a:lnTo>
                  <a:lnTo>
                    <a:pt x="260" y="899"/>
                  </a:lnTo>
                  <a:lnTo>
                    <a:pt x="263" y="901"/>
                  </a:lnTo>
                  <a:lnTo>
                    <a:pt x="265" y="902"/>
                  </a:lnTo>
                  <a:lnTo>
                    <a:pt x="268" y="903"/>
                  </a:lnTo>
                  <a:lnTo>
                    <a:pt x="271" y="903"/>
                  </a:lnTo>
                  <a:lnTo>
                    <a:pt x="274" y="903"/>
                  </a:lnTo>
                  <a:lnTo>
                    <a:pt x="277" y="902"/>
                  </a:lnTo>
                  <a:lnTo>
                    <a:pt x="279" y="901"/>
                  </a:lnTo>
                  <a:lnTo>
                    <a:pt x="281" y="899"/>
                  </a:lnTo>
                  <a:lnTo>
                    <a:pt x="452" y="728"/>
                  </a:lnTo>
                  <a:lnTo>
                    <a:pt x="621" y="899"/>
                  </a:lnTo>
                  <a:lnTo>
                    <a:pt x="623" y="901"/>
                  </a:lnTo>
                  <a:lnTo>
                    <a:pt x="627" y="902"/>
                  </a:lnTo>
                  <a:lnTo>
                    <a:pt x="629" y="903"/>
                  </a:lnTo>
                  <a:lnTo>
                    <a:pt x="632" y="903"/>
                  </a:lnTo>
                  <a:lnTo>
                    <a:pt x="635" y="903"/>
                  </a:lnTo>
                  <a:lnTo>
                    <a:pt x="637" y="902"/>
                  </a:lnTo>
                  <a:lnTo>
                    <a:pt x="641" y="901"/>
                  </a:lnTo>
                  <a:lnTo>
                    <a:pt x="643" y="899"/>
                  </a:lnTo>
                  <a:lnTo>
                    <a:pt x="645" y="897"/>
                  </a:lnTo>
                  <a:lnTo>
                    <a:pt x="646" y="893"/>
                  </a:lnTo>
                  <a:lnTo>
                    <a:pt x="647" y="891"/>
                  </a:lnTo>
                  <a:lnTo>
                    <a:pt x="647" y="888"/>
                  </a:lnTo>
                  <a:lnTo>
                    <a:pt x="647" y="885"/>
                  </a:lnTo>
                  <a:lnTo>
                    <a:pt x="646" y="883"/>
                  </a:lnTo>
                  <a:lnTo>
                    <a:pt x="645" y="879"/>
                  </a:lnTo>
                  <a:lnTo>
                    <a:pt x="643" y="877"/>
                  </a:lnTo>
                  <a:lnTo>
                    <a:pt x="467" y="701"/>
                  </a:lnTo>
                  <a:lnTo>
                    <a:pt x="467" y="602"/>
                  </a:lnTo>
                  <a:lnTo>
                    <a:pt x="888" y="602"/>
                  </a:lnTo>
                  <a:lnTo>
                    <a:pt x="892" y="602"/>
                  </a:lnTo>
                  <a:lnTo>
                    <a:pt x="894" y="601"/>
                  </a:lnTo>
                  <a:lnTo>
                    <a:pt x="897" y="599"/>
                  </a:lnTo>
                  <a:lnTo>
                    <a:pt x="899" y="597"/>
                  </a:lnTo>
                  <a:lnTo>
                    <a:pt x="900" y="595"/>
                  </a:lnTo>
                  <a:lnTo>
                    <a:pt x="902" y="593"/>
                  </a:lnTo>
                  <a:lnTo>
                    <a:pt x="902" y="590"/>
                  </a:lnTo>
                  <a:lnTo>
                    <a:pt x="903" y="587"/>
                  </a:lnTo>
                  <a:lnTo>
                    <a:pt x="903" y="15"/>
                  </a:lnTo>
                  <a:lnTo>
                    <a:pt x="902" y="12"/>
                  </a:lnTo>
                  <a:lnTo>
                    <a:pt x="902" y="8"/>
                  </a:lnTo>
                  <a:lnTo>
                    <a:pt x="900" y="6"/>
                  </a:lnTo>
                  <a:lnTo>
                    <a:pt x="899" y="4"/>
                  </a:lnTo>
                  <a:lnTo>
                    <a:pt x="897" y="2"/>
                  </a:lnTo>
                  <a:lnTo>
                    <a:pt x="894" y="1"/>
                  </a:lnTo>
                  <a:lnTo>
                    <a:pt x="892" y="0"/>
                  </a:lnTo>
                  <a:lnTo>
                    <a:pt x="8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66">
              <a:extLst>
                <a:ext uri="{FF2B5EF4-FFF2-40B4-BE49-F238E27FC236}">
                  <a16:creationId xmlns:a16="http://schemas.microsoft.com/office/drawing/2014/main" id="{B7B50F87-A3AA-4FB6-9692-24BF5512FC5B}"/>
                </a:ext>
              </a:extLst>
            </p:cNvPr>
            <p:cNvSpPr>
              <a:spLocks/>
            </p:cNvSpPr>
            <p:nvPr/>
          </p:nvSpPr>
          <p:spPr bwMode="auto">
            <a:xfrm>
              <a:off x="2054225" y="4843463"/>
              <a:ext cx="200025" cy="73025"/>
            </a:xfrm>
            <a:custGeom>
              <a:avLst/>
              <a:gdLst>
                <a:gd name="T0" fmla="*/ 151 w 632"/>
                <a:gd name="T1" fmla="*/ 151 h 226"/>
                <a:gd name="T2" fmla="*/ 157 w 632"/>
                <a:gd name="T3" fmla="*/ 149 h 226"/>
                <a:gd name="T4" fmla="*/ 161 w 632"/>
                <a:gd name="T5" fmla="*/ 146 h 226"/>
                <a:gd name="T6" fmla="*/ 288 w 632"/>
                <a:gd name="T7" fmla="*/ 217 h 226"/>
                <a:gd name="T8" fmla="*/ 292 w 632"/>
                <a:gd name="T9" fmla="*/ 223 h 226"/>
                <a:gd name="T10" fmla="*/ 299 w 632"/>
                <a:gd name="T11" fmla="*/ 226 h 226"/>
                <a:gd name="T12" fmla="*/ 302 w 632"/>
                <a:gd name="T13" fmla="*/ 226 h 226"/>
                <a:gd name="T14" fmla="*/ 307 w 632"/>
                <a:gd name="T15" fmla="*/ 225 h 226"/>
                <a:gd name="T16" fmla="*/ 313 w 632"/>
                <a:gd name="T17" fmla="*/ 222 h 226"/>
                <a:gd name="T18" fmla="*/ 471 w 632"/>
                <a:gd name="T19" fmla="*/ 191 h 226"/>
                <a:gd name="T20" fmla="*/ 477 w 632"/>
                <a:gd name="T21" fmla="*/ 195 h 226"/>
                <a:gd name="T22" fmla="*/ 483 w 632"/>
                <a:gd name="T23" fmla="*/ 196 h 226"/>
                <a:gd name="T24" fmla="*/ 488 w 632"/>
                <a:gd name="T25" fmla="*/ 194 h 226"/>
                <a:gd name="T26" fmla="*/ 494 w 632"/>
                <a:gd name="T27" fmla="*/ 191 h 226"/>
                <a:gd name="T28" fmla="*/ 631 w 632"/>
                <a:gd name="T29" fmla="*/ 23 h 226"/>
                <a:gd name="T30" fmla="*/ 632 w 632"/>
                <a:gd name="T31" fmla="*/ 16 h 226"/>
                <a:gd name="T32" fmla="*/ 632 w 632"/>
                <a:gd name="T33" fmla="*/ 11 h 226"/>
                <a:gd name="T34" fmla="*/ 629 w 632"/>
                <a:gd name="T35" fmla="*/ 5 h 226"/>
                <a:gd name="T36" fmla="*/ 625 w 632"/>
                <a:gd name="T37" fmla="*/ 2 h 226"/>
                <a:gd name="T38" fmla="*/ 619 w 632"/>
                <a:gd name="T39" fmla="*/ 0 h 226"/>
                <a:gd name="T40" fmla="*/ 613 w 632"/>
                <a:gd name="T41" fmla="*/ 1 h 226"/>
                <a:gd name="T42" fmla="*/ 607 w 632"/>
                <a:gd name="T43" fmla="*/ 3 h 226"/>
                <a:gd name="T44" fmla="*/ 481 w 632"/>
                <a:gd name="T45" fmla="*/ 159 h 226"/>
                <a:gd name="T46" fmla="*/ 415 w 632"/>
                <a:gd name="T47" fmla="*/ 93 h 226"/>
                <a:gd name="T48" fmla="*/ 409 w 632"/>
                <a:gd name="T49" fmla="*/ 91 h 226"/>
                <a:gd name="T50" fmla="*/ 404 w 632"/>
                <a:gd name="T51" fmla="*/ 91 h 226"/>
                <a:gd name="T52" fmla="*/ 398 w 632"/>
                <a:gd name="T53" fmla="*/ 93 h 226"/>
                <a:gd name="T54" fmla="*/ 307 w 632"/>
                <a:gd name="T55" fmla="*/ 185 h 226"/>
                <a:gd name="T56" fmla="*/ 247 w 632"/>
                <a:gd name="T57" fmla="*/ 39 h 226"/>
                <a:gd name="T58" fmla="*/ 242 w 632"/>
                <a:gd name="T59" fmla="*/ 34 h 226"/>
                <a:gd name="T60" fmla="*/ 234 w 632"/>
                <a:gd name="T61" fmla="*/ 33 h 226"/>
                <a:gd name="T62" fmla="*/ 227 w 632"/>
                <a:gd name="T63" fmla="*/ 35 h 226"/>
                <a:gd name="T64" fmla="*/ 144 w 632"/>
                <a:gd name="T65" fmla="*/ 121 h 226"/>
                <a:gd name="T66" fmla="*/ 12 w 632"/>
                <a:gd name="T67" fmla="*/ 121 h 226"/>
                <a:gd name="T68" fmla="*/ 7 w 632"/>
                <a:gd name="T69" fmla="*/ 123 h 226"/>
                <a:gd name="T70" fmla="*/ 3 w 632"/>
                <a:gd name="T71" fmla="*/ 128 h 226"/>
                <a:gd name="T72" fmla="*/ 0 w 632"/>
                <a:gd name="T73" fmla="*/ 133 h 226"/>
                <a:gd name="T74" fmla="*/ 0 w 632"/>
                <a:gd name="T75" fmla="*/ 138 h 226"/>
                <a:gd name="T76" fmla="*/ 3 w 632"/>
                <a:gd name="T77" fmla="*/ 144 h 226"/>
                <a:gd name="T78" fmla="*/ 7 w 632"/>
                <a:gd name="T79" fmla="*/ 148 h 226"/>
                <a:gd name="T80" fmla="*/ 12 w 632"/>
                <a:gd name="T81" fmla="*/ 150 h 226"/>
                <a:gd name="T82" fmla="*/ 15 w 632"/>
                <a:gd name="T83" fmla="*/ 15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226">
                  <a:moveTo>
                    <a:pt x="15" y="151"/>
                  </a:moveTo>
                  <a:lnTo>
                    <a:pt x="151" y="151"/>
                  </a:lnTo>
                  <a:lnTo>
                    <a:pt x="154" y="150"/>
                  </a:lnTo>
                  <a:lnTo>
                    <a:pt x="157" y="149"/>
                  </a:lnTo>
                  <a:lnTo>
                    <a:pt x="159" y="148"/>
                  </a:lnTo>
                  <a:lnTo>
                    <a:pt x="161" y="146"/>
                  </a:lnTo>
                  <a:lnTo>
                    <a:pt x="230" y="75"/>
                  </a:lnTo>
                  <a:lnTo>
                    <a:pt x="288" y="217"/>
                  </a:lnTo>
                  <a:lnTo>
                    <a:pt x="289" y="220"/>
                  </a:lnTo>
                  <a:lnTo>
                    <a:pt x="292" y="223"/>
                  </a:lnTo>
                  <a:lnTo>
                    <a:pt x="294" y="224"/>
                  </a:lnTo>
                  <a:lnTo>
                    <a:pt x="299" y="226"/>
                  </a:lnTo>
                  <a:lnTo>
                    <a:pt x="300" y="226"/>
                  </a:lnTo>
                  <a:lnTo>
                    <a:pt x="302" y="226"/>
                  </a:lnTo>
                  <a:lnTo>
                    <a:pt x="304" y="226"/>
                  </a:lnTo>
                  <a:lnTo>
                    <a:pt x="307" y="225"/>
                  </a:lnTo>
                  <a:lnTo>
                    <a:pt x="309" y="223"/>
                  </a:lnTo>
                  <a:lnTo>
                    <a:pt x="313" y="222"/>
                  </a:lnTo>
                  <a:lnTo>
                    <a:pt x="407" y="127"/>
                  </a:lnTo>
                  <a:lnTo>
                    <a:pt x="471" y="191"/>
                  </a:lnTo>
                  <a:lnTo>
                    <a:pt x="473" y="193"/>
                  </a:lnTo>
                  <a:lnTo>
                    <a:pt x="477" y="195"/>
                  </a:lnTo>
                  <a:lnTo>
                    <a:pt x="480" y="196"/>
                  </a:lnTo>
                  <a:lnTo>
                    <a:pt x="483" y="196"/>
                  </a:lnTo>
                  <a:lnTo>
                    <a:pt x="486" y="195"/>
                  </a:lnTo>
                  <a:lnTo>
                    <a:pt x="488" y="194"/>
                  </a:lnTo>
                  <a:lnTo>
                    <a:pt x="492" y="193"/>
                  </a:lnTo>
                  <a:lnTo>
                    <a:pt x="494" y="191"/>
                  </a:lnTo>
                  <a:lnTo>
                    <a:pt x="629" y="25"/>
                  </a:lnTo>
                  <a:lnTo>
                    <a:pt x="631" y="23"/>
                  </a:lnTo>
                  <a:lnTo>
                    <a:pt x="632" y="19"/>
                  </a:lnTo>
                  <a:lnTo>
                    <a:pt x="632" y="16"/>
                  </a:lnTo>
                  <a:lnTo>
                    <a:pt x="632" y="14"/>
                  </a:lnTo>
                  <a:lnTo>
                    <a:pt x="632" y="11"/>
                  </a:lnTo>
                  <a:lnTo>
                    <a:pt x="631" y="9"/>
                  </a:lnTo>
                  <a:lnTo>
                    <a:pt x="629" y="5"/>
                  </a:lnTo>
                  <a:lnTo>
                    <a:pt x="627" y="3"/>
                  </a:lnTo>
                  <a:lnTo>
                    <a:pt x="625" y="2"/>
                  </a:lnTo>
                  <a:lnTo>
                    <a:pt x="621" y="1"/>
                  </a:lnTo>
                  <a:lnTo>
                    <a:pt x="619" y="0"/>
                  </a:lnTo>
                  <a:lnTo>
                    <a:pt x="616" y="0"/>
                  </a:lnTo>
                  <a:lnTo>
                    <a:pt x="613" y="1"/>
                  </a:lnTo>
                  <a:lnTo>
                    <a:pt x="611" y="2"/>
                  </a:lnTo>
                  <a:lnTo>
                    <a:pt x="607" y="3"/>
                  </a:lnTo>
                  <a:lnTo>
                    <a:pt x="605" y="5"/>
                  </a:lnTo>
                  <a:lnTo>
                    <a:pt x="481" y="159"/>
                  </a:lnTo>
                  <a:lnTo>
                    <a:pt x="418" y="95"/>
                  </a:lnTo>
                  <a:lnTo>
                    <a:pt x="415" y="93"/>
                  </a:lnTo>
                  <a:lnTo>
                    <a:pt x="412" y="91"/>
                  </a:lnTo>
                  <a:lnTo>
                    <a:pt x="409" y="91"/>
                  </a:lnTo>
                  <a:lnTo>
                    <a:pt x="407" y="90"/>
                  </a:lnTo>
                  <a:lnTo>
                    <a:pt x="404" y="91"/>
                  </a:lnTo>
                  <a:lnTo>
                    <a:pt x="400" y="91"/>
                  </a:lnTo>
                  <a:lnTo>
                    <a:pt x="398" y="93"/>
                  </a:lnTo>
                  <a:lnTo>
                    <a:pt x="396" y="95"/>
                  </a:lnTo>
                  <a:lnTo>
                    <a:pt x="307" y="185"/>
                  </a:lnTo>
                  <a:lnTo>
                    <a:pt x="249" y="42"/>
                  </a:lnTo>
                  <a:lnTo>
                    <a:pt x="247" y="39"/>
                  </a:lnTo>
                  <a:lnTo>
                    <a:pt x="244" y="36"/>
                  </a:lnTo>
                  <a:lnTo>
                    <a:pt x="242" y="34"/>
                  </a:lnTo>
                  <a:lnTo>
                    <a:pt x="237" y="33"/>
                  </a:lnTo>
                  <a:lnTo>
                    <a:pt x="234" y="33"/>
                  </a:lnTo>
                  <a:lnTo>
                    <a:pt x="230" y="33"/>
                  </a:lnTo>
                  <a:lnTo>
                    <a:pt x="227" y="35"/>
                  </a:lnTo>
                  <a:lnTo>
                    <a:pt x="224" y="38"/>
                  </a:lnTo>
                  <a:lnTo>
                    <a:pt x="144" y="121"/>
                  </a:lnTo>
                  <a:lnTo>
                    <a:pt x="15" y="121"/>
                  </a:lnTo>
                  <a:lnTo>
                    <a:pt x="12" y="121"/>
                  </a:lnTo>
                  <a:lnTo>
                    <a:pt x="9" y="122"/>
                  </a:lnTo>
                  <a:lnTo>
                    <a:pt x="7" y="123"/>
                  </a:lnTo>
                  <a:lnTo>
                    <a:pt x="5" y="126"/>
                  </a:lnTo>
                  <a:lnTo>
                    <a:pt x="3" y="128"/>
                  </a:lnTo>
                  <a:lnTo>
                    <a:pt x="2" y="130"/>
                  </a:lnTo>
                  <a:lnTo>
                    <a:pt x="0" y="133"/>
                  </a:lnTo>
                  <a:lnTo>
                    <a:pt x="0" y="136"/>
                  </a:lnTo>
                  <a:lnTo>
                    <a:pt x="0" y="138"/>
                  </a:lnTo>
                  <a:lnTo>
                    <a:pt x="2" y="142"/>
                  </a:lnTo>
                  <a:lnTo>
                    <a:pt x="3" y="144"/>
                  </a:lnTo>
                  <a:lnTo>
                    <a:pt x="5" y="146"/>
                  </a:lnTo>
                  <a:lnTo>
                    <a:pt x="7" y="148"/>
                  </a:lnTo>
                  <a:lnTo>
                    <a:pt x="9" y="150"/>
                  </a:lnTo>
                  <a:lnTo>
                    <a:pt x="12" y="150"/>
                  </a:lnTo>
                  <a:lnTo>
                    <a:pt x="15" y="151"/>
                  </a:lnTo>
                  <a:lnTo>
                    <a:pt x="15"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 name="TextBox 5">
            <a:extLst>
              <a:ext uri="{FF2B5EF4-FFF2-40B4-BE49-F238E27FC236}">
                <a16:creationId xmlns:a16="http://schemas.microsoft.com/office/drawing/2014/main" id="{84FC63F7-14CB-5637-D087-F97B44C0A9D8}"/>
              </a:ext>
            </a:extLst>
          </p:cNvPr>
          <p:cNvSpPr txBox="1"/>
          <p:nvPr/>
        </p:nvSpPr>
        <p:spPr>
          <a:xfrm>
            <a:off x="181945" y="5433929"/>
            <a:ext cx="6727814" cy="1323439"/>
          </a:xfrm>
          <a:prstGeom prst="rect">
            <a:avLst/>
          </a:prstGeom>
          <a:noFill/>
        </p:spPr>
        <p:txBody>
          <a:bodyPr wrap="square">
            <a:spAutoFit/>
          </a:bodyPr>
          <a:lstStyle/>
          <a:p>
            <a:r>
              <a:rPr lang="el-GR" sz="2000" dirty="0">
                <a:solidFill>
                  <a:schemeClr val="accent4"/>
                </a:solidFill>
                <a:latin typeface="+mj-lt"/>
              </a:rPr>
              <a:t>Τμήμα Διοικητικής Επιστήμης και Τεχνολογίας, </a:t>
            </a:r>
          </a:p>
          <a:p>
            <a:r>
              <a:rPr lang="el-GR" sz="2000" dirty="0">
                <a:solidFill>
                  <a:schemeClr val="accent4"/>
                </a:solidFill>
                <a:latin typeface="+mj-lt"/>
              </a:rPr>
              <a:t>Σχολή Επιστημών Διοίκησης και Οικονομίας, ΕΛΜΕΠΑ</a:t>
            </a:r>
            <a:br>
              <a:rPr lang="el-GR" sz="2000" dirty="0">
                <a:solidFill>
                  <a:schemeClr val="accent4"/>
                </a:solidFill>
                <a:latin typeface="+mj-lt"/>
              </a:rPr>
            </a:br>
            <a:r>
              <a:rPr lang="en-US" sz="2000" dirty="0">
                <a:solidFill>
                  <a:schemeClr val="accent4"/>
                </a:solidFill>
                <a:latin typeface="+mj-lt"/>
              </a:rPr>
              <a:t>Zabalueva Elizaveta, </a:t>
            </a:r>
            <a:r>
              <a:rPr lang="el-GR" sz="2000" dirty="0">
                <a:solidFill>
                  <a:schemeClr val="accent4"/>
                </a:solidFill>
                <a:latin typeface="+mj-lt"/>
              </a:rPr>
              <a:t>ΔΕ20197</a:t>
            </a:r>
          </a:p>
          <a:p>
            <a:r>
              <a:rPr lang="el-GR" sz="2000" dirty="0">
                <a:solidFill>
                  <a:schemeClr val="accent4"/>
                </a:solidFill>
                <a:latin typeface="+mj-lt"/>
              </a:rPr>
              <a:t>© 2024</a:t>
            </a:r>
            <a:endParaRPr lang="en-US" sz="2000" dirty="0">
              <a:latin typeface="+mj-lt"/>
            </a:endParaRPr>
          </a:p>
        </p:txBody>
      </p:sp>
      <p:pic>
        <p:nvPicPr>
          <p:cNvPr id="16" name="Picture 15" descr="A screenshot of a computer&#10;&#10;Description automatically generated">
            <a:extLst>
              <a:ext uri="{FF2B5EF4-FFF2-40B4-BE49-F238E27FC236}">
                <a16:creationId xmlns:a16="http://schemas.microsoft.com/office/drawing/2014/main" id="{F531F4D6-DA73-1110-D8A9-8BF23D0FBBA0}"/>
              </a:ext>
            </a:extLst>
          </p:cNvPr>
          <p:cNvPicPr>
            <a:picLocks noChangeAspect="1"/>
          </p:cNvPicPr>
          <p:nvPr/>
        </p:nvPicPr>
        <p:blipFill rotWithShape="1">
          <a:blip r:embed="rId3">
            <a:extLst>
              <a:ext uri="{28A0092B-C50C-407E-A947-70E740481C1C}">
                <a14:useLocalDpi xmlns:a14="http://schemas.microsoft.com/office/drawing/2010/main" val="0"/>
              </a:ext>
            </a:extLst>
          </a:blip>
          <a:srcRect l="10733" t="73102" r="50480" b="1032"/>
          <a:stretch/>
        </p:blipFill>
        <p:spPr>
          <a:xfrm>
            <a:off x="7866744" y="4200303"/>
            <a:ext cx="3985294" cy="2657697"/>
          </a:xfrm>
          <a:prstGeom prst="rect">
            <a:avLst/>
          </a:prstGeom>
        </p:spPr>
      </p:pic>
    </p:spTree>
    <p:extLst>
      <p:ext uri="{BB962C8B-B14F-4D97-AF65-F5344CB8AC3E}">
        <p14:creationId xmlns:p14="http://schemas.microsoft.com/office/powerpoint/2010/main" val="23878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CF20E-33AE-F768-25E5-CB9DEF7DBF9D}"/>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83C483BE-56E6-B5E2-923B-87045EF03ED3}"/>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8CA24DBA-02FA-E0DD-D896-15432D572FC8}"/>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72AA90A-6317-6B5B-94F9-3BFD48E0C261}"/>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ΥΠΗΡΕΣΙΑ </a:t>
            </a:r>
            <a:r>
              <a:rPr lang="en-US" sz="2800" b="1" dirty="0">
                <a:solidFill>
                  <a:schemeClr val="tx1">
                    <a:lumMod val="75000"/>
                    <a:lumOff val="25000"/>
                  </a:schemeClr>
                </a:solidFill>
              </a:rPr>
              <a:t>ELLHNIKAHOAXES.GR</a:t>
            </a:r>
            <a:endParaRPr lang="en-US" sz="2800" dirty="0">
              <a:solidFill>
                <a:schemeClr val="tx1">
                  <a:lumMod val="75000"/>
                  <a:lumOff val="25000"/>
                </a:schemeClr>
              </a:solidFill>
            </a:endParaRPr>
          </a:p>
        </p:txBody>
      </p:sp>
      <p:cxnSp>
        <p:nvCxnSpPr>
          <p:cNvPr id="12" name="Straight Connector 11">
            <a:extLst>
              <a:ext uri="{FF2B5EF4-FFF2-40B4-BE49-F238E27FC236}">
                <a16:creationId xmlns:a16="http://schemas.microsoft.com/office/drawing/2014/main" id="{B340D9CE-7AD2-60F7-BE13-83E9ACA19921}"/>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C2299594-4929-06E4-A09F-9D70C8012B1A}"/>
              </a:ext>
            </a:extLst>
          </p:cNvPr>
          <p:cNvSpPr/>
          <p:nvPr/>
        </p:nvSpPr>
        <p:spPr>
          <a:xfrm>
            <a:off x="646544" y="5601668"/>
            <a:ext cx="11046692" cy="727694"/>
          </a:xfrm>
          <a:custGeom>
            <a:avLst/>
            <a:gdLst>
              <a:gd name="connsiteX0" fmla="*/ 0 w 11046692"/>
              <a:gd name="connsiteY0" fmla="*/ 0 h 727694"/>
              <a:gd name="connsiteX1" fmla="*/ 11046692 w 11046692"/>
              <a:gd name="connsiteY1" fmla="*/ 0 h 727694"/>
              <a:gd name="connsiteX2" fmla="*/ 11046692 w 11046692"/>
              <a:gd name="connsiteY2" fmla="*/ 727694 h 727694"/>
              <a:gd name="connsiteX3" fmla="*/ 0 w 11046692"/>
              <a:gd name="connsiteY3" fmla="*/ 727694 h 727694"/>
              <a:gd name="connsiteX4" fmla="*/ 0 w 11046692"/>
              <a:gd name="connsiteY4" fmla="*/ 0 h 727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692" h="727694">
                <a:moveTo>
                  <a:pt x="0" y="0"/>
                </a:moveTo>
                <a:lnTo>
                  <a:pt x="11046692" y="0"/>
                </a:lnTo>
                <a:lnTo>
                  <a:pt x="11046692" y="727694"/>
                </a:lnTo>
                <a:lnTo>
                  <a:pt x="0" y="72769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kern="1200" dirty="0"/>
              <a:t>ΕΛΕΓΧΟΣ ΤΟΥ ΑΡΘΡΟΥ ΑΠΟ ΑΡΧΑΙΟΤΕΡΟΥΣ ΣΥΝΤΑΚΤΕΣ </a:t>
            </a:r>
            <a:endParaRPr lang="en-US" sz="1400" kern="1200" dirty="0"/>
          </a:p>
        </p:txBody>
      </p:sp>
      <p:sp>
        <p:nvSpPr>
          <p:cNvPr id="13" name="Freeform: Shape 12">
            <a:extLst>
              <a:ext uri="{FF2B5EF4-FFF2-40B4-BE49-F238E27FC236}">
                <a16:creationId xmlns:a16="http://schemas.microsoft.com/office/drawing/2014/main" id="{E18A9924-D0D1-29EA-C330-CC351EBA3F85}"/>
              </a:ext>
            </a:extLst>
          </p:cNvPr>
          <p:cNvSpPr/>
          <p:nvPr/>
        </p:nvSpPr>
        <p:spPr>
          <a:xfrm>
            <a:off x="646544" y="3528746"/>
            <a:ext cx="11046692" cy="2062837"/>
          </a:xfrm>
          <a:custGeom>
            <a:avLst/>
            <a:gdLst>
              <a:gd name="connsiteX0" fmla="*/ 0 w 11046692"/>
              <a:gd name="connsiteY0" fmla="*/ 722467 h 2062836"/>
              <a:gd name="connsiteX1" fmla="*/ 5265492 w 11046692"/>
              <a:gd name="connsiteY1" fmla="*/ 722467 h 2062836"/>
              <a:gd name="connsiteX2" fmla="*/ 5265492 w 11046692"/>
              <a:gd name="connsiteY2" fmla="*/ 515709 h 2062836"/>
              <a:gd name="connsiteX3" fmla="*/ 5007637 w 11046692"/>
              <a:gd name="connsiteY3" fmla="*/ 515709 h 2062836"/>
              <a:gd name="connsiteX4" fmla="*/ 5523346 w 11046692"/>
              <a:gd name="connsiteY4" fmla="*/ 0 h 2062836"/>
              <a:gd name="connsiteX5" fmla="*/ 6039055 w 11046692"/>
              <a:gd name="connsiteY5" fmla="*/ 515709 h 2062836"/>
              <a:gd name="connsiteX6" fmla="*/ 5781201 w 11046692"/>
              <a:gd name="connsiteY6" fmla="*/ 515709 h 2062836"/>
              <a:gd name="connsiteX7" fmla="*/ 5781201 w 11046692"/>
              <a:gd name="connsiteY7" fmla="*/ 722467 h 2062836"/>
              <a:gd name="connsiteX8" fmla="*/ 11046692 w 11046692"/>
              <a:gd name="connsiteY8" fmla="*/ 722467 h 2062836"/>
              <a:gd name="connsiteX9" fmla="*/ 11046692 w 11046692"/>
              <a:gd name="connsiteY9" fmla="*/ 2062836 h 2062836"/>
              <a:gd name="connsiteX10" fmla="*/ 0 w 11046692"/>
              <a:gd name="connsiteY10" fmla="*/ 2062836 h 2062836"/>
              <a:gd name="connsiteX11" fmla="*/ 0 w 11046692"/>
              <a:gd name="connsiteY11" fmla="*/ 722467 h 206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46692" h="2062836">
                <a:moveTo>
                  <a:pt x="11046692" y="1340369"/>
                </a:moveTo>
                <a:lnTo>
                  <a:pt x="5781200" y="1340369"/>
                </a:lnTo>
                <a:lnTo>
                  <a:pt x="5781200" y="1547127"/>
                </a:lnTo>
                <a:lnTo>
                  <a:pt x="6039055" y="1547127"/>
                </a:lnTo>
                <a:lnTo>
                  <a:pt x="5523346" y="2062835"/>
                </a:lnTo>
                <a:lnTo>
                  <a:pt x="5007637" y="1547127"/>
                </a:lnTo>
                <a:lnTo>
                  <a:pt x="5265491" y="1547127"/>
                </a:lnTo>
                <a:lnTo>
                  <a:pt x="5265491" y="1340369"/>
                </a:lnTo>
                <a:lnTo>
                  <a:pt x="0" y="1340369"/>
                </a:lnTo>
                <a:lnTo>
                  <a:pt x="0" y="1"/>
                </a:lnTo>
                <a:lnTo>
                  <a:pt x="11046692" y="1"/>
                </a:lnTo>
                <a:lnTo>
                  <a:pt x="11046692" y="134036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99568" bIns="1438350" numCol="1" spcCol="1270" anchor="ctr" anchorCtr="0">
            <a:noAutofit/>
          </a:bodyPr>
          <a:lstStyle/>
          <a:p>
            <a:pPr marL="0" lvl="0" indent="0" algn="ctr" defTabSz="622300">
              <a:lnSpc>
                <a:spcPct val="90000"/>
              </a:lnSpc>
              <a:spcBef>
                <a:spcPct val="0"/>
              </a:spcBef>
              <a:spcAft>
                <a:spcPct val="35000"/>
              </a:spcAft>
              <a:buNone/>
            </a:pPr>
            <a:r>
              <a:rPr lang="el-GR" sz="1400" kern="1200" dirty="0"/>
              <a:t>ΚΥΡΙΑ ΕΡΕΥΝΑ</a:t>
            </a:r>
            <a:endParaRPr lang="en-US" sz="1400" kern="1200" dirty="0"/>
          </a:p>
        </p:txBody>
      </p:sp>
      <p:sp>
        <p:nvSpPr>
          <p:cNvPr id="14" name="Freeform: Shape 13">
            <a:extLst>
              <a:ext uri="{FF2B5EF4-FFF2-40B4-BE49-F238E27FC236}">
                <a16:creationId xmlns:a16="http://schemas.microsoft.com/office/drawing/2014/main" id="{25A352AE-76F4-A209-C0B7-AF15CF20A8D9}"/>
              </a:ext>
            </a:extLst>
          </p:cNvPr>
          <p:cNvSpPr/>
          <p:nvPr/>
        </p:nvSpPr>
        <p:spPr>
          <a:xfrm>
            <a:off x="650977" y="4264270"/>
            <a:ext cx="1781292" cy="601989"/>
          </a:xfrm>
          <a:custGeom>
            <a:avLst/>
            <a:gdLst>
              <a:gd name="connsiteX0" fmla="*/ 0 w 1781292"/>
              <a:gd name="connsiteY0" fmla="*/ 0 h 601989"/>
              <a:gd name="connsiteX1" fmla="*/ 1781292 w 1781292"/>
              <a:gd name="connsiteY1" fmla="*/ 0 h 601989"/>
              <a:gd name="connsiteX2" fmla="*/ 1781292 w 1781292"/>
              <a:gd name="connsiteY2" fmla="*/ 601989 h 601989"/>
              <a:gd name="connsiteX3" fmla="*/ 0 w 1781292"/>
              <a:gd name="connsiteY3" fmla="*/ 601989 h 601989"/>
              <a:gd name="connsiteX4" fmla="*/ 0 w 1781292"/>
              <a:gd name="connsiteY4" fmla="*/ 0 h 60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292" h="601989">
                <a:moveTo>
                  <a:pt x="0" y="0"/>
                </a:moveTo>
                <a:lnTo>
                  <a:pt x="1781292" y="0"/>
                </a:lnTo>
                <a:lnTo>
                  <a:pt x="1781292" y="601989"/>
                </a:lnTo>
                <a:lnTo>
                  <a:pt x="0" y="601989"/>
                </a:lnTo>
                <a:lnTo>
                  <a:pt x="0" y="0"/>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l-GR" sz="1200" kern="1200" dirty="0"/>
              <a:t>Εντοπισμός δυνητικά ύποπτου υλικού</a:t>
            </a:r>
            <a:endParaRPr lang="en-US" sz="1200" kern="1200" dirty="0"/>
          </a:p>
        </p:txBody>
      </p:sp>
      <p:sp>
        <p:nvSpPr>
          <p:cNvPr id="15" name="Freeform: Shape 14">
            <a:extLst>
              <a:ext uri="{FF2B5EF4-FFF2-40B4-BE49-F238E27FC236}">
                <a16:creationId xmlns:a16="http://schemas.microsoft.com/office/drawing/2014/main" id="{DE580F19-7401-38B8-04F9-2E5A6713721A}"/>
              </a:ext>
            </a:extLst>
          </p:cNvPr>
          <p:cNvSpPr/>
          <p:nvPr/>
        </p:nvSpPr>
        <p:spPr>
          <a:xfrm>
            <a:off x="2434352" y="4264270"/>
            <a:ext cx="1112116" cy="601989"/>
          </a:xfrm>
          <a:custGeom>
            <a:avLst/>
            <a:gdLst>
              <a:gd name="connsiteX0" fmla="*/ 0 w 1112116"/>
              <a:gd name="connsiteY0" fmla="*/ 0 h 601989"/>
              <a:gd name="connsiteX1" fmla="*/ 1112116 w 1112116"/>
              <a:gd name="connsiteY1" fmla="*/ 0 h 601989"/>
              <a:gd name="connsiteX2" fmla="*/ 1112116 w 1112116"/>
              <a:gd name="connsiteY2" fmla="*/ 601989 h 601989"/>
              <a:gd name="connsiteX3" fmla="*/ 0 w 1112116"/>
              <a:gd name="connsiteY3" fmla="*/ 601989 h 601989"/>
              <a:gd name="connsiteX4" fmla="*/ 0 w 1112116"/>
              <a:gd name="connsiteY4" fmla="*/ 0 h 60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116" h="601989">
                <a:moveTo>
                  <a:pt x="0" y="0"/>
                </a:moveTo>
                <a:lnTo>
                  <a:pt x="1112116" y="0"/>
                </a:lnTo>
                <a:lnTo>
                  <a:pt x="1112116" y="601989"/>
                </a:lnTo>
                <a:lnTo>
                  <a:pt x="0" y="601989"/>
                </a:lnTo>
                <a:lnTo>
                  <a:pt x="0" y="0"/>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l-GR" sz="1200" kern="1200" dirty="0"/>
              <a:t>Ανάλυση του περιεχομένου</a:t>
            </a:r>
            <a:endParaRPr lang="en-US" sz="1200" kern="1200" dirty="0"/>
          </a:p>
        </p:txBody>
      </p:sp>
      <p:sp>
        <p:nvSpPr>
          <p:cNvPr id="16" name="Freeform: Shape 15">
            <a:extLst>
              <a:ext uri="{FF2B5EF4-FFF2-40B4-BE49-F238E27FC236}">
                <a16:creationId xmlns:a16="http://schemas.microsoft.com/office/drawing/2014/main" id="{35D51290-6B59-8872-A300-D6ECE1D25224}"/>
              </a:ext>
            </a:extLst>
          </p:cNvPr>
          <p:cNvSpPr/>
          <p:nvPr/>
        </p:nvSpPr>
        <p:spPr>
          <a:xfrm>
            <a:off x="3546469" y="4264255"/>
            <a:ext cx="2069837" cy="601989"/>
          </a:xfrm>
          <a:custGeom>
            <a:avLst/>
            <a:gdLst>
              <a:gd name="connsiteX0" fmla="*/ 0 w 2069837"/>
              <a:gd name="connsiteY0" fmla="*/ 0 h 601989"/>
              <a:gd name="connsiteX1" fmla="*/ 2069837 w 2069837"/>
              <a:gd name="connsiteY1" fmla="*/ 0 h 601989"/>
              <a:gd name="connsiteX2" fmla="*/ 2069837 w 2069837"/>
              <a:gd name="connsiteY2" fmla="*/ 601989 h 601989"/>
              <a:gd name="connsiteX3" fmla="*/ 0 w 2069837"/>
              <a:gd name="connsiteY3" fmla="*/ 601989 h 601989"/>
              <a:gd name="connsiteX4" fmla="*/ 0 w 2069837"/>
              <a:gd name="connsiteY4" fmla="*/ 0 h 60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837" h="601989">
                <a:moveTo>
                  <a:pt x="0" y="0"/>
                </a:moveTo>
                <a:lnTo>
                  <a:pt x="2069837" y="0"/>
                </a:lnTo>
                <a:lnTo>
                  <a:pt x="2069837" y="601989"/>
                </a:lnTo>
                <a:lnTo>
                  <a:pt x="0" y="601989"/>
                </a:lnTo>
                <a:lnTo>
                  <a:pt x="0" y="0"/>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l-GR" sz="1200" kern="1200" dirty="0"/>
              <a:t>Έρευνα στο οπτικοακουστικό υλικό</a:t>
            </a:r>
            <a:endParaRPr lang="en-US" sz="1200" kern="1200" dirty="0"/>
          </a:p>
        </p:txBody>
      </p:sp>
      <p:sp>
        <p:nvSpPr>
          <p:cNvPr id="17" name="Freeform: Shape 16">
            <a:extLst>
              <a:ext uri="{FF2B5EF4-FFF2-40B4-BE49-F238E27FC236}">
                <a16:creationId xmlns:a16="http://schemas.microsoft.com/office/drawing/2014/main" id="{67E0E97C-1448-1F9B-A113-9BB1FB3E28E6}"/>
              </a:ext>
            </a:extLst>
          </p:cNvPr>
          <p:cNvSpPr/>
          <p:nvPr/>
        </p:nvSpPr>
        <p:spPr>
          <a:xfrm>
            <a:off x="5616306" y="4264255"/>
            <a:ext cx="3414334" cy="601989"/>
          </a:xfrm>
          <a:custGeom>
            <a:avLst/>
            <a:gdLst>
              <a:gd name="connsiteX0" fmla="*/ 0 w 3414334"/>
              <a:gd name="connsiteY0" fmla="*/ 0 h 601989"/>
              <a:gd name="connsiteX1" fmla="*/ 3414334 w 3414334"/>
              <a:gd name="connsiteY1" fmla="*/ 0 h 601989"/>
              <a:gd name="connsiteX2" fmla="*/ 3414334 w 3414334"/>
              <a:gd name="connsiteY2" fmla="*/ 601989 h 601989"/>
              <a:gd name="connsiteX3" fmla="*/ 0 w 3414334"/>
              <a:gd name="connsiteY3" fmla="*/ 601989 h 601989"/>
              <a:gd name="connsiteX4" fmla="*/ 0 w 3414334"/>
              <a:gd name="connsiteY4" fmla="*/ 0 h 60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334" h="601989">
                <a:moveTo>
                  <a:pt x="0" y="0"/>
                </a:moveTo>
                <a:lnTo>
                  <a:pt x="3414334" y="0"/>
                </a:lnTo>
                <a:lnTo>
                  <a:pt x="3414334" y="601989"/>
                </a:lnTo>
                <a:lnTo>
                  <a:pt x="0" y="601989"/>
                </a:lnTo>
                <a:lnTo>
                  <a:pt x="0" y="0"/>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l-GR" sz="1200" kern="1200" dirty="0"/>
              <a:t>Εξέταση επιστημονικών μελετών σε περιπτώσεις ψευδοεπιστημονικών ισχυρισμών</a:t>
            </a:r>
            <a:endParaRPr lang="en-US" sz="1200" kern="1200" dirty="0"/>
          </a:p>
        </p:txBody>
      </p:sp>
      <p:sp>
        <p:nvSpPr>
          <p:cNvPr id="18" name="Freeform: Shape 17">
            <a:extLst>
              <a:ext uri="{FF2B5EF4-FFF2-40B4-BE49-F238E27FC236}">
                <a16:creationId xmlns:a16="http://schemas.microsoft.com/office/drawing/2014/main" id="{C90B1450-3058-B59C-E54D-A563BAB08FA6}"/>
              </a:ext>
            </a:extLst>
          </p:cNvPr>
          <p:cNvSpPr/>
          <p:nvPr/>
        </p:nvSpPr>
        <p:spPr>
          <a:xfrm>
            <a:off x="9030640" y="4264247"/>
            <a:ext cx="2656078" cy="601989"/>
          </a:xfrm>
          <a:custGeom>
            <a:avLst/>
            <a:gdLst>
              <a:gd name="connsiteX0" fmla="*/ 0 w 2656078"/>
              <a:gd name="connsiteY0" fmla="*/ 0 h 601989"/>
              <a:gd name="connsiteX1" fmla="*/ 2656078 w 2656078"/>
              <a:gd name="connsiteY1" fmla="*/ 0 h 601989"/>
              <a:gd name="connsiteX2" fmla="*/ 2656078 w 2656078"/>
              <a:gd name="connsiteY2" fmla="*/ 601989 h 601989"/>
              <a:gd name="connsiteX3" fmla="*/ 0 w 2656078"/>
              <a:gd name="connsiteY3" fmla="*/ 601989 h 601989"/>
              <a:gd name="connsiteX4" fmla="*/ 0 w 2656078"/>
              <a:gd name="connsiteY4" fmla="*/ 0 h 60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078" h="601989">
                <a:moveTo>
                  <a:pt x="0" y="0"/>
                </a:moveTo>
                <a:lnTo>
                  <a:pt x="2656078" y="0"/>
                </a:lnTo>
                <a:lnTo>
                  <a:pt x="2656078" y="601989"/>
                </a:lnTo>
                <a:lnTo>
                  <a:pt x="0" y="601989"/>
                </a:lnTo>
                <a:lnTo>
                  <a:pt x="0" y="0"/>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l-GR" sz="1200" kern="1200" dirty="0"/>
              <a:t>Επικοινωνία με άλλες ομάδες ελέγχου ειδήσεων</a:t>
            </a:r>
            <a:endParaRPr lang="en-US" sz="1200" kern="1200" dirty="0"/>
          </a:p>
        </p:txBody>
      </p:sp>
      <p:sp>
        <p:nvSpPr>
          <p:cNvPr id="19" name="Freeform: Shape 18">
            <a:extLst>
              <a:ext uri="{FF2B5EF4-FFF2-40B4-BE49-F238E27FC236}">
                <a16:creationId xmlns:a16="http://schemas.microsoft.com/office/drawing/2014/main" id="{DB14129F-5AB1-55E3-277D-EE4AFC07CC8E}"/>
              </a:ext>
            </a:extLst>
          </p:cNvPr>
          <p:cNvSpPr/>
          <p:nvPr/>
        </p:nvSpPr>
        <p:spPr>
          <a:xfrm>
            <a:off x="646544" y="2425563"/>
            <a:ext cx="11046692" cy="1176431"/>
          </a:xfrm>
          <a:custGeom>
            <a:avLst/>
            <a:gdLst>
              <a:gd name="connsiteX0" fmla="*/ 0 w 11046692"/>
              <a:gd name="connsiteY0" fmla="*/ 412021 h 1176429"/>
              <a:gd name="connsiteX1" fmla="*/ 5376292 w 11046692"/>
              <a:gd name="connsiteY1" fmla="*/ 412021 h 1176429"/>
              <a:gd name="connsiteX2" fmla="*/ 5376292 w 11046692"/>
              <a:gd name="connsiteY2" fmla="*/ 294107 h 1176429"/>
              <a:gd name="connsiteX3" fmla="*/ 5229239 w 11046692"/>
              <a:gd name="connsiteY3" fmla="*/ 294107 h 1176429"/>
              <a:gd name="connsiteX4" fmla="*/ 5523346 w 11046692"/>
              <a:gd name="connsiteY4" fmla="*/ 0 h 1176429"/>
              <a:gd name="connsiteX5" fmla="*/ 5817453 w 11046692"/>
              <a:gd name="connsiteY5" fmla="*/ 294107 h 1176429"/>
              <a:gd name="connsiteX6" fmla="*/ 5670400 w 11046692"/>
              <a:gd name="connsiteY6" fmla="*/ 294107 h 1176429"/>
              <a:gd name="connsiteX7" fmla="*/ 5670400 w 11046692"/>
              <a:gd name="connsiteY7" fmla="*/ 412021 h 1176429"/>
              <a:gd name="connsiteX8" fmla="*/ 11046692 w 11046692"/>
              <a:gd name="connsiteY8" fmla="*/ 412021 h 1176429"/>
              <a:gd name="connsiteX9" fmla="*/ 11046692 w 11046692"/>
              <a:gd name="connsiteY9" fmla="*/ 1176429 h 1176429"/>
              <a:gd name="connsiteX10" fmla="*/ 0 w 11046692"/>
              <a:gd name="connsiteY10" fmla="*/ 1176429 h 1176429"/>
              <a:gd name="connsiteX11" fmla="*/ 0 w 11046692"/>
              <a:gd name="connsiteY11" fmla="*/ 412021 h 117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46692" h="1176429">
                <a:moveTo>
                  <a:pt x="11046692" y="764408"/>
                </a:moveTo>
                <a:lnTo>
                  <a:pt x="5670400" y="764408"/>
                </a:lnTo>
                <a:lnTo>
                  <a:pt x="5670400" y="882322"/>
                </a:lnTo>
                <a:lnTo>
                  <a:pt x="5817453" y="882322"/>
                </a:lnTo>
                <a:lnTo>
                  <a:pt x="5523346" y="1176428"/>
                </a:lnTo>
                <a:lnTo>
                  <a:pt x="5229239" y="882322"/>
                </a:lnTo>
                <a:lnTo>
                  <a:pt x="5376292" y="882322"/>
                </a:lnTo>
                <a:lnTo>
                  <a:pt x="5376292" y="764408"/>
                </a:lnTo>
                <a:lnTo>
                  <a:pt x="0" y="764408"/>
                </a:lnTo>
                <a:lnTo>
                  <a:pt x="0" y="1"/>
                </a:lnTo>
                <a:lnTo>
                  <a:pt x="11046692" y="1"/>
                </a:lnTo>
                <a:lnTo>
                  <a:pt x="11046692" y="76440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7" tIns="99569" rIns="99568" bIns="511590" numCol="1" spcCol="1270" anchor="ctr" anchorCtr="0">
            <a:noAutofit/>
          </a:bodyPr>
          <a:lstStyle/>
          <a:p>
            <a:pPr marL="0" lvl="0" indent="0" algn="ctr" defTabSz="622300">
              <a:lnSpc>
                <a:spcPct val="90000"/>
              </a:lnSpc>
              <a:spcBef>
                <a:spcPct val="0"/>
              </a:spcBef>
              <a:spcAft>
                <a:spcPct val="35000"/>
              </a:spcAft>
              <a:buNone/>
            </a:pPr>
            <a:r>
              <a:rPr lang="el-GR" sz="1400" kern="1200" dirty="0"/>
              <a:t>ΠΡΟΚΑΤΑΡΚΤΙΚΗ ΕΡΕΥΝΑ</a:t>
            </a:r>
            <a:endParaRPr lang="en-US" sz="1400" kern="1200" dirty="0"/>
          </a:p>
        </p:txBody>
      </p:sp>
      <p:sp>
        <p:nvSpPr>
          <p:cNvPr id="20" name="Freeform: Shape 19">
            <a:extLst>
              <a:ext uri="{FF2B5EF4-FFF2-40B4-BE49-F238E27FC236}">
                <a16:creationId xmlns:a16="http://schemas.microsoft.com/office/drawing/2014/main" id="{7D3A9989-6C87-C2DB-EAE5-078C5A9386BE}"/>
              </a:ext>
            </a:extLst>
          </p:cNvPr>
          <p:cNvSpPr/>
          <p:nvPr/>
        </p:nvSpPr>
        <p:spPr>
          <a:xfrm>
            <a:off x="646544" y="1235189"/>
            <a:ext cx="11046692" cy="1215713"/>
          </a:xfrm>
          <a:custGeom>
            <a:avLst/>
            <a:gdLst>
              <a:gd name="connsiteX0" fmla="*/ 0 w 11046692"/>
              <a:gd name="connsiteY0" fmla="*/ 425778 h 1215711"/>
              <a:gd name="connsiteX1" fmla="*/ 5371382 w 11046692"/>
              <a:gd name="connsiteY1" fmla="*/ 425778 h 1215711"/>
              <a:gd name="connsiteX2" fmla="*/ 5371382 w 11046692"/>
              <a:gd name="connsiteY2" fmla="*/ 303928 h 1215711"/>
              <a:gd name="connsiteX3" fmla="*/ 5219418 w 11046692"/>
              <a:gd name="connsiteY3" fmla="*/ 303928 h 1215711"/>
              <a:gd name="connsiteX4" fmla="*/ 5523346 w 11046692"/>
              <a:gd name="connsiteY4" fmla="*/ 0 h 1215711"/>
              <a:gd name="connsiteX5" fmla="*/ 5827274 w 11046692"/>
              <a:gd name="connsiteY5" fmla="*/ 303928 h 1215711"/>
              <a:gd name="connsiteX6" fmla="*/ 5675310 w 11046692"/>
              <a:gd name="connsiteY6" fmla="*/ 303928 h 1215711"/>
              <a:gd name="connsiteX7" fmla="*/ 5675310 w 11046692"/>
              <a:gd name="connsiteY7" fmla="*/ 425778 h 1215711"/>
              <a:gd name="connsiteX8" fmla="*/ 11046692 w 11046692"/>
              <a:gd name="connsiteY8" fmla="*/ 425778 h 1215711"/>
              <a:gd name="connsiteX9" fmla="*/ 11046692 w 11046692"/>
              <a:gd name="connsiteY9" fmla="*/ 1215711 h 1215711"/>
              <a:gd name="connsiteX10" fmla="*/ 0 w 11046692"/>
              <a:gd name="connsiteY10" fmla="*/ 1215711 h 1215711"/>
              <a:gd name="connsiteX11" fmla="*/ 0 w 11046692"/>
              <a:gd name="connsiteY11" fmla="*/ 425778 h 121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46692" h="1215711">
                <a:moveTo>
                  <a:pt x="11046692" y="789933"/>
                </a:moveTo>
                <a:lnTo>
                  <a:pt x="5675310" y="789933"/>
                </a:lnTo>
                <a:lnTo>
                  <a:pt x="5675310" y="911783"/>
                </a:lnTo>
                <a:lnTo>
                  <a:pt x="5827274" y="911783"/>
                </a:lnTo>
                <a:lnTo>
                  <a:pt x="5523346" y="1215710"/>
                </a:lnTo>
                <a:lnTo>
                  <a:pt x="5219418" y="911783"/>
                </a:lnTo>
                <a:lnTo>
                  <a:pt x="5371382" y="911783"/>
                </a:lnTo>
                <a:lnTo>
                  <a:pt x="5371382" y="789933"/>
                </a:lnTo>
                <a:lnTo>
                  <a:pt x="0" y="789933"/>
                </a:lnTo>
                <a:lnTo>
                  <a:pt x="0" y="1"/>
                </a:lnTo>
                <a:lnTo>
                  <a:pt x="11046692" y="1"/>
                </a:lnTo>
                <a:lnTo>
                  <a:pt x="11046692" y="78993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7" tIns="99568" rIns="99568" bIns="525347" numCol="1" spcCol="1270" anchor="ctr" anchorCtr="0">
            <a:noAutofit/>
          </a:bodyPr>
          <a:lstStyle/>
          <a:p>
            <a:pPr marL="0" lvl="0" indent="0" algn="ctr" defTabSz="622300">
              <a:lnSpc>
                <a:spcPct val="90000"/>
              </a:lnSpc>
              <a:spcBef>
                <a:spcPct val="0"/>
              </a:spcBef>
              <a:spcAft>
                <a:spcPct val="35000"/>
              </a:spcAft>
              <a:buNone/>
            </a:pPr>
            <a:r>
              <a:rPr lang="el-GR" sz="1400" kern="1200" dirty="0"/>
              <a:t>ΕΠΙΛΟΓΗ ΤΟΥ ΥΠΟΨΗΦΙΟΥ ΘΕΜΑΤΟΣ</a:t>
            </a:r>
            <a:endParaRPr lang="en-US" sz="1400" kern="1200" dirty="0"/>
          </a:p>
        </p:txBody>
      </p:sp>
      <p:pic>
        <p:nvPicPr>
          <p:cNvPr id="7" name="Picture 6" descr="A group of people in different poses&#10;&#10;Description automatically generated">
            <a:extLst>
              <a:ext uri="{FF2B5EF4-FFF2-40B4-BE49-F238E27FC236}">
                <a16:creationId xmlns:a16="http://schemas.microsoft.com/office/drawing/2014/main" id="{8E8D1555-D61F-04B6-AA23-5E626B38F02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19" t="32023" r="78889" b="49444"/>
          <a:stretch/>
        </p:blipFill>
        <p:spPr>
          <a:xfrm>
            <a:off x="8048934" y="2064162"/>
            <a:ext cx="1191121" cy="1269291"/>
          </a:xfrm>
          <a:prstGeom prst="rect">
            <a:avLst/>
          </a:prstGeom>
        </p:spPr>
      </p:pic>
      <p:pic>
        <p:nvPicPr>
          <p:cNvPr id="8" name="Picture 7" descr="A group of people in different poses&#10;&#10;Description automatically generated">
            <a:extLst>
              <a:ext uri="{FF2B5EF4-FFF2-40B4-BE49-F238E27FC236}">
                <a16:creationId xmlns:a16="http://schemas.microsoft.com/office/drawing/2014/main" id="{15514D6D-7F56-A662-9E18-DAF33431D09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00" r="81155" b="83111"/>
          <a:stretch/>
        </p:blipFill>
        <p:spPr>
          <a:xfrm>
            <a:off x="8644495" y="4793838"/>
            <a:ext cx="1600518" cy="1924674"/>
          </a:xfrm>
          <a:prstGeom prst="rect">
            <a:avLst/>
          </a:prstGeom>
        </p:spPr>
      </p:pic>
      <p:pic>
        <p:nvPicPr>
          <p:cNvPr id="9" name="Picture 8" descr="A group of people in different poses&#10;&#10;Description automatically generated">
            <a:extLst>
              <a:ext uri="{FF2B5EF4-FFF2-40B4-BE49-F238E27FC236}">
                <a16:creationId xmlns:a16="http://schemas.microsoft.com/office/drawing/2014/main" id="{900B1284-F763-9ACF-8E70-6D2C1FCE192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685" t="35919" r="65270" b="48615"/>
          <a:stretch/>
        </p:blipFill>
        <p:spPr>
          <a:xfrm>
            <a:off x="6963834" y="3046311"/>
            <a:ext cx="1191121" cy="1311742"/>
          </a:xfrm>
          <a:prstGeom prst="rect">
            <a:avLst/>
          </a:prstGeom>
        </p:spPr>
      </p:pic>
      <p:sp>
        <p:nvSpPr>
          <p:cNvPr id="2" name="TextBox 1">
            <a:extLst>
              <a:ext uri="{FF2B5EF4-FFF2-40B4-BE49-F238E27FC236}">
                <a16:creationId xmlns:a16="http://schemas.microsoft.com/office/drawing/2014/main" id="{137E5F04-4CBC-4CBB-FBA5-1764CCF22D95}"/>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Tree>
    <p:extLst>
      <p:ext uri="{BB962C8B-B14F-4D97-AF65-F5344CB8AC3E}">
        <p14:creationId xmlns:p14="http://schemas.microsoft.com/office/powerpoint/2010/main" val="306876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 fill="hold"/>
                                        <p:tgtEl>
                                          <p:spTgt spid="20"/>
                                        </p:tgtEl>
                                        <p:attrNameLst>
                                          <p:attrName>ppt_x</p:attrName>
                                        </p:attrNameLst>
                                      </p:cBhvr>
                                      <p:tavLst>
                                        <p:tav tm="0">
                                          <p:val>
                                            <p:strVal val="#ppt_x"/>
                                          </p:val>
                                        </p:tav>
                                        <p:tav tm="100000">
                                          <p:val>
                                            <p:strVal val="#ppt_x"/>
                                          </p:val>
                                        </p:tav>
                                      </p:tavLst>
                                    </p:anim>
                                    <p:anim calcmode="lin" valueType="num">
                                      <p:cBhvr additive="base">
                                        <p:cTn id="8" dur="1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00" fill="hold"/>
                                        <p:tgtEl>
                                          <p:spTgt spid="19"/>
                                        </p:tgtEl>
                                        <p:attrNameLst>
                                          <p:attrName>ppt_x</p:attrName>
                                        </p:attrNameLst>
                                      </p:cBhvr>
                                      <p:tavLst>
                                        <p:tav tm="0">
                                          <p:val>
                                            <p:strVal val="#ppt_x"/>
                                          </p:val>
                                        </p:tav>
                                        <p:tav tm="100000">
                                          <p:val>
                                            <p:strVal val="#ppt_x"/>
                                          </p:val>
                                        </p:tav>
                                      </p:tavLst>
                                    </p:anim>
                                    <p:anim calcmode="lin" valueType="num">
                                      <p:cBhvr additive="base">
                                        <p:cTn id="14" dur="100" fill="hold"/>
                                        <p:tgtEl>
                                          <p:spTgt spid="19"/>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 fill="hold"/>
                                        <p:tgtEl>
                                          <p:spTgt spid="7"/>
                                        </p:tgtEl>
                                        <p:attrNameLst>
                                          <p:attrName>ppt_x</p:attrName>
                                        </p:attrNameLst>
                                      </p:cBhvr>
                                      <p:tavLst>
                                        <p:tav tm="0">
                                          <p:val>
                                            <p:strVal val="#ppt_x"/>
                                          </p:val>
                                        </p:tav>
                                        <p:tav tm="100000">
                                          <p:val>
                                            <p:strVal val="#ppt_x"/>
                                          </p:val>
                                        </p:tav>
                                      </p:tavLst>
                                    </p:anim>
                                    <p:anim calcmode="lin" valueType="num">
                                      <p:cBhvr additive="base">
                                        <p:cTn id="18" dur="1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 fill="hold"/>
                                        <p:tgtEl>
                                          <p:spTgt spid="9"/>
                                        </p:tgtEl>
                                        <p:attrNameLst>
                                          <p:attrName>ppt_x</p:attrName>
                                        </p:attrNameLst>
                                      </p:cBhvr>
                                      <p:tavLst>
                                        <p:tav tm="0">
                                          <p:val>
                                            <p:strVal val="#ppt_x"/>
                                          </p:val>
                                        </p:tav>
                                        <p:tav tm="100000">
                                          <p:val>
                                            <p:strVal val="#ppt_x"/>
                                          </p:val>
                                        </p:tav>
                                      </p:tavLst>
                                    </p:anim>
                                    <p:anim calcmode="lin" valueType="num">
                                      <p:cBhvr additive="base">
                                        <p:cTn id="24" dur="1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 fill="hold"/>
                                        <p:tgtEl>
                                          <p:spTgt spid="13"/>
                                        </p:tgtEl>
                                        <p:attrNameLst>
                                          <p:attrName>ppt_x</p:attrName>
                                        </p:attrNameLst>
                                      </p:cBhvr>
                                      <p:tavLst>
                                        <p:tav tm="0">
                                          <p:val>
                                            <p:strVal val="#ppt_x"/>
                                          </p:val>
                                        </p:tav>
                                        <p:tav tm="100000">
                                          <p:val>
                                            <p:strVal val="#ppt_x"/>
                                          </p:val>
                                        </p:tav>
                                      </p:tavLst>
                                    </p:anim>
                                    <p:anim calcmode="lin" valueType="num">
                                      <p:cBhvr additive="base">
                                        <p:cTn id="28" dur="1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 fill="hold"/>
                                        <p:tgtEl>
                                          <p:spTgt spid="18"/>
                                        </p:tgtEl>
                                        <p:attrNameLst>
                                          <p:attrName>ppt_x</p:attrName>
                                        </p:attrNameLst>
                                      </p:cBhvr>
                                      <p:tavLst>
                                        <p:tav tm="0">
                                          <p:val>
                                            <p:strVal val="#ppt_x"/>
                                          </p:val>
                                        </p:tav>
                                        <p:tav tm="100000">
                                          <p:val>
                                            <p:strVal val="#ppt_x"/>
                                          </p:val>
                                        </p:tav>
                                      </p:tavLst>
                                    </p:anim>
                                    <p:anim calcmode="lin" valueType="num">
                                      <p:cBhvr additive="base">
                                        <p:cTn id="32" dur="100" fill="hold"/>
                                        <p:tgtEl>
                                          <p:spTgt spid="18"/>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 fill="hold"/>
                                        <p:tgtEl>
                                          <p:spTgt spid="14"/>
                                        </p:tgtEl>
                                        <p:attrNameLst>
                                          <p:attrName>ppt_x</p:attrName>
                                        </p:attrNameLst>
                                      </p:cBhvr>
                                      <p:tavLst>
                                        <p:tav tm="0">
                                          <p:val>
                                            <p:strVal val="#ppt_x"/>
                                          </p:val>
                                        </p:tav>
                                        <p:tav tm="100000">
                                          <p:val>
                                            <p:strVal val="#ppt_x"/>
                                          </p:val>
                                        </p:tav>
                                      </p:tavLst>
                                    </p:anim>
                                    <p:anim calcmode="lin" valueType="num">
                                      <p:cBhvr additive="base">
                                        <p:cTn id="36" dur="1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 fill="hold"/>
                                        <p:tgtEl>
                                          <p:spTgt spid="15"/>
                                        </p:tgtEl>
                                        <p:attrNameLst>
                                          <p:attrName>ppt_x</p:attrName>
                                        </p:attrNameLst>
                                      </p:cBhvr>
                                      <p:tavLst>
                                        <p:tav tm="0">
                                          <p:val>
                                            <p:strVal val="#ppt_x"/>
                                          </p:val>
                                        </p:tav>
                                        <p:tav tm="100000">
                                          <p:val>
                                            <p:strVal val="#ppt_x"/>
                                          </p:val>
                                        </p:tav>
                                      </p:tavLst>
                                    </p:anim>
                                    <p:anim calcmode="lin" valueType="num">
                                      <p:cBhvr additive="base">
                                        <p:cTn id="40" dur="1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 fill="hold"/>
                                        <p:tgtEl>
                                          <p:spTgt spid="16"/>
                                        </p:tgtEl>
                                        <p:attrNameLst>
                                          <p:attrName>ppt_x</p:attrName>
                                        </p:attrNameLst>
                                      </p:cBhvr>
                                      <p:tavLst>
                                        <p:tav tm="0">
                                          <p:val>
                                            <p:strVal val="#ppt_x"/>
                                          </p:val>
                                        </p:tav>
                                        <p:tav tm="100000">
                                          <p:val>
                                            <p:strVal val="#ppt_x"/>
                                          </p:val>
                                        </p:tav>
                                      </p:tavLst>
                                    </p:anim>
                                    <p:anim calcmode="lin" valueType="num">
                                      <p:cBhvr additive="base">
                                        <p:cTn id="44" dur="10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100" fill="hold"/>
                                        <p:tgtEl>
                                          <p:spTgt spid="17"/>
                                        </p:tgtEl>
                                        <p:attrNameLst>
                                          <p:attrName>ppt_x</p:attrName>
                                        </p:attrNameLst>
                                      </p:cBhvr>
                                      <p:tavLst>
                                        <p:tav tm="0">
                                          <p:val>
                                            <p:strVal val="#ppt_x"/>
                                          </p:val>
                                        </p:tav>
                                        <p:tav tm="100000">
                                          <p:val>
                                            <p:strVal val="#ppt_x"/>
                                          </p:val>
                                        </p:tav>
                                      </p:tavLst>
                                    </p:anim>
                                    <p:anim calcmode="lin" valueType="num">
                                      <p:cBhvr additive="base">
                                        <p:cTn id="48" dur="1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00" fill="hold"/>
                                        <p:tgtEl>
                                          <p:spTgt spid="11"/>
                                        </p:tgtEl>
                                        <p:attrNameLst>
                                          <p:attrName>ppt_x</p:attrName>
                                        </p:attrNameLst>
                                      </p:cBhvr>
                                      <p:tavLst>
                                        <p:tav tm="0">
                                          <p:val>
                                            <p:strVal val="#ppt_x"/>
                                          </p:val>
                                        </p:tav>
                                        <p:tav tm="100000">
                                          <p:val>
                                            <p:strVal val="#ppt_x"/>
                                          </p:val>
                                        </p:tav>
                                      </p:tavLst>
                                    </p:anim>
                                    <p:anim calcmode="lin" valueType="num">
                                      <p:cBhvr additive="base">
                                        <p:cTn id="54" dur="100" fill="hold"/>
                                        <p:tgtEl>
                                          <p:spTgt spid="11"/>
                                        </p:tgtEl>
                                        <p:attrNameLst>
                                          <p:attrName>ppt_y</p:attrName>
                                        </p:attrNameLst>
                                      </p:cBhvr>
                                      <p:tavLst>
                                        <p:tav tm="0">
                                          <p:val>
                                            <p:strVal val="0-#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100" fill="hold"/>
                                        <p:tgtEl>
                                          <p:spTgt spid="8"/>
                                        </p:tgtEl>
                                        <p:attrNameLst>
                                          <p:attrName>ppt_x</p:attrName>
                                        </p:attrNameLst>
                                      </p:cBhvr>
                                      <p:tavLst>
                                        <p:tav tm="0">
                                          <p:val>
                                            <p:strVal val="#ppt_x"/>
                                          </p:val>
                                        </p:tav>
                                        <p:tav tm="100000">
                                          <p:val>
                                            <p:strVal val="#ppt_x"/>
                                          </p:val>
                                        </p:tav>
                                      </p:tavLst>
                                    </p:anim>
                                    <p:anim calcmode="lin" valueType="num">
                                      <p:cBhvr additive="base">
                                        <p:cTn id="58" dur="1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16804-B436-ECFF-64EE-EF6A5849B52E}"/>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92C43435-FA31-ED74-6E1B-B9E07078E48C}"/>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0F962CA5-4394-32AB-7703-35CDE5B85D33}"/>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9A33CC3-0352-A8CE-E01F-6A4CB11544B0}"/>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ΥΠΗΡΕΣΙΑ </a:t>
            </a:r>
            <a:r>
              <a:rPr lang="en-US" sz="2800" b="1" dirty="0">
                <a:solidFill>
                  <a:schemeClr val="tx1">
                    <a:lumMod val="75000"/>
                    <a:lumOff val="25000"/>
                  </a:schemeClr>
                </a:solidFill>
              </a:rPr>
              <a:t>ELLHNIKAHOAXES.GR</a:t>
            </a:r>
            <a:endParaRPr lang="en-US" sz="2800" dirty="0">
              <a:solidFill>
                <a:schemeClr val="tx1">
                  <a:lumMod val="75000"/>
                  <a:lumOff val="25000"/>
                </a:schemeClr>
              </a:solidFill>
            </a:endParaRPr>
          </a:p>
        </p:txBody>
      </p:sp>
      <p:cxnSp>
        <p:nvCxnSpPr>
          <p:cNvPr id="12" name="Straight Connector 11">
            <a:extLst>
              <a:ext uri="{FF2B5EF4-FFF2-40B4-BE49-F238E27FC236}">
                <a16:creationId xmlns:a16="http://schemas.microsoft.com/office/drawing/2014/main" id="{768835EA-4F4B-A47D-76C0-AC4E6FB92653}"/>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A93DB722-932C-0497-9E5E-CA3A5822A5AF}"/>
              </a:ext>
            </a:extLst>
          </p:cNvPr>
          <p:cNvGraphicFramePr>
            <a:graphicFrameLocks noGrp="1"/>
          </p:cNvGraphicFramePr>
          <p:nvPr>
            <p:extLst>
              <p:ext uri="{D42A27DB-BD31-4B8C-83A1-F6EECF244321}">
                <p14:modId xmlns:p14="http://schemas.microsoft.com/office/powerpoint/2010/main" val="3925460252"/>
              </p:ext>
            </p:extLst>
          </p:nvPr>
        </p:nvGraphicFramePr>
        <p:xfrm>
          <a:off x="651161" y="1642439"/>
          <a:ext cx="10889676" cy="4359271"/>
        </p:xfrm>
        <a:graphic>
          <a:graphicData uri="http://schemas.openxmlformats.org/drawingml/2006/table">
            <a:tbl>
              <a:tblPr bandRow="1">
                <a:tableStyleId>{8799B23B-EC83-4686-B30A-512413B5E67A}</a:tableStyleId>
              </a:tblPr>
              <a:tblGrid>
                <a:gridCol w="2722419">
                  <a:extLst>
                    <a:ext uri="{9D8B030D-6E8A-4147-A177-3AD203B41FA5}">
                      <a16:colId xmlns:a16="http://schemas.microsoft.com/office/drawing/2014/main" val="1405572830"/>
                    </a:ext>
                  </a:extLst>
                </a:gridCol>
                <a:gridCol w="2722419">
                  <a:extLst>
                    <a:ext uri="{9D8B030D-6E8A-4147-A177-3AD203B41FA5}">
                      <a16:colId xmlns:a16="http://schemas.microsoft.com/office/drawing/2014/main" val="1214966121"/>
                    </a:ext>
                  </a:extLst>
                </a:gridCol>
                <a:gridCol w="2722419">
                  <a:extLst>
                    <a:ext uri="{9D8B030D-6E8A-4147-A177-3AD203B41FA5}">
                      <a16:colId xmlns:a16="http://schemas.microsoft.com/office/drawing/2014/main" val="1007357734"/>
                    </a:ext>
                  </a:extLst>
                </a:gridCol>
                <a:gridCol w="2722419">
                  <a:extLst>
                    <a:ext uri="{9D8B030D-6E8A-4147-A177-3AD203B41FA5}">
                      <a16:colId xmlns:a16="http://schemas.microsoft.com/office/drawing/2014/main" val="3732659146"/>
                    </a:ext>
                  </a:extLst>
                </a:gridCol>
              </a:tblGrid>
              <a:tr h="622753">
                <a:tc>
                  <a:txBody>
                    <a:bodyPr/>
                    <a:lstStyle/>
                    <a:p>
                      <a:pPr algn="ctr"/>
                      <a:r>
                        <a:rPr lang="el-GR" sz="1400" dirty="0"/>
                        <a:t>ΠΑΡΑΠΛΗΡΟΦΟΡΗΣΗ</a:t>
                      </a:r>
                      <a:endParaRPr lang="en-US" sz="1400" dirty="0"/>
                    </a:p>
                  </a:txBody>
                  <a:tcPr anchor="ctr"/>
                </a:tc>
                <a:tc>
                  <a:txBody>
                    <a:bodyPr/>
                    <a:lstStyle/>
                    <a:p>
                      <a:pPr algn="ctr"/>
                      <a:r>
                        <a:rPr lang="el-GR" sz="1400" dirty="0"/>
                        <a:t>ΨΕΥΔΕΣ</a:t>
                      </a:r>
                      <a:endParaRPr lang="en-US" sz="1400" dirty="0"/>
                    </a:p>
                  </a:txBody>
                  <a:tcPr anchor="ctr"/>
                </a:tc>
                <a:tc>
                  <a:txBody>
                    <a:bodyPr/>
                    <a:lstStyle/>
                    <a:p>
                      <a:pPr algn="ctr"/>
                      <a:r>
                        <a:rPr lang="en-US" sz="1400" dirty="0"/>
                        <a:t>FAKE NEWS</a:t>
                      </a:r>
                    </a:p>
                  </a:txBody>
                  <a:tcPr anchor="ctr"/>
                </a:tc>
                <a:tc>
                  <a:txBody>
                    <a:bodyPr/>
                    <a:lstStyle/>
                    <a:p>
                      <a:pPr algn="ctr"/>
                      <a:r>
                        <a:rPr lang="en-US" sz="1400" dirty="0"/>
                        <a:t>HOAXES</a:t>
                      </a:r>
                    </a:p>
                  </a:txBody>
                  <a:tcPr anchor="ctr"/>
                </a:tc>
                <a:extLst>
                  <a:ext uri="{0D108BD9-81ED-4DB2-BD59-A6C34878D82A}">
                    <a16:rowId xmlns:a16="http://schemas.microsoft.com/office/drawing/2014/main" val="860894034"/>
                  </a:ext>
                </a:extLst>
              </a:tr>
              <a:tr h="622753">
                <a:tc>
                  <a:txBody>
                    <a:bodyPr/>
                    <a:lstStyle/>
                    <a:p>
                      <a:pPr algn="ctr"/>
                      <a:r>
                        <a:rPr lang="el-GR" sz="1400" dirty="0"/>
                        <a:t>ΣΥΝΩΜΟΣΙΟΛΟΓΙΑ</a:t>
                      </a:r>
                      <a:endParaRPr lang="en-US" sz="1400" dirty="0"/>
                    </a:p>
                  </a:txBody>
                  <a:tcPr anchor="ctr"/>
                </a:tc>
                <a:tc>
                  <a:txBody>
                    <a:bodyPr/>
                    <a:lstStyle/>
                    <a:p>
                      <a:pPr algn="ctr"/>
                      <a:r>
                        <a:rPr lang="el-GR" sz="1400" dirty="0"/>
                        <a:t>ΛΕΙΠΕΙ ΘΕΜΑΤΙΚΟ ΠΕΡΙΕΧΟΜΕΝΟ</a:t>
                      </a:r>
                      <a:endParaRPr lang="en-US" sz="1400" dirty="0"/>
                    </a:p>
                  </a:txBody>
                  <a:tcPr anchor="ctr"/>
                </a:tc>
                <a:tc>
                  <a:txBody>
                    <a:bodyPr/>
                    <a:lstStyle/>
                    <a:p>
                      <a:pPr algn="ctr"/>
                      <a:r>
                        <a:rPr lang="el-GR" sz="1400" dirty="0"/>
                        <a:t>ΨΕΥΔΕΙΣ ΙΣΧΥΡΙΣΜΟΣ</a:t>
                      </a:r>
                      <a:endParaRPr lang="en-US" sz="1400" dirty="0"/>
                    </a:p>
                  </a:txBody>
                  <a:tcPr anchor="ctr"/>
                </a:tc>
                <a:tc>
                  <a:txBody>
                    <a:bodyPr/>
                    <a:lstStyle/>
                    <a:p>
                      <a:pPr algn="ctr"/>
                      <a:r>
                        <a:rPr lang="el-GR" sz="1400" dirty="0"/>
                        <a:t>ΤΡΟΠΟΠΟΙΗΜΕΝΗ ΕΙΚΟΝΑ</a:t>
                      </a:r>
                      <a:endParaRPr lang="en-US" sz="1400" dirty="0"/>
                    </a:p>
                  </a:txBody>
                  <a:tcPr anchor="ctr"/>
                </a:tc>
                <a:extLst>
                  <a:ext uri="{0D108BD9-81ED-4DB2-BD59-A6C34878D82A}">
                    <a16:rowId xmlns:a16="http://schemas.microsoft.com/office/drawing/2014/main" val="1576463556"/>
                  </a:ext>
                </a:extLst>
              </a:tr>
              <a:tr h="622753">
                <a:tc>
                  <a:txBody>
                    <a:bodyPr/>
                    <a:lstStyle/>
                    <a:p>
                      <a:pPr algn="ctr"/>
                      <a:r>
                        <a:rPr lang="el-GR" sz="1400" dirty="0"/>
                        <a:t>ΕΠΙΚΑΙΡΟΤΗΤΑ</a:t>
                      </a:r>
                      <a:endParaRPr lang="en-US" sz="1400" dirty="0"/>
                    </a:p>
                  </a:txBody>
                  <a:tcPr anchor="ctr"/>
                </a:tc>
                <a:tc>
                  <a:txBody>
                    <a:bodyPr/>
                    <a:lstStyle/>
                    <a:p>
                      <a:pPr algn="ctr"/>
                      <a:r>
                        <a:rPr lang="el-GR" sz="1400" dirty="0"/>
                        <a:t>ΜΙΞΗ ΓΕΓΟΝΟΤΩΝ ΚΑΙ ΠΑΡΑΠΟΙΗΣΕΩΝ</a:t>
                      </a:r>
                      <a:endParaRPr lang="en-US" sz="1400" dirty="0"/>
                    </a:p>
                  </a:txBody>
                  <a:tcPr anchor="ctr"/>
                </a:tc>
                <a:tc>
                  <a:txBody>
                    <a:bodyPr/>
                    <a:lstStyle/>
                    <a:p>
                      <a:pPr algn="ctr"/>
                      <a:r>
                        <a:rPr lang="el-GR" sz="1400" dirty="0"/>
                        <a:t>ΨΕΥΔΟΕΠΙΣΤΗΜΗ</a:t>
                      </a:r>
                      <a:endParaRPr lang="en-US" sz="1400" dirty="0"/>
                    </a:p>
                  </a:txBody>
                  <a:tcPr anchor="ctr"/>
                </a:tc>
                <a:tc>
                  <a:txBody>
                    <a:bodyPr/>
                    <a:lstStyle/>
                    <a:p>
                      <a:pPr algn="ctr"/>
                      <a:r>
                        <a:rPr lang="el-GR" sz="1400" dirty="0"/>
                        <a:t>ΤΡΟΠΟΠΟΙΗΜΕΝΟ ΒΙΝΤΕΟ</a:t>
                      </a:r>
                      <a:endParaRPr lang="en-US" sz="1400" dirty="0"/>
                    </a:p>
                  </a:txBody>
                  <a:tcPr anchor="ctr"/>
                </a:tc>
                <a:extLst>
                  <a:ext uri="{0D108BD9-81ED-4DB2-BD59-A6C34878D82A}">
                    <a16:rowId xmlns:a16="http://schemas.microsoft.com/office/drawing/2014/main" val="453893756"/>
                  </a:ext>
                </a:extLst>
              </a:tr>
              <a:tr h="622753">
                <a:tc>
                  <a:txBody>
                    <a:bodyPr/>
                    <a:lstStyle/>
                    <a:p>
                      <a:pPr algn="ctr"/>
                      <a:r>
                        <a:rPr lang="el-GR" sz="1400" dirty="0"/>
                        <a:t>ΣΑΤΙΡΑ</a:t>
                      </a:r>
                      <a:endParaRPr lang="en-US" sz="1400" dirty="0"/>
                    </a:p>
                  </a:txBody>
                  <a:tcPr anchor="ctr"/>
                </a:tc>
                <a:tc>
                  <a:txBody>
                    <a:bodyPr/>
                    <a:lstStyle/>
                    <a:p>
                      <a:pPr algn="ctr"/>
                      <a:r>
                        <a:rPr lang="el-GR" sz="1400" dirty="0"/>
                        <a:t>ΨΕΥΤΙΚΑ ΡΗΤΑ ΚΑΙ ΑΠΟΦΘΕΓΜΑΤΑ</a:t>
                      </a:r>
                      <a:endParaRPr lang="en-US" sz="1400" dirty="0"/>
                    </a:p>
                  </a:txBody>
                  <a:tcPr anchor="ctr"/>
                </a:tc>
                <a:tc>
                  <a:txBody>
                    <a:bodyPr/>
                    <a:lstStyle/>
                    <a:p>
                      <a:pPr algn="ctr"/>
                      <a:r>
                        <a:rPr lang="el-GR" sz="1400" dirty="0"/>
                        <a:t>ΥΓΕΙΑ</a:t>
                      </a:r>
                      <a:endParaRPr lang="en-US" sz="1400" dirty="0"/>
                    </a:p>
                  </a:txBody>
                  <a:tcPr anchor="ctr"/>
                </a:tc>
                <a:tc>
                  <a:txBody>
                    <a:bodyPr/>
                    <a:lstStyle/>
                    <a:p>
                      <a:pPr algn="ctr"/>
                      <a:r>
                        <a:rPr lang="el-GR" sz="1400" dirty="0"/>
                        <a:t>ΚΙΝΔΥΝΟΛΟΓΙΑ</a:t>
                      </a:r>
                      <a:endParaRPr lang="en-US" sz="1400" dirty="0"/>
                    </a:p>
                  </a:txBody>
                  <a:tcPr anchor="ctr"/>
                </a:tc>
                <a:extLst>
                  <a:ext uri="{0D108BD9-81ED-4DB2-BD59-A6C34878D82A}">
                    <a16:rowId xmlns:a16="http://schemas.microsoft.com/office/drawing/2014/main" val="3464978219"/>
                  </a:ext>
                </a:extLst>
              </a:tr>
              <a:tr h="622753">
                <a:tc>
                  <a:txBody>
                    <a:bodyPr/>
                    <a:lstStyle/>
                    <a:p>
                      <a:pPr algn="ctr"/>
                      <a:r>
                        <a:rPr lang="el-GR" sz="1400" dirty="0"/>
                        <a:t>ΑΠΑΤΗ</a:t>
                      </a:r>
                      <a:endParaRPr lang="en-US" sz="1400" dirty="0"/>
                    </a:p>
                  </a:txBody>
                  <a:tcPr anchor="ctr"/>
                </a:tc>
                <a:tc>
                  <a:txBody>
                    <a:bodyPr/>
                    <a:lstStyle/>
                    <a:p>
                      <a:pPr algn="ctr"/>
                      <a:r>
                        <a:rPr lang="en-US" sz="1400" dirty="0"/>
                        <a:t>LIKE FARMING</a:t>
                      </a:r>
                    </a:p>
                  </a:txBody>
                  <a:tcPr anchor="ctr"/>
                </a:tc>
                <a:tc>
                  <a:txBody>
                    <a:bodyPr/>
                    <a:lstStyle/>
                    <a:p>
                      <a:pPr algn="ctr"/>
                      <a:r>
                        <a:rPr lang="el-GR" sz="1400" dirty="0"/>
                        <a:t>ΜΥΘΟΙ ΚΑΙ ΙΣΤΟΡΙΑ</a:t>
                      </a:r>
                      <a:endParaRPr lang="en-US" sz="1400" dirty="0"/>
                    </a:p>
                  </a:txBody>
                  <a:tcPr anchor="ctr"/>
                </a:tc>
                <a:tc>
                  <a:txBody>
                    <a:bodyPr/>
                    <a:lstStyle/>
                    <a:p>
                      <a:pPr algn="ctr"/>
                      <a:r>
                        <a:rPr lang="el-GR" sz="1400" dirty="0"/>
                        <a:t>ΑΝΑΚΟΙΝΩΣΕΙΣ</a:t>
                      </a:r>
                      <a:endParaRPr lang="en-US" sz="1400" dirty="0"/>
                    </a:p>
                  </a:txBody>
                  <a:tcPr anchor="ctr"/>
                </a:tc>
                <a:extLst>
                  <a:ext uri="{0D108BD9-81ED-4DB2-BD59-A6C34878D82A}">
                    <a16:rowId xmlns:a16="http://schemas.microsoft.com/office/drawing/2014/main" val="132824028"/>
                  </a:ext>
                </a:extLst>
              </a:tr>
              <a:tr h="622753">
                <a:tc>
                  <a:txBody>
                    <a:bodyPr/>
                    <a:lstStyle/>
                    <a:p>
                      <a:pPr algn="ctr"/>
                      <a:r>
                        <a:rPr lang="en-US" sz="1400" dirty="0"/>
                        <a:t>CLICKBAIT</a:t>
                      </a:r>
                    </a:p>
                  </a:txBody>
                  <a:tcPr anchor="ctr"/>
                </a:tc>
                <a:tc>
                  <a:txBody>
                    <a:bodyPr/>
                    <a:lstStyle/>
                    <a:p>
                      <a:pPr algn="ctr"/>
                      <a:r>
                        <a:rPr lang="el-GR" sz="1400" dirty="0"/>
                        <a:t>ΕΡΕΥΝΕΣ</a:t>
                      </a:r>
                      <a:endParaRPr lang="en-US" sz="1400" dirty="0"/>
                    </a:p>
                  </a:txBody>
                  <a:tcPr anchor="ctr"/>
                </a:tc>
                <a:tc>
                  <a:txBody>
                    <a:bodyPr/>
                    <a:lstStyle/>
                    <a:p>
                      <a:pPr algn="ctr"/>
                      <a:r>
                        <a:rPr lang="el-GR" sz="1400" dirty="0"/>
                        <a:t>ΑΝΑΚΥΚΛΩΜΕΝΗ ΕΙΔΗΣΗ</a:t>
                      </a:r>
                      <a:endParaRPr lang="en-US" sz="1400" dirty="0"/>
                    </a:p>
                  </a:txBody>
                  <a:tcPr anchor="ctr"/>
                </a:tc>
                <a:tc>
                  <a:txBody>
                    <a:bodyPr/>
                    <a:lstStyle/>
                    <a:p>
                      <a:pPr algn="ctr"/>
                      <a:r>
                        <a:rPr lang="el-GR" sz="1400" dirty="0"/>
                        <a:t>ΔΙΑΦΟΡΑ</a:t>
                      </a:r>
                    </a:p>
                  </a:txBody>
                  <a:tcPr anchor="ctr"/>
                </a:tc>
                <a:extLst>
                  <a:ext uri="{0D108BD9-81ED-4DB2-BD59-A6C34878D82A}">
                    <a16:rowId xmlns:a16="http://schemas.microsoft.com/office/drawing/2014/main" val="4292949532"/>
                  </a:ext>
                </a:extLst>
              </a:tr>
              <a:tr h="622753">
                <a:tc>
                  <a:txBody>
                    <a:bodyPr/>
                    <a:lstStyle/>
                    <a:p>
                      <a:pPr algn="ctr"/>
                      <a:r>
                        <a:rPr lang="el-GR" sz="1400" dirty="0"/>
                        <a:t>ΕΙΚΟΝΑ ΑΠΟ ΠΡΟΓΡΑΜΜΑ ΤΕΧΝΗΤΗΣ ΝΟΗΜΟΣΥΝΗΣ</a:t>
                      </a:r>
                      <a:endParaRPr lang="en-US" sz="1400" dirty="0"/>
                    </a:p>
                  </a:txBody>
                  <a:tcPr anchor="ctr"/>
                </a:tc>
                <a:tc>
                  <a:txBody>
                    <a:bodyPr/>
                    <a:lstStyle/>
                    <a:p>
                      <a:pPr algn="ctr"/>
                      <a:r>
                        <a:rPr lang="el-GR" sz="1400" dirty="0"/>
                        <a:t>ΑΝΕΠΙΒΕΒΑΙΩΤΟ</a:t>
                      </a:r>
                      <a:endParaRPr lang="en-US" sz="1400" dirty="0"/>
                    </a:p>
                  </a:txBody>
                  <a:tcPr anchor="ctr"/>
                </a:tc>
                <a:tc>
                  <a:txBody>
                    <a:bodyPr/>
                    <a:lstStyle/>
                    <a:p>
                      <a:pPr algn="ctr"/>
                      <a:r>
                        <a:rPr lang="el-GR" sz="1400" dirty="0"/>
                        <a:t>ΠΡΑΓΜΑΤΙΚΕΣ ΙΣΤΟΡΙΕΣ</a:t>
                      </a:r>
                      <a:endParaRPr lang="en-US" sz="1400" dirty="0"/>
                    </a:p>
                  </a:txBody>
                  <a:tcPr anchor="ctr"/>
                </a:tc>
                <a:tc>
                  <a:txBody>
                    <a:bodyPr/>
                    <a:lstStyle/>
                    <a:p>
                      <a:pPr algn="ctr"/>
                      <a:r>
                        <a:rPr lang="el-GR" sz="1400" dirty="0"/>
                        <a:t>ΟΔΗΓΟΙ ΚΑΙ ΣΥΜΒΟΥΛΕΣ</a:t>
                      </a:r>
                      <a:endParaRPr lang="en-US" sz="1400" dirty="0"/>
                    </a:p>
                  </a:txBody>
                  <a:tcPr anchor="ctr"/>
                </a:tc>
                <a:extLst>
                  <a:ext uri="{0D108BD9-81ED-4DB2-BD59-A6C34878D82A}">
                    <a16:rowId xmlns:a16="http://schemas.microsoft.com/office/drawing/2014/main" val="3069799254"/>
                  </a:ext>
                </a:extLst>
              </a:tr>
            </a:tbl>
          </a:graphicData>
        </a:graphic>
      </p:graphicFrame>
      <p:sp>
        <p:nvSpPr>
          <p:cNvPr id="3" name="Rectangle: Rounded Corners 2">
            <a:extLst>
              <a:ext uri="{FF2B5EF4-FFF2-40B4-BE49-F238E27FC236}">
                <a16:creationId xmlns:a16="http://schemas.microsoft.com/office/drawing/2014/main" id="{7E3BEF22-79F8-E7DC-19C2-A8E0DFC94BF2}"/>
              </a:ext>
            </a:extLst>
          </p:cNvPr>
          <p:cNvSpPr/>
          <p:nvPr/>
        </p:nvSpPr>
        <p:spPr>
          <a:xfrm>
            <a:off x="3919929" y="857250"/>
            <a:ext cx="4352141" cy="584583"/>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ΧΡΗΣΙΜΟΠΟΙΗΜΕΝΕΣ ΚΑΤΗΓΟΡΙΕΣ</a:t>
            </a:r>
            <a:endParaRPr lang="en-US" sz="1600" dirty="0"/>
          </a:p>
        </p:txBody>
      </p:sp>
      <p:sp>
        <p:nvSpPr>
          <p:cNvPr id="5" name="TextBox 4">
            <a:extLst>
              <a:ext uri="{FF2B5EF4-FFF2-40B4-BE49-F238E27FC236}">
                <a16:creationId xmlns:a16="http://schemas.microsoft.com/office/drawing/2014/main" id="{F3013A70-9DFC-4E79-C43F-2F06E1D3B363}"/>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Tree>
    <p:extLst>
      <p:ext uri="{BB962C8B-B14F-4D97-AF65-F5344CB8AC3E}">
        <p14:creationId xmlns:p14="http://schemas.microsoft.com/office/powerpoint/2010/main" val="427446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6F808-E1C4-F5C3-0B12-91B5065E2EE0}"/>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F5FC91DB-CE6C-420A-35B9-B0F541937832}"/>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9A56330D-6A33-4D76-EF67-02DF4E57E6E0}"/>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F74F0A9E-1954-96BD-C496-0550AD2550AE}"/>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ΜΕΘΟΔΟΛΟΓΙΑ</a:t>
            </a:r>
            <a:endParaRPr lang="en-US" sz="2800" dirty="0">
              <a:solidFill>
                <a:schemeClr val="tx1">
                  <a:lumMod val="75000"/>
                  <a:lumOff val="25000"/>
                </a:schemeClr>
              </a:solidFill>
            </a:endParaRPr>
          </a:p>
        </p:txBody>
      </p:sp>
      <p:cxnSp>
        <p:nvCxnSpPr>
          <p:cNvPr id="12" name="Straight Connector 11">
            <a:extLst>
              <a:ext uri="{FF2B5EF4-FFF2-40B4-BE49-F238E27FC236}">
                <a16:creationId xmlns:a16="http://schemas.microsoft.com/office/drawing/2014/main" id="{762090D0-8C47-002B-A652-4F9B007DE8E4}"/>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5558313-1C58-611A-F93D-8A7D8646A62A}"/>
              </a:ext>
            </a:extLst>
          </p:cNvPr>
          <p:cNvSpPr/>
          <p:nvPr/>
        </p:nvSpPr>
        <p:spPr>
          <a:xfrm>
            <a:off x="3918695" y="1056812"/>
            <a:ext cx="4354610" cy="574429"/>
          </a:xfrm>
          <a:prstGeom prst="roundRect">
            <a:avLst>
              <a:gd name="adj" fmla="val 50000"/>
            </a:avLst>
          </a:prstGeom>
          <a:solidFill>
            <a:srgbClr val="11AEC7"/>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ΔΥΟ ΜΕΡΗ ΤΗΣ ΕΡΓΑΣΙΑΣ</a:t>
            </a:r>
            <a:endParaRPr lang="en-US" sz="1600" dirty="0"/>
          </a:p>
        </p:txBody>
      </p:sp>
      <p:grpSp>
        <p:nvGrpSpPr>
          <p:cNvPr id="13" name="Group 12">
            <a:extLst>
              <a:ext uri="{FF2B5EF4-FFF2-40B4-BE49-F238E27FC236}">
                <a16:creationId xmlns:a16="http://schemas.microsoft.com/office/drawing/2014/main" id="{6CF7B453-B4BB-5078-4F34-A5923FABBE23}"/>
              </a:ext>
              <a:ext uri="{C183D7F6-B498-43B3-948B-1728B52AA6E4}">
                <adec:decorative xmlns:adec="http://schemas.microsoft.com/office/drawing/2017/decorative" val="1"/>
              </a:ext>
            </a:extLst>
          </p:cNvPr>
          <p:cNvGrpSpPr/>
          <p:nvPr/>
        </p:nvGrpSpPr>
        <p:grpSpPr>
          <a:xfrm>
            <a:off x="6310604" y="1883066"/>
            <a:ext cx="5167934" cy="2051440"/>
            <a:chOff x="4680961" y="3752850"/>
            <a:chExt cx="3028950" cy="4229990"/>
          </a:xfrm>
        </p:grpSpPr>
        <p:sp>
          <p:nvSpPr>
            <p:cNvPr id="14" name="Rectangle 13">
              <a:extLst>
                <a:ext uri="{FF2B5EF4-FFF2-40B4-BE49-F238E27FC236}">
                  <a16:creationId xmlns:a16="http://schemas.microsoft.com/office/drawing/2014/main" id="{8AF2F50E-6B1A-0E78-DCE3-577EC9CF59A6}"/>
                </a:ext>
              </a:extLst>
            </p:cNvPr>
            <p:cNvSpPr/>
            <p:nvPr/>
          </p:nvSpPr>
          <p:spPr>
            <a:xfrm>
              <a:off x="4680961" y="3961162"/>
              <a:ext cx="3028950" cy="4021678"/>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A66C97F9-1198-5C8D-4724-070F316DE38A}"/>
                </a:ext>
              </a:extLst>
            </p:cNvPr>
            <p:cNvSpPr/>
            <p:nvPr/>
          </p:nvSpPr>
          <p:spPr>
            <a:xfrm>
              <a:off x="4829175" y="3752850"/>
              <a:ext cx="2533650" cy="799624"/>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ΑΝΑΛΥΤΙΚΟ</a:t>
              </a:r>
              <a:endParaRPr lang="en-US" sz="1600" dirty="0"/>
            </a:p>
          </p:txBody>
        </p:sp>
        <p:sp>
          <p:nvSpPr>
            <p:cNvPr id="16" name="TextBox 47">
              <a:extLst>
                <a:ext uri="{FF2B5EF4-FFF2-40B4-BE49-F238E27FC236}">
                  <a16:creationId xmlns:a16="http://schemas.microsoft.com/office/drawing/2014/main" id="{09E735F0-8054-5B79-2D58-74453991AD54}"/>
                </a:ext>
              </a:extLst>
            </p:cNvPr>
            <p:cNvSpPr txBox="1"/>
            <p:nvPr/>
          </p:nvSpPr>
          <p:spPr>
            <a:xfrm>
              <a:off x="4884929" y="4760786"/>
              <a:ext cx="2693422" cy="191629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l-GR" sz="1400" dirty="0">
                  <a:ea typeface="Times New Roman" panose="02020603050405020304" pitchFamily="18" charset="0"/>
                </a:rPr>
                <a:t>Α</a:t>
              </a:r>
              <a:r>
                <a:rPr lang="el-GR" sz="1400" dirty="0">
                  <a:effectLst/>
                  <a:ea typeface="Times New Roman" panose="02020603050405020304" pitchFamily="18" charset="0"/>
                </a:rPr>
                <a:t>νάλυση των στατιστικών δεδομένων</a:t>
              </a:r>
            </a:p>
            <a:p>
              <a:pPr marL="285750" indent="-285750">
                <a:lnSpc>
                  <a:spcPct val="150000"/>
                </a:lnSpc>
                <a:buFont typeface="Arial" panose="020B0604020202020204" pitchFamily="34" charset="0"/>
                <a:buChar char="•"/>
              </a:pPr>
              <a:r>
                <a:rPr lang="el-GR" sz="1400" dirty="0">
                  <a:ea typeface="Times New Roman" panose="02020603050405020304" pitchFamily="18" charset="0"/>
                </a:rPr>
                <a:t>Ε</a:t>
              </a:r>
              <a:r>
                <a:rPr lang="el-GR" sz="1400" dirty="0">
                  <a:effectLst/>
                  <a:ea typeface="Times New Roman" panose="02020603050405020304" pitchFamily="18" charset="0"/>
                </a:rPr>
                <a:t>ξαγωγή σωστών πληροφοριών από αυτά τα δεδομένα</a:t>
              </a:r>
              <a:endParaRPr lang="en-US" sz="900" dirty="0">
                <a:solidFill>
                  <a:schemeClr val="tx1">
                    <a:lumMod val="75000"/>
                    <a:lumOff val="25000"/>
                  </a:schemeClr>
                </a:solidFill>
              </a:endParaRPr>
            </a:p>
          </p:txBody>
        </p:sp>
      </p:grpSp>
      <p:grpSp>
        <p:nvGrpSpPr>
          <p:cNvPr id="18" name="Group 17">
            <a:extLst>
              <a:ext uri="{FF2B5EF4-FFF2-40B4-BE49-F238E27FC236}">
                <a16:creationId xmlns:a16="http://schemas.microsoft.com/office/drawing/2014/main" id="{9379DFE5-E88D-4A17-5037-D3F6B88E139E}"/>
              </a:ext>
              <a:ext uri="{C183D7F6-B498-43B3-948B-1728B52AA6E4}">
                <adec:decorative xmlns:adec="http://schemas.microsoft.com/office/drawing/2017/decorative" val="1"/>
              </a:ext>
            </a:extLst>
          </p:cNvPr>
          <p:cNvGrpSpPr/>
          <p:nvPr/>
        </p:nvGrpSpPr>
        <p:grpSpPr>
          <a:xfrm>
            <a:off x="713462" y="1882912"/>
            <a:ext cx="5167934" cy="2051440"/>
            <a:chOff x="4680961" y="3752850"/>
            <a:chExt cx="3028950" cy="4229990"/>
          </a:xfrm>
        </p:grpSpPr>
        <p:sp>
          <p:nvSpPr>
            <p:cNvPr id="19" name="Rectangle 18">
              <a:extLst>
                <a:ext uri="{FF2B5EF4-FFF2-40B4-BE49-F238E27FC236}">
                  <a16:creationId xmlns:a16="http://schemas.microsoft.com/office/drawing/2014/main" id="{A21B1026-518E-E1B4-6829-59FC3E304D0A}"/>
                </a:ext>
              </a:extLst>
            </p:cNvPr>
            <p:cNvSpPr/>
            <p:nvPr/>
          </p:nvSpPr>
          <p:spPr>
            <a:xfrm>
              <a:off x="4680961" y="3961162"/>
              <a:ext cx="3028950" cy="4021678"/>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FB07168F-D9C2-DB11-E5FF-81A14C920466}"/>
                </a:ext>
              </a:extLst>
            </p:cNvPr>
            <p:cNvSpPr/>
            <p:nvPr/>
          </p:nvSpPr>
          <p:spPr>
            <a:xfrm>
              <a:off x="4829175" y="3752850"/>
              <a:ext cx="2533650" cy="799624"/>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ΤΕΧΝΙΚΟ</a:t>
              </a:r>
              <a:endParaRPr lang="en-US" sz="1600" dirty="0"/>
            </a:p>
          </p:txBody>
        </p:sp>
        <p:sp>
          <p:nvSpPr>
            <p:cNvPr id="21" name="TextBox 47">
              <a:extLst>
                <a:ext uri="{FF2B5EF4-FFF2-40B4-BE49-F238E27FC236}">
                  <a16:creationId xmlns:a16="http://schemas.microsoft.com/office/drawing/2014/main" id="{DB5D622C-024C-31EE-A987-B982797AB07A}"/>
                </a:ext>
              </a:extLst>
            </p:cNvPr>
            <p:cNvSpPr txBox="1"/>
            <p:nvPr/>
          </p:nvSpPr>
          <p:spPr>
            <a:xfrm>
              <a:off x="4884929" y="4760786"/>
              <a:ext cx="2693422" cy="258265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l-GR" sz="1400" dirty="0">
                  <a:effectLst/>
                  <a:ea typeface="Times New Roman" panose="02020603050405020304" pitchFamily="18" charset="0"/>
                </a:rPr>
                <a:t>Συγγραφή κώδικα για την ανάκτηση, την αποθήκευση και την επεξεργασία των δεδομένων</a:t>
              </a:r>
            </a:p>
            <a:p>
              <a:pPr marL="285750" indent="-285750">
                <a:lnSpc>
                  <a:spcPct val="150000"/>
                </a:lnSpc>
                <a:buFont typeface="Arial" panose="020B0604020202020204" pitchFamily="34" charset="0"/>
                <a:buChar char="•"/>
              </a:pPr>
              <a:r>
                <a:rPr lang="el-GR" sz="1400" dirty="0">
                  <a:ea typeface="Times New Roman" panose="02020603050405020304" pitchFamily="18" charset="0"/>
                </a:rPr>
                <a:t>Χ</a:t>
              </a:r>
              <a:r>
                <a:rPr lang="el-GR" sz="1400" dirty="0">
                  <a:effectLst/>
                  <a:ea typeface="Times New Roman" panose="02020603050405020304" pitchFamily="18" charset="0"/>
                </a:rPr>
                <a:t>ρήση συναρτήσεων και άλλων εργαλείων του </a:t>
              </a:r>
              <a:r>
                <a:rPr lang="en-US" sz="1400" dirty="0">
                  <a:effectLst/>
                  <a:ea typeface="Times New Roman" panose="02020603050405020304" pitchFamily="18" charset="0"/>
                </a:rPr>
                <a:t>MS Excel</a:t>
              </a:r>
              <a:r>
                <a:rPr lang="el-GR" sz="1400" dirty="0">
                  <a:effectLst/>
                  <a:ea typeface="Times New Roman" panose="02020603050405020304" pitchFamily="18" charset="0"/>
                </a:rPr>
                <a:t> για την επεξεργασία δεδομένων</a:t>
              </a:r>
              <a:endParaRPr lang="en-US" sz="1050" dirty="0">
                <a:solidFill>
                  <a:schemeClr val="tx1">
                    <a:lumMod val="75000"/>
                    <a:lumOff val="25000"/>
                  </a:schemeClr>
                </a:solidFill>
              </a:endParaRPr>
            </a:p>
          </p:txBody>
        </p:sp>
      </p:grpSp>
      <p:pic>
        <p:nvPicPr>
          <p:cNvPr id="11" name="Picture 10" descr="A diagram of a diagram&#10;&#10;Description automatically generated">
            <a:extLst>
              <a:ext uri="{FF2B5EF4-FFF2-40B4-BE49-F238E27FC236}">
                <a16:creationId xmlns:a16="http://schemas.microsoft.com/office/drawing/2014/main" id="{35667ABE-1368-B763-F0D9-17F640D3C126}"/>
              </a:ext>
            </a:extLst>
          </p:cNvPr>
          <p:cNvPicPr>
            <a:picLocks noChangeAspect="1"/>
          </p:cNvPicPr>
          <p:nvPr/>
        </p:nvPicPr>
        <p:blipFill rotWithShape="1">
          <a:blip r:embed="rId3">
            <a:extLst>
              <a:ext uri="{28A0092B-C50C-407E-A947-70E740481C1C}">
                <a14:useLocalDpi xmlns:a14="http://schemas.microsoft.com/office/drawing/2010/main" val="0"/>
              </a:ext>
            </a:extLst>
          </a:blip>
          <a:srcRect l="5335" b="-2235"/>
          <a:stretch/>
        </p:blipFill>
        <p:spPr>
          <a:xfrm>
            <a:off x="569766" y="4149448"/>
            <a:ext cx="11200504" cy="2326483"/>
          </a:xfrm>
          <a:prstGeom prst="rect">
            <a:avLst/>
          </a:prstGeom>
        </p:spPr>
      </p:pic>
      <p:sp>
        <p:nvSpPr>
          <p:cNvPr id="2" name="TextBox 1">
            <a:extLst>
              <a:ext uri="{FF2B5EF4-FFF2-40B4-BE49-F238E27FC236}">
                <a16:creationId xmlns:a16="http://schemas.microsoft.com/office/drawing/2014/main" id="{565E3776-F892-97FD-B080-88A0F73E503F}"/>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
        <p:nvSpPr>
          <p:cNvPr id="7" name="Rectangle 6">
            <a:extLst>
              <a:ext uri="{FF2B5EF4-FFF2-40B4-BE49-F238E27FC236}">
                <a16:creationId xmlns:a16="http://schemas.microsoft.com/office/drawing/2014/main" id="{D0F7F1EB-EEAB-AC56-6196-D9076539CF93}"/>
              </a:ext>
            </a:extLst>
          </p:cNvPr>
          <p:cNvSpPr/>
          <p:nvPr/>
        </p:nvSpPr>
        <p:spPr>
          <a:xfrm>
            <a:off x="11287664" y="4781289"/>
            <a:ext cx="65825" cy="125864"/>
          </a:xfrm>
          <a:prstGeom prst="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iagram of a diagram&#10;&#10;Description automatically generated">
            <a:extLst>
              <a:ext uri="{FF2B5EF4-FFF2-40B4-BE49-F238E27FC236}">
                <a16:creationId xmlns:a16="http://schemas.microsoft.com/office/drawing/2014/main" id="{0274010D-355E-FD0C-84A4-6D4C47335CF2}"/>
              </a:ext>
            </a:extLst>
          </p:cNvPr>
          <p:cNvPicPr>
            <a:picLocks noChangeAspect="1"/>
          </p:cNvPicPr>
          <p:nvPr/>
        </p:nvPicPr>
        <p:blipFill rotWithShape="1">
          <a:blip r:embed="rId3">
            <a:extLst>
              <a:ext uri="{28A0092B-C50C-407E-A947-70E740481C1C}">
                <a14:useLocalDpi xmlns:a14="http://schemas.microsoft.com/office/drawing/2010/main" val="0"/>
              </a:ext>
            </a:extLst>
          </a:blip>
          <a:srcRect l="37084" t="48774" r="62333" b="44950"/>
          <a:stretch/>
        </p:blipFill>
        <p:spPr>
          <a:xfrm>
            <a:off x="11292996" y="4778623"/>
            <a:ext cx="69106" cy="142813"/>
          </a:xfrm>
          <a:prstGeom prst="rect">
            <a:avLst/>
          </a:prstGeom>
        </p:spPr>
      </p:pic>
    </p:spTree>
    <p:extLst>
      <p:ext uri="{BB962C8B-B14F-4D97-AF65-F5344CB8AC3E}">
        <p14:creationId xmlns:p14="http://schemas.microsoft.com/office/powerpoint/2010/main" val="427629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6F008-7CE2-0288-481A-DEC728667191}"/>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679CC83E-A0C0-571E-855B-226B50D0F56F}"/>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A0742CC6-1A16-E0CF-D164-C660C4C29286}"/>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E54F813-040F-AE2C-4342-7AD52BD0C72D}"/>
              </a:ext>
            </a:extLst>
          </p:cNvPr>
          <p:cNvSpPr txBox="1">
            <a:spLocks/>
          </p:cNvSpPr>
          <p:nvPr/>
        </p:nvSpPr>
        <p:spPr>
          <a:xfrm>
            <a:off x="228600" y="432479"/>
            <a:ext cx="11734800" cy="2492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chemeClr val="tx1">
                    <a:lumMod val="75000"/>
                    <a:lumOff val="25000"/>
                  </a:schemeClr>
                </a:solidFill>
              </a:rPr>
              <a:t>ΑΝΑΚΤΗΣΗ ΤΩΝ ΔΕΔΟΜΕΝΩΝ ΑΠΟ ΤΗΝ</a:t>
            </a:r>
            <a:r>
              <a:rPr lang="en-US" sz="1800" b="1" dirty="0">
                <a:solidFill>
                  <a:schemeClr val="tx1">
                    <a:lumMod val="75000"/>
                    <a:lumOff val="25000"/>
                  </a:schemeClr>
                </a:solidFill>
              </a:rPr>
              <a:t> ELLHNIKAHOAXES.GR</a:t>
            </a:r>
            <a:r>
              <a:rPr lang="el-GR" sz="1800" b="1" dirty="0">
                <a:solidFill>
                  <a:schemeClr val="tx1">
                    <a:lumMod val="75000"/>
                    <a:lumOff val="25000"/>
                  </a:schemeClr>
                </a:solidFill>
              </a:rPr>
              <a:t> </a:t>
            </a:r>
            <a:endParaRPr lang="en-US" sz="1800" dirty="0">
              <a:solidFill>
                <a:schemeClr val="tx1">
                  <a:lumMod val="75000"/>
                  <a:lumOff val="25000"/>
                </a:schemeClr>
              </a:solidFill>
            </a:endParaRPr>
          </a:p>
        </p:txBody>
      </p:sp>
      <p:cxnSp>
        <p:nvCxnSpPr>
          <p:cNvPr id="12" name="Straight Connector 11">
            <a:extLst>
              <a:ext uri="{FF2B5EF4-FFF2-40B4-BE49-F238E27FC236}">
                <a16:creationId xmlns:a16="http://schemas.microsoft.com/office/drawing/2014/main" id="{FC1DDB8C-8C64-0ACE-988A-0390FFAB4643}"/>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E12C7421-695B-9556-A1E9-4641E41493B0}"/>
              </a:ext>
            </a:extLst>
          </p:cNvPr>
          <p:cNvSpPr/>
          <p:nvPr/>
        </p:nvSpPr>
        <p:spPr>
          <a:xfrm>
            <a:off x="3918695" y="1056812"/>
            <a:ext cx="4354610" cy="574429"/>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400" dirty="0"/>
              <a:t>ΑΝΑΚΤΗΣΗ ΤΩΝ ΣΥΝΔΕΣΜΩΝ ΤΩΝ ΑΡΘΡΩΝ</a:t>
            </a:r>
            <a:r>
              <a:rPr lang="en-US" sz="1400" dirty="0"/>
              <a:t> </a:t>
            </a:r>
          </a:p>
        </p:txBody>
      </p:sp>
      <p:sp>
        <p:nvSpPr>
          <p:cNvPr id="11" name="Arrow: Notched Right 10">
            <a:extLst>
              <a:ext uri="{FF2B5EF4-FFF2-40B4-BE49-F238E27FC236}">
                <a16:creationId xmlns:a16="http://schemas.microsoft.com/office/drawing/2014/main" id="{0173158F-5FBD-C2F4-F294-AC10E20AC9CF}"/>
              </a:ext>
            </a:extLst>
          </p:cNvPr>
          <p:cNvSpPr/>
          <p:nvPr/>
        </p:nvSpPr>
        <p:spPr>
          <a:xfrm>
            <a:off x="294190" y="3051888"/>
            <a:ext cx="11801465" cy="1463040"/>
          </a:xfrm>
          <a:prstGeom prst="notchedRightArrow">
            <a:avLst/>
          </a:prstGeom>
          <a:solidFill>
            <a:schemeClr val="accent4">
              <a:lumMod val="40000"/>
              <a:lumOff val="6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3" name="Freeform: Shape 12">
            <a:extLst>
              <a:ext uri="{FF2B5EF4-FFF2-40B4-BE49-F238E27FC236}">
                <a16:creationId xmlns:a16="http://schemas.microsoft.com/office/drawing/2014/main" id="{69AED0DF-804C-C82F-7FD4-B7148B60736C}"/>
              </a:ext>
            </a:extLst>
          </p:cNvPr>
          <p:cNvSpPr/>
          <p:nvPr/>
        </p:nvSpPr>
        <p:spPr>
          <a:xfrm>
            <a:off x="296657" y="1963799"/>
            <a:ext cx="2724500" cy="1463040"/>
          </a:xfrm>
          <a:custGeom>
            <a:avLst/>
            <a:gdLst>
              <a:gd name="connsiteX0" fmla="*/ 0 w 2724500"/>
              <a:gd name="connsiteY0" fmla="*/ 0 h 1463040"/>
              <a:gd name="connsiteX1" fmla="*/ 2724500 w 2724500"/>
              <a:gd name="connsiteY1" fmla="*/ 0 h 1463040"/>
              <a:gd name="connsiteX2" fmla="*/ 2724500 w 2724500"/>
              <a:gd name="connsiteY2" fmla="*/ 1463040 h 1463040"/>
              <a:gd name="connsiteX3" fmla="*/ 0 w 2724500"/>
              <a:gd name="connsiteY3" fmla="*/ 1463040 h 1463040"/>
              <a:gd name="connsiteX4" fmla="*/ 0 w 2724500"/>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500" h="1463040">
                <a:moveTo>
                  <a:pt x="0" y="0"/>
                </a:moveTo>
                <a:lnTo>
                  <a:pt x="2724500" y="0"/>
                </a:lnTo>
                <a:lnTo>
                  <a:pt x="2724500" y="1463040"/>
                </a:lnTo>
                <a:lnTo>
                  <a:pt x="0" y="1463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l-GR" sz="1400" kern="1200" dirty="0"/>
              <a:t>ΔΙΑΒΑΣΜΑ ΤΩΝ ΗΔΗ ΑΠΟΘΗΚΕΥΜΕΝΩΝ ΣΤΗ ΒΔ ΣΥΝΔΕΣΜΩΝ </a:t>
            </a:r>
            <a:br>
              <a:rPr lang="el-GR" sz="1400" kern="1200" dirty="0"/>
            </a:br>
            <a:r>
              <a:rPr lang="el-GR" sz="1400" kern="1200" dirty="0"/>
              <a:t>(ΑΝ ΥΠΑΡΧΟΥΝ)</a:t>
            </a:r>
            <a:endParaRPr lang="en-US" sz="1400" kern="1200" dirty="0"/>
          </a:p>
        </p:txBody>
      </p:sp>
      <p:sp>
        <p:nvSpPr>
          <p:cNvPr id="14" name="Oval 13">
            <a:extLst>
              <a:ext uri="{FF2B5EF4-FFF2-40B4-BE49-F238E27FC236}">
                <a16:creationId xmlns:a16="http://schemas.microsoft.com/office/drawing/2014/main" id="{9267916A-702D-D27A-2D47-6EB3D0097792}"/>
              </a:ext>
            </a:extLst>
          </p:cNvPr>
          <p:cNvSpPr/>
          <p:nvPr/>
        </p:nvSpPr>
        <p:spPr>
          <a:xfrm>
            <a:off x="1476027" y="3609719"/>
            <a:ext cx="365760" cy="36576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B4118F61-B377-180C-21F5-554C0E324B2A}"/>
              </a:ext>
            </a:extLst>
          </p:cNvPr>
          <p:cNvSpPr/>
          <p:nvPr/>
        </p:nvSpPr>
        <p:spPr>
          <a:xfrm>
            <a:off x="2298773" y="4158358"/>
            <a:ext cx="3115646" cy="1463040"/>
          </a:xfrm>
          <a:custGeom>
            <a:avLst/>
            <a:gdLst>
              <a:gd name="connsiteX0" fmla="*/ 0 w 3115646"/>
              <a:gd name="connsiteY0" fmla="*/ 0 h 1463040"/>
              <a:gd name="connsiteX1" fmla="*/ 3115646 w 3115646"/>
              <a:gd name="connsiteY1" fmla="*/ 0 h 1463040"/>
              <a:gd name="connsiteX2" fmla="*/ 3115646 w 3115646"/>
              <a:gd name="connsiteY2" fmla="*/ 1463040 h 1463040"/>
              <a:gd name="connsiteX3" fmla="*/ 0 w 3115646"/>
              <a:gd name="connsiteY3" fmla="*/ 1463040 h 1463040"/>
              <a:gd name="connsiteX4" fmla="*/ 0 w 3115646"/>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646" h="1463040">
                <a:moveTo>
                  <a:pt x="0" y="0"/>
                </a:moveTo>
                <a:lnTo>
                  <a:pt x="3115646" y="0"/>
                </a:lnTo>
                <a:lnTo>
                  <a:pt x="3115646" y="1463040"/>
                </a:lnTo>
                <a:lnTo>
                  <a:pt x="0" y="1463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l-GR" sz="1400" kern="1200" dirty="0"/>
              <a:t>ΑΝΑΚΤΗΣΗ ΤΟΥ ΑΡΙΘΜΟΥ ΤΗΣ ΤΕΛΕΥΤΑΙΑΣ ΣΕΛΙΔΑΣ (ΜΕΓΙΣΤΟΣ ΑΡΙΘΜΟΣ ΣΕΛΙΔΩΝ ΣΤΟΝ ΙΣΤΟΤΟΠΟ)</a:t>
            </a:r>
            <a:endParaRPr lang="en-US" sz="1400" kern="1200" dirty="0"/>
          </a:p>
        </p:txBody>
      </p:sp>
      <p:sp>
        <p:nvSpPr>
          <p:cNvPr id="16" name="Oval 15">
            <a:extLst>
              <a:ext uri="{FF2B5EF4-FFF2-40B4-BE49-F238E27FC236}">
                <a16:creationId xmlns:a16="http://schemas.microsoft.com/office/drawing/2014/main" id="{CCFA6F4E-123A-BE63-209B-C68784E7A25E}"/>
              </a:ext>
            </a:extLst>
          </p:cNvPr>
          <p:cNvSpPr/>
          <p:nvPr/>
        </p:nvSpPr>
        <p:spPr>
          <a:xfrm>
            <a:off x="3725396" y="3609719"/>
            <a:ext cx="365760" cy="36576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DC6D20EF-8364-F37A-41C0-39A795582979}"/>
              </a:ext>
            </a:extLst>
          </p:cNvPr>
          <p:cNvSpPr/>
          <p:nvPr/>
        </p:nvSpPr>
        <p:spPr>
          <a:xfrm>
            <a:off x="5430926" y="1971553"/>
            <a:ext cx="2379406" cy="1463040"/>
          </a:xfrm>
          <a:custGeom>
            <a:avLst/>
            <a:gdLst>
              <a:gd name="connsiteX0" fmla="*/ 0 w 2379406"/>
              <a:gd name="connsiteY0" fmla="*/ 0 h 1463040"/>
              <a:gd name="connsiteX1" fmla="*/ 2379406 w 2379406"/>
              <a:gd name="connsiteY1" fmla="*/ 0 h 1463040"/>
              <a:gd name="connsiteX2" fmla="*/ 2379406 w 2379406"/>
              <a:gd name="connsiteY2" fmla="*/ 1463040 h 1463040"/>
              <a:gd name="connsiteX3" fmla="*/ 0 w 2379406"/>
              <a:gd name="connsiteY3" fmla="*/ 1463040 h 1463040"/>
              <a:gd name="connsiteX4" fmla="*/ 0 w 2379406"/>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406" h="1463040">
                <a:moveTo>
                  <a:pt x="0" y="0"/>
                </a:moveTo>
                <a:lnTo>
                  <a:pt x="2379406" y="0"/>
                </a:lnTo>
                <a:lnTo>
                  <a:pt x="2379406" y="1463040"/>
                </a:lnTo>
                <a:lnTo>
                  <a:pt x="0" y="1463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l-GR" sz="1400" kern="1200" dirty="0"/>
              <a:t>ΑΝΑΚΤΗΣΗ ΠΕΡΙΕΧΟΜΕΝΟΥ ΜΙΑΣ ΣΕΛΙΔΑΣ ΜΕ ΤΑ ΑΡΘΡΑ</a:t>
            </a:r>
            <a:endParaRPr lang="en-US" sz="1400" kern="1200" dirty="0"/>
          </a:p>
        </p:txBody>
      </p:sp>
      <p:sp>
        <p:nvSpPr>
          <p:cNvPr id="18" name="Oval 17">
            <a:extLst>
              <a:ext uri="{FF2B5EF4-FFF2-40B4-BE49-F238E27FC236}">
                <a16:creationId xmlns:a16="http://schemas.microsoft.com/office/drawing/2014/main" id="{FE0C6CAE-0595-E67E-1460-09AABC9DEAC1}"/>
              </a:ext>
            </a:extLst>
          </p:cNvPr>
          <p:cNvSpPr/>
          <p:nvPr/>
        </p:nvSpPr>
        <p:spPr>
          <a:xfrm>
            <a:off x="6382130" y="3609719"/>
            <a:ext cx="365760" cy="36576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D0D85C91-9EBE-D017-665A-F15B6D5A8C97}"/>
              </a:ext>
            </a:extLst>
          </p:cNvPr>
          <p:cNvSpPr/>
          <p:nvPr/>
        </p:nvSpPr>
        <p:spPr>
          <a:xfrm>
            <a:off x="8300954" y="4158358"/>
            <a:ext cx="2146726" cy="1463040"/>
          </a:xfrm>
          <a:custGeom>
            <a:avLst/>
            <a:gdLst>
              <a:gd name="connsiteX0" fmla="*/ 0 w 2146726"/>
              <a:gd name="connsiteY0" fmla="*/ 0 h 1463040"/>
              <a:gd name="connsiteX1" fmla="*/ 2146726 w 2146726"/>
              <a:gd name="connsiteY1" fmla="*/ 0 h 1463040"/>
              <a:gd name="connsiteX2" fmla="*/ 2146726 w 2146726"/>
              <a:gd name="connsiteY2" fmla="*/ 1463040 h 1463040"/>
              <a:gd name="connsiteX3" fmla="*/ 0 w 2146726"/>
              <a:gd name="connsiteY3" fmla="*/ 1463040 h 1463040"/>
              <a:gd name="connsiteX4" fmla="*/ 0 w 2146726"/>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726" h="1463040">
                <a:moveTo>
                  <a:pt x="0" y="0"/>
                </a:moveTo>
                <a:lnTo>
                  <a:pt x="2146726" y="0"/>
                </a:lnTo>
                <a:lnTo>
                  <a:pt x="2146726" y="1463040"/>
                </a:lnTo>
                <a:lnTo>
                  <a:pt x="0" y="1463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l-GR" sz="1400" kern="1200" dirty="0"/>
              <a:t>ΑΝΑΚΤΗΣΗ ΚΑΙ ΑΠΟΘΗΚΕΥΣΗ ΕΝΟΣ ΣΥΝΔΕΣΜΟΥ</a:t>
            </a:r>
            <a:endParaRPr lang="en-US" sz="1400" kern="1200" dirty="0"/>
          </a:p>
        </p:txBody>
      </p:sp>
      <p:sp>
        <p:nvSpPr>
          <p:cNvPr id="20" name="Oval 19">
            <a:extLst>
              <a:ext uri="{FF2B5EF4-FFF2-40B4-BE49-F238E27FC236}">
                <a16:creationId xmlns:a16="http://schemas.microsoft.com/office/drawing/2014/main" id="{649C4509-53F1-D062-6942-33F5D4017500}"/>
              </a:ext>
            </a:extLst>
          </p:cNvPr>
          <p:cNvSpPr/>
          <p:nvPr/>
        </p:nvSpPr>
        <p:spPr>
          <a:xfrm>
            <a:off x="9290024" y="3609719"/>
            <a:ext cx="365760" cy="36576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8" name="Left Brace 7">
            <a:extLst>
              <a:ext uri="{FF2B5EF4-FFF2-40B4-BE49-F238E27FC236}">
                <a16:creationId xmlns:a16="http://schemas.microsoft.com/office/drawing/2014/main" id="{6549F38A-4536-96F9-42DD-359FD22855F7}"/>
              </a:ext>
            </a:extLst>
          </p:cNvPr>
          <p:cNvSpPr/>
          <p:nvPr/>
        </p:nvSpPr>
        <p:spPr>
          <a:xfrm>
            <a:off x="5043192" y="2124453"/>
            <a:ext cx="698782" cy="3410518"/>
          </a:xfrm>
          <a:prstGeom prst="leftBrace">
            <a:avLst/>
          </a:prstGeom>
          <a:ln w="28575">
            <a:solidFill>
              <a:srgbClr val="0D8295"/>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01028190-FC7A-EB1E-0C6F-43A7161F11ED}"/>
              </a:ext>
            </a:extLst>
          </p:cNvPr>
          <p:cNvSpPr/>
          <p:nvPr/>
        </p:nvSpPr>
        <p:spPr>
          <a:xfrm>
            <a:off x="7603407" y="2796465"/>
            <a:ext cx="508958" cy="2061714"/>
          </a:xfrm>
          <a:prstGeom prst="leftBrace">
            <a:avLst/>
          </a:prstGeom>
          <a:ln w="19050">
            <a:solidFill>
              <a:srgbClr val="11AE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Left Brace 22">
            <a:extLst>
              <a:ext uri="{FF2B5EF4-FFF2-40B4-BE49-F238E27FC236}">
                <a16:creationId xmlns:a16="http://schemas.microsoft.com/office/drawing/2014/main" id="{A9A550FA-30C4-08A6-7799-72EE7747FE9B}"/>
              </a:ext>
            </a:extLst>
          </p:cNvPr>
          <p:cNvSpPr/>
          <p:nvPr/>
        </p:nvSpPr>
        <p:spPr>
          <a:xfrm flipH="1">
            <a:off x="10972906" y="2122063"/>
            <a:ext cx="698782" cy="3410518"/>
          </a:xfrm>
          <a:prstGeom prst="leftBrace">
            <a:avLst/>
          </a:prstGeom>
          <a:ln w="28575">
            <a:solidFill>
              <a:srgbClr val="0D8295"/>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A25EE890-A526-053A-E504-062A9BC465F8}"/>
              </a:ext>
            </a:extLst>
          </p:cNvPr>
          <p:cNvSpPr/>
          <p:nvPr/>
        </p:nvSpPr>
        <p:spPr>
          <a:xfrm flipH="1">
            <a:off x="10745510" y="2796465"/>
            <a:ext cx="508958" cy="2061714"/>
          </a:xfrm>
          <a:prstGeom prst="leftBrace">
            <a:avLst/>
          </a:prstGeom>
          <a:ln w="19050">
            <a:solidFill>
              <a:srgbClr val="11AE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1250DDBF-6DD3-64D1-18D8-F2F81D7A90B1}"/>
              </a:ext>
            </a:extLst>
          </p:cNvPr>
          <p:cNvSpPr/>
          <p:nvPr/>
        </p:nvSpPr>
        <p:spPr>
          <a:xfrm>
            <a:off x="5631136" y="5272899"/>
            <a:ext cx="5406422" cy="574429"/>
          </a:xfrm>
          <a:prstGeom prst="roundRect">
            <a:avLst>
              <a:gd name="adj" fmla="val 50000"/>
            </a:avLst>
          </a:prstGeom>
          <a:solidFill>
            <a:srgbClr val="0D829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dirty="0"/>
              <a:t>(ΟΣΕΣ ΕΙΝΑΙ ΟΙ ΣΕΛΙΔΕΣ ΣΤΟΝ ΙΣΤΟΤΟΠΟ)</a:t>
            </a:r>
            <a:endParaRPr lang="en-US" sz="1200" dirty="0"/>
          </a:p>
        </p:txBody>
      </p:sp>
      <p:sp>
        <p:nvSpPr>
          <p:cNvPr id="30" name="Rectangle: Rounded Corners 29">
            <a:extLst>
              <a:ext uri="{FF2B5EF4-FFF2-40B4-BE49-F238E27FC236}">
                <a16:creationId xmlns:a16="http://schemas.microsoft.com/office/drawing/2014/main" id="{BB473FC1-009A-A596-3563-AD1864233619}"/>
              </a:ext>
            </a:extLst>
          </p:cNvPr>
          <p:cNvSpPr/>
          <p:nvPr/>
        </p:nvSpPr>
        <p:spPr>
          <a:xfrm>
            <a:off x="8062231" y="2532436"/>
            <a:ext cx="2694672" cy="574429"/>
          </a:xfrm>
          <a:prstGeom prst="roundRect">
            <a:avLst>
              <a:gd name="adj" fmla="val 50000"/>
            </a:avLst>
          </a:prstGeom>
          <a:solidFill>
            <a:srgbClr val="11AEC7"/>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dirty="0"/>
              <a:t>(</a:t>
            </a:r>
            <a:r>
              <a:rPr lang="el-GR" sz="1100" dirty="0"/>
              <a:t>ΟΣΟ ΤΟ ΕΠΟΜΕΝΟ ΑΡΘΡΟ ΥΠΑΡΧΕΙ)</a:t>
            </a:r>
            <a:endParaRPr lang="en-US" sz="1200" dirty="0"/>
          </a:p>
        </p:txBody>
      </p:sp>
      <p:sp>
        <p:nvSpPr>
          <p:cNvPr id="33" name="Rectangle: Rounded Corners 32">
            <a:extLst>
              <a:ext uri="{FF2B5EF4-FFF2-40B4-BE49-F238E27FC236}">
                <a16:creationId xmlns:a16="http://schemas.microsoft.com/office/drawing/2014/main" id="{0AE1FC2F-DC82-C945-5305-D46EF1C9F6DF}"/>
              </a:ext>
            </a:extLst>
          </p:cNvPr>
          <p:cNvSpPr/>
          <p:nvPr/>
        </p:nvSpPr>
        <p:spPr>
          <a:xfrm>
            <a:off x="3392291" y="4957768"/>
            <a:ext cx="1052808" cy="408587"/>
          </a:xfrm>
          <a:prstGeom prst="roundRect">
            <a:avLst>
              <a:gd name="adj" fmla="val 50000"/>
            </a:avLst>
          </a:prstGeom>
          <a:solidFill>
            <a:srgbClr val="F59F26">
              <a:alpha val="85000"/>
            </a:srgb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t>OUTPUT</a:t>
            </a:r>
          </a:p>
        </p:txBody>
      </p:sp>
      <p:sp>
        <p:nvSpPr>
          <p:cNvPr id="34" name="Rectangle: Rounded Corners 33">
            <a:extLst>
              <a:ext uri="{FF2B5EF4-FFF2-40B4-BE49-F238E27FC236}">
                <a16:creationId xmlns:a16="http://schemas.microsoft.com/office/drawing/2014/main" id="{8B169807-270A-96E6-B47E-FB8CC85F2EF5}"/>
              </a:ext>
            </a:extLst>
          </p:cNvPr>
          <p:cNvSpPr/>
          <p:nvPr/>
        </p:nvSpPr>
        <p:spPr>
          <a:xfrm>
            <a:off x="7746901" y="5918899"/>
            <a:ext cx="1052808" cy="408587"/>
          </a:xfrm>
          <a:prstGeom prst="roundRect">
            <a:avLst>
              <a:gd name="adj" fmla="val 50000"/>
            </a:avLst>
          </a:prstGeom>
          <a:solidFill>
            <a:srgbClr val="F59F26">
              <a:alpha val="85000"/>
            </a:srgb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t>INPUT</a:t>
            </a:r>
          </a:p>
        </p:txBody>
      </p:sp>
      <p:cxnSp>
        <p:nvCxnSpPr>
          <p:cNvPr id="64" name="Connector: Elbow 63">
            <a:extLst>
              <a:ext uri="{FF2B5EF4-FFF2-40B4-BE49-F238E27FC236}">
                <a16:creationId xmlns:a16="http://schemas.microsoft.com/office/drawing/2014/main" id="{387353FC-CFF6-C9DE-642C-6DEAB75E19CA}"/>
              </a:ext>
            </a:extLst>
          </p:cNvPr>
          <p:cNvCxnSpPr>
            <a:cxnSpLocks/>
            <a:stCxn id="33" idx="2"/>
            <a:endCxn id="34" idx="1"/>
          </p:cNvCxnSpPr>
          <p:nvPr/>
        </p:nvCxnSpPr>
        <p:spPr>
          <a:xfrm rot="16200000" flipH="1">
            <a:off x="5454379" y="3830671"/>
            <a:ext cx="756838" cy="3828206"/>
          </a:xfrm>
          <a:prstGeom prst="bentConnector2">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FE5749E2-A9CC-8986-9EAE-66179C26950F}"/>
              </a:ext>
            </a:extLst>
          </p:cNvPr>
          <p:cNvSpPr/>
          <p:nvPr/>
        </p:nvSpPr>
        <p:spPr>
          <a:xfrm>
            <a:off x="8074859" y="5039163"/>
            <a:ext cx="698782" cy="335651"/>
          </a:xfrm>
          <a:prstGeom prst="roundRect">
            <a:avLst>
              <a:gd name="adj" fmla="val 50000"/>
            </a:avLst>
          </a:prstGeom>
          <a:solidFill>
            <a:schemeClr val="bg1"/>
          </a:solidFill>
          <a:ln>
            <a:solidFill>
              <a:srgbClr val="0D829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2"/>
                </a:solidFill>
              </a:rPr>
              <a:t>FOR</a:t>
            </a:r>
          </a:p>
        </p:txBody>
      </p:sp>
      <p:sp>
        <p:nvSpPr>
          <p:cNvPr id="68" name="Rectangle: Rounded Corners 67">
            <a:extLst>
              <a:ext uri="{FF2B5EF4-FFF2-40B4-BE49-F238E27FC236}">
                <a16:creationId xmlns:a16="http://schemas.microsoft.com/office/drawing/2014/main" id="{89D42409-8B8B-BB8F-E904-E3B2E017A657}"/>
              </a:ext>
            </a:extLst>
          </p:cNvPr>
          <p:cNvSpPr/>
          <p:nvPr/>
        </p:nvSpPr>
        <p:spPr>
          <a:xfrm>
            <a:off x="9012058" y="2975983"/>
            <a:ext cx="833759" cy="335651"/>
          </a:xfrm>
          <a:prstGeom prst="roundRect">
            <a:avLst>
              <a:gd name="adj" fmla="val 50000"/>
            </a:avLst>
          </a:prstGeom>
          <a:solidFill>
            <a:schemeClr val="bg1"/>
          </a:solidFill>
          <a:ln>
            <a:solidFill>
              <a:srgbClr val="11AEC7"/>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2"/>
                </a:solidFill>
              </a:rPr>
              <a:t>WHILE</a:t>
            </a:r>
          </a:p>
        </p:txBody>
      </p:sp>
      <p:sp>
        <p:nvSpPr>
          <p:cNvPr id="2" name="TextBox 1">
            <a:extLst>
              <a:ext uri="{FF2B5EF4-FFF2-40B4-BE49-F238E27FC236}">
                <a16:creationId xmlns:a16="http://schemas.microsoft.com/office/drawing/2014/main" id="{70028C1D-91C1-F01E-881B-AC9033DF4F42}"/>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Tree>
    <p:extLst>
      <p:ext uri="{BB962C8B-B14F-4D97-AF65-F5344CB8AC3E}">
        <p14:creationId xmlns:p14="http://schemas.microsoft.com/office/powerpoint/2010/main" val="102115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 fill="hold"/>
                                        <p:tgtEl>
                                          <p:spTgt spid="11"/>
                                        </p:tgtEl>
                                        <p:attrNameLst>
                                          <p:attrName>ppt_x</p:attrName>
                                        </p:attrNameLst>
                                      </p:cBhvr>
                                      <p:tavLst>
                                        <p:tav tm="0">
                                          <p:val>
                                            <p:strVal val="0-#ppt_w/2"/>
                                          </p:val>
                                        </p:tav>
                                        <p:tav tm="100000">
                                          <p:val>
                                            <p:strVal val="#ppt_x"/>
                                          </p:val>
                                        </p:tav>
                                      </p:tavLst>
                                    </p:anim>
                                    <p:anim calcmode="lin" valueType="num">
                                      <p:cBhvr additive="base">
                                        <p:cTn id="13" dur="1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100"/>
                                        <p:tgtEl>
                                          <p:spTgt spid="6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100"/>
                                        <p:tgtEl>
                                          <p:spTgt spid="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
                                        <p:tgtEl>
                                          <p:spTgt spid="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100"/>
                                        <p:tgtEl>
                                          <p:spTgt spid="6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
                                        <p:tgtEl>
                                          <p:spTgt spid="1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p:bldP spid="14" grpId="0" animBg="1"/>
      <p:bldP spid="15" grpId="0"/>
      <p:bldP spid="16" grpId="0" animBg="1"/>
      <p:bldP spid="17" grpId="0"/>
      <p:bldP spid="18" grpId="0" animBg="1"/>
      <p:bldP spid="19" grpId="0"/>
      <p:bldP spid="20" grpId="0" animBg="1"/>
      <p:bldP spid="8" grpId="0" animBg="1"/>
      <p:bldP spid="9" grpId="0" animBg="1"/>
      <p:bldP spid="23" grpId="0" animBg="1"/>
      <p:bldP spid="24" grpId="0" animBg="1"/>
      <p:bldP spid="29" grpId="0" animBg="1"/>
      <p:bldP spid="30" grpId="0" animBg="1"/>
      <p:bldP spid="33" grpId="0" animBg="1"/>
      <p:bldP spid="34" grpId="0" animBg="1"/>
      <p:bldP spid="67" grpId="0" animBg="1"/>
      <p:bldP spid="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81704-33E5-BD10-395B-DABAF4236B6D}"/>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4DAD217D-25AF-D7F2-D1D6-31D82D203D23}"/>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A01E6228-AD1B-10B6-EC30-E769207EEA5F}"/>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A639C54-7682-41DB-1541-8C9D9D8E05A6}"/>
              </a:ext>
            </a:extLst>
          </p:cNvPr>
          <p:cNvSpPr txBox="1">
            <a:spLocks/>
          </p:cNvSpPr>
          <p:nvPr/>
        </p:nvSpPr>
        <p:spPr>
          <a:xfrm>
            <a:off x="228600" y="432479"/>
            <a:ext cx="11734800" cy="2492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chemeClr val="tx1">
                    <a:lumMod val="75000"/>
                    <a:lumOff val="25000"/>
                  </a:schemeClr>
                </a:solidFill>
              </a:rPr>
              <a:t>ΑΝΑΚΤΗΣΗ ΤΩΝ ΔΕΔΟΜΕΝΩΝ ΑΠΟ ΤΗΝ</a:t>
            </a:r>
            <a:r>
              <a:rPr lang="en-US" sz="1800" b="1" dirty="0">
                <a:solidFill>
                  <a:schemeClr val="tx1">
                    <a:lumMod val="75000"/>
                    <a:lumOff val="25000"/>
                  </a:schemeClr>
                </a:solidFill>
              </a:rPr>
              <a:t> ELLHNIKAHOAXES.GR</a:t>
            </a:r>
            <a:r>
              <a:rPr lang="el-GR" sz="1800" b="1" dirty="0">
                <a:solidFill>
                  <a:schemeClr val="tx1">
                    <a:lumMod val="75000"/>
                    <a:lumOff val="25000"/>
                  </a:schemeClr>
                </a:solidFill>
              </a:rPr>
              <a:t> </a:t>
            </a:r>
            <a:endParaRPr lang="en-US" sz="1800" dirty="0">
              <a:solidFill>
                <a:schemeClr val="tx1">
                  <a:lumMod val="75000"/>
                  <a:lumOff val="25000"/>
                </a:schemeClr>
              </a:solidFill>
            </a:endParaRPr>
          </a:p>
        </p:txBody>
      </p:sp>
      <p:cxnSp>
        <p:nvCxnSpPr>
          <p:cNvPr id="12" name="Straight Connector 11">
            <a:extLst>
              <a:ext uri="{FF2B5EF4-FFF2-40B4-BE49-F238E27FC236}">
                <a16:creationId xmlns:a16="http://schemas.microsoft.com/office/drawing/2014/main" id="{51DAA74C-C0F2-F116-8690-EF4F87350730}"/>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20244BD-FCAA-1B29-5382-82A4079C8B6F}"/>
              </a:ext>
            </a:extLst>
          </p:cNvPr>
          <p:cNvSpPr txBox="1"/>
          <p:nvPr/>
        </p:nvSpPr>
        <p:spPr>
          <a:xfrm>
            <a:off x="1556327" y="772197"/>
            <a:ext cx="9079345" cy="369332"/>
          </a:xfrm>
          <a:prstGeom prst="rect">
            <a:avLst/>
          </a:prstGeom>
          <a:noFill/>
        </p:spPr>
        <p:txBody>
          <a:bodyPr wrap="square" rtlCol="0">
            <a:spAutoFit/>
          </a:bodyPr>
          <a:lstStyle/>
          <a:p>
            <a:pPr algn="ctr"/>
            <a:r>
              <a:rPr lang="el-GR" dirty="0"/>
              <a:t>ΑΝΑΚΤΗΣΗ ΤΟΥ ΑΡΙΘΜΟΥ ΤΗΣ ΤΕΛΕΥΤΑΙΑΣ ΣΕΛΙΔΑΣ</a:t>
            </a:r>
            <a:endParaRPr lang="en-US" dirty="0"/>
          </a:p>
        </p:txBody>
      </p:sp>
      <p:pic>
        <p:nvPicPr>
          <p:cNvPr id="5" name="Picture 4">
            <a:extLst>
              <a:ext uri="{FF2B5EF4-FFF2-40B4-BE49-F238E27FC236}">
                <a16:creationId xmlns:a16="http://schemas.microsoft.com/office/drawing/2014/main" id="{CA550313-AC7D-97EF-8F5B-263586B844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9347"/>
          <a:stretch/>
        </p:blipFill>
        <p:spPr bwMode="auto">
          <a:xfrm>
            <a:off x="574009" y="2294033"/>
            <a:ext cx="5436235" cy="306641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AF03634-A507-ABDF-1300-EA3724114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09" y="5627625"/>
            <a:ext cx="10010784" cy="369332"/>
          </a:xfrm>
          <a:prstGeom prst="rect">
            <a:avLst/>
          </a:prstGeom>
        </p:spPr>
      </p:pic>
      <p:pic>
        <p:nvPicPr>
          <p:cNvPr id="8" name="Picture 7">
            <a:extLst>
              <a:ext uri="{FF2B5EF4-FFF2-40B4-BE49-F238E27FC236}">
                <a16:creationId xmlns:a16="http://schemas.microsoft.com/office/drawing/2014/main" id="{070E7569-3E82-12D0-44F1-1773390D2F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009" y="6250037"/>
            <a:ext cx="4847736" cy="269319"/>
          </a:xfrm>
          <a:prstGeom prst="rect">
            <a:avLst/>
          </a:prstGeom>
        </p:spPr>
      </p:pic>
      <p:pic>
        <p:nvPicPr>
          <p:cNvPr id="9" name="Picture 8">
            <a:extLst>
              <a:ext uri="{FF2B5EF4-FFF2-40B4-BE49-F238E27FC236}">
                <a16:creationId xmlns:a16="http://schemas.microsoft.com/office/drawing/2014/main" id="{6D6BD63B-E779-42A0-74F8-09025770510B}"/>
              </a:ext>
            </a:extLst>
          </p:cNvPr>
          <p:cNvPicPr>
            <a:picLocks noChangeAspect="1"/>
          </p:cNvPicPr>
          <p:nvPr/>
        </p:nvPicPr>
        <p:blipFill>
          <a:blip r:embed="rId6"/>
          <a:stretch>
            <a:fillRect/>
          </a:stretch>
        </p:blipFill>
        <p:spPr>
          <a:xfrm>
            <a:off x="7004050" y="1848491"/>
            <a:ext cx="4959350" cy="3227070"/>
          </a:xfrm>
          <a:prstGeom prst="rect">
            <a:avLst/>
          </a:prstGeom>
        </p:spPr>
      </p:pic>
      <p:pic>
        <p:nvPicPr>
          <p:cNvPr id="14" name="Picture 13" descr="A collage of two people&#10;&#10;Description automatically generated">
            <a:extLst>
              <a:ext uri="{FF2B5EF4-FFF2-40B4-BE49-F238E27FC236}">
                <a16:creationId xmlns:a16="http://schemas.microsoft.com/office/drawing/2014/main" id="{66D8CD68-0ABF-B561-85B1-7E4D704C178E}"/>
              </a:ext>
            </a:extLst>
          </p:cNvPr>
          <p:cNvPicPr>
            <a:picLocks noChangeAspect="1"/>
          </p:cNvPicPr>
          <p:nvPr/>
        </p:nvPicPr>
        <p:blipFill rotWithShape="1">
          <a:blip r:embed="rId7">
            <a:extLst>
              <a:ext uri="{28A0092B-C50C-407E-A947-70E740481C1C}">
                <a14:useLocalDpi xmlns:a14="http://schemas.microsoft.com/office/drawing/2010/main" val="0"/>
              </a:ext>
            </a:extLst>
          </a:blip>
          <a:srcRect l="28731" t="88501" r="25749" b="244"/>
          <a:stretch/>
        </p:blipFill>
        <p:spPr>
          <a:xfrm>
            <a:off x="2624482" y="1318703"/>
            <a:ext cx="3694545" cy="603676"/>
          </a:xfrm>
          <a:prstGeom prst="rect">
            <a:avLst/>
          </a:prstGeom>
        </p:spPr>
      </p:pic>
      <p:sp>
        <p:nvSpPr>
          <p:cNvPr id="15" name="Rectangle: Rounded Corners 14">
            <a:extLst>
              <a:ext uri="{FF2B5EF4-FFF2-40B4-BE49-F238E27FC236}">
                <a16:creationId xmlns:a16="http://schemas.microsoft.com/office/drawing/2014/main" id="{656DA660-D44E-15BF-FCDD-66CB706C83C8}"/>
              </a:ext>
            </a:extLst>
          </p:cNvPr>
          <p:cNvSpPr/>
          <p:nvPr/>
        </p:nvSpPr>
        <p:spPr>
          <a:xfrm>
            <a:off x="6758725" y="1400289"/>
            <a:ext cx="2329446" cy="408587"/>
          </a:xfrm>
          <a:prstGeom prst="roundRect">
            <a:avLst>
              <a:gd name="adj" fmla="val 50000"/>
            </a:avLst>
          </a:prstGeom>
          <a:solidFill>
            <a:srgbClr val="F59F26">
              <a:alpha val="85000"/>
            </a:srgb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400" dirty="0"/>
              <a:t>ΤΕΛΕΥΤΑΙΑ ΣΕΛΙΔΑ</a:t>
            </a:r>
            <a:endParaRPr lang="en-US" sz="1400" dirty="0"/>
          </a:p>
        </p:txBody>
      </p:sp>
      <p:sp>
        <p:nvSpPr>
          <p:cNvPr id="21" name="Arrow: Left 20">
            <a:extLst>
              <a:ext uri="{FF2B5EF4-FFF2-40B4-BE49-F238E27FC236}">
                <a16:creationId xmlns:a16="http://schemas.microsoft.com/office/drawing/2014/main" id="{194457DC-C58A-C45D-237B-ABE7FB3462FF}"/>
              </a:ext>
            </a:extLst>
          </p:cNvPr>
          <p:cNvSpPr/>
          <p:nvPr/>
        </p:nvSpPr>
        <p:spPr>
          <a:xfrm>
            <a:off x="6010244" y="1513183"/>
            <a:ext cx="584520" cy="214715"/>
          </a:xfrm>
          <a:prstGeom prst="leftArrow">
            <a:avLst/>
          </a:prstGeom>
          <a:solidFill>
            <a:srgbClr val="F59F26">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A629D-C81A-9679-979F-455813FAE29F}"/>
              </a:ext>
            </a:extLst>
          </p:cNvPr>
          <p:cNvSpPr/>
          <p:nvPr/>
        </p:nvSpPr>
        <p:spPr>
          <a:xfrm>
            <a:off x="4836591" y="1502909"/>
            <a:ext cx="492792" cy="270352"/>
          </a:xfrm>
          <a:prstGeom prst="rect">
            <a:avLst/>
          </a:prstGeom>
          <a:noFill/>
          <a:ln w="31750">
            <a:solidFill>
              <a:srgbClr val="F59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09E892E-5526-53E1-C46B-4776D1DE1943}"/>
              </a:ext>
            </a:extLst>
          </p:cNvPr>
          <p:cNvPicPr>
            <a:picLocks noChangeAspect="1"/>
          </p:cNvPicPr>
          <p:nvPr/>
        </p:nvPicPr>
        <p:blipFill>
          <a:blip r:embed="rId8"/>
          <a:stretch>
            <a:fillRect/>
          </a:stretch>
        </p:blipFill>
        <p:spPr>
          <a:xfrm>
            <a:off x="7085446" y="5165216"/>
            <a:ext cx="4404591" cy="381798"/>
          </a:xfrm>
          <a:prstGeom prst="rect">
            <a:avLst/>
          </a:prstGeom>
        </p:spPr>
      </p:pic>
      <p:sp>
        <p:nvSpPr>
          <p:cNvPr id="3" name="TextBox 2">
            <a:extLst>
              <a:ext uri="{FF2B5EF4-FFF2-40B4-BE49-F238E27FC236}">
                <a16:creationId xmlns:a16="http://schemas.microsoft.com/office/drawing/2014/main" id="{6427CBF9-6599-C9E1-DB0E-0E4289482A0B}"/>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Tree>
    <p:extLst>
      <p:ext uri="{BB962C8B-B14F-4D97-AF65-F5344CB8AC3E}">
        <p14:creationId xmlns:p14="http://schemas.microsoft.com/office/powerpoint/2010/main" val="250511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 fill="hold"/>
                                        <p:tgtEl>
                                          <p:spTgt spid="15"/>
                                        </p:tgtEl>
                                        <p:attrNameLst>
                                          <p:attrName>ppt_x</p:attrName>
                                        </p:attrNameLst>
                                      </p:cBhvr>
                                      <p:tavLst>
                                        <p:tav tm="0">
                                          <p:val>
                                            <p:strVal val="1+#ppt_w/2"/>
                                          </p:val>
                                        </p:tav>
                                        <p:tav tm="100000">
                                          <p:val>
                                            <p:strVal val="#ppt_x"/>
                                          </p:val>
                                        </p:tav>
                                      </p:tavLst>
                                    </p:anim>
                                    <p:anim calcmode="lin" valueType="num">
                                      <p:cBhvr additive="base">
                                        <p:cTn id="16" dur="1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 fill="hold"/>
                                        <p:tgtEl>
                                          <p:spTgt spid="21"/>
                                        </p:tgtEl>
                                        <p:attrNameLst>
                                          <p:attrName>ppt_x</p:attrName>
                                        </p:attrNameLst>
                                      </p:cBhvr>
                                      <p:tavLst>
                                        <p:tav tm="0">
                                          <p:val>
                                            <p:strVal val="1+#ppt_w/2"/>
                                          </p:val>
                                        </p:tav>
                                        <p:tav tm="100000">
                                          <p:val>
                                            <p:strVal val="#ppt_x"/>
                                          </p:val>
                                        </p:tav>
                                      </p:tavLst>
                                    </p:anim>
                                    <p:anim calcmode="lin" valueType="num">
                                      <p:cBhvr additive="base">
                                        <p:cTn id="20" dur="1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D5A0F-6640-DAA1-824B-A507022AE914}"/>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1255244E-9DC2-A67A-458F-DFF9192D6879}"/>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58CD3E40-2880-44DF-D4F1-55EB90C20D81}"/>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D8BB1DF-6AC2-B4BA-E0BF-D9320EB2BB71}"/>
              </a:ext>
            </a:extLst>
          </p:cNvPr>
          <p:cNvSpPr txBox="1">
            <a:spLocks/>
          </p:cNvSpPr>
          <p:nvPr/>
        </p:nvSpPr>
        <p:spPr>
          <a:xfrm>
            <a:off x="228600" y="432479"/>
            <a:ext cx="11734800" cy="2492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chemeClr val="tx1">
                    <a:lumMod val="75000"/>
                    <a:lumOff val="25000"/>
                  </a:schemeClr>
                </a:solidFill>
              </a:rPr>
              <a:t>ΑΝΑΚΤΗΣΗ </a:t>
            </a:r>
            <a:r>
              <a:rPr lang="el-GR" sz="1800" b="1" dirty="0">
                <a:solidFill>
                  <a:schemeClr val="bg2">
                    <a:lumMod val="25000"/>
                  </a:schemeClr>
                </a:solidFill>
                <a:effectLst/>
                <a:ea typeface="Arial" panose="020B0604020202020204" pitchFamily="34" charset="0"/>
              </a:rPr>
              <a:t>ΤΩΝ ΑΠΑΡΑΙΤΗΤΩΝ ΔΕΔΟΜΕΝΩΝ ΤΩΝ ΣΥΝΔΕΣΜΩΝ</a:t>
            </a:r>
            <a:endParaRPr lang="en-US" sz="1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141AA820-29E5-4924-740F-7ECC69D0A8A5}"/>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F5D17F4-55C8-8388-4DAA-9ADC6B9F9BE7}"/>
              </a:ext>
            </a:extLst>
          </p:cNvPr>
          <p:cNvSpPr/>
          <p:nvPr/>
        </p:nvSpPr>
        <p:spPr>
          <a:xfrm>
            <a:off x="481823" y="1839441"/>
            <a:ext cx="1539916" cy="181166"/>
          </a:xfrm>
          <a:prstGeom prst="rect">
            <a:avLst/>
          </a:prstGeom>
          <a:solidFill>
            <a:schemeClr val="accent4">
              <a:hueOff val="0"/>
              <a:satOff val="0"/>
              <a:lumOff val="0"/>
              <a:alpha val="85000"/>
            </a:schemeClr>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A76F95FD-6D24-3822-38C8-850DBA629832}"/>
              </a:ext>
            </a:extLst>
          </p:cNvPr>
          <p:cNvSpPr/>
          <p:nvPr/>
        </p:nvSpPr>
        <p:spPr>
          <a:xfrm>
            <a:off x="479843" y="1907480"/>
            <a:ext cx="113127" cy="113127"/>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5B993C6B-0DFE-CDB7-7AAD-B7EEC7BC1297}"/>
              </a:ext>
            </a:extLst>
          </p:cNvPr>
          <p:cNvSpPr/>
          <p:nvPr/>
        </p:nvSpPr>
        <p:spPr>
          <a:xfrm>
            <a:off x="475302" y="1513990"/>
            <a:ext cx="1539916" cy="325451"/>
          </a:xfrm>
          <a:custGeom>
            <a:avLst/>
            <a:gdLst>
              <a:gd name="connsiteX0" fmla="*/ 0 w 1539916"/>
              <a:gd name="connsiteY0" fmla="*/ 0 h 325451"/>
              <a:gd name="connsiteX1" fmla="*/ 1539916 w 1539916"/>
              <a:gd name="connsiteY1" fmla="*/ 0 h 325451"/>
              <a:gd name="connsiteX2" fmla="*/ 1539916 w 1539916"/>
              <a:gd name="connsiteY2" fmla="*/ 325451 h 325451"/>
              <a:gd name="connsiteX3" fmla="*/ 0 w 1539916"/>
              <a:gd name="connsiteY3" fmla="*/ 325451 h 325451"/>
              <a:gd name="connsiteX4" fmla="*/ 0 w 1539916"/>
              <a:gd name="connsiteY4" fmla="*/ 0 h 32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916" h="325451">
                <a:moveTo>
                  <a:pt x="0" y="0"/>
                </a:moveTo>
                <a:lnTo>
                  <a:pt x="1539916" y="0"/>
                </a:lnTo>
                <a:lnTo>
                  <a:pt x="1539916" y="325451"/>
                </a:lnTo>
                <a:lnTo>
                  <a:pt x="0" y="325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   </a:t>
            </a:r>
            <a:r>
              <a:rPr lang="el-GR" sz="1300" kern="1200" dirty="0"/>
              <a:t>ΣΥΝΔΕΣΜΟΣ</a:t>
            </a:r>
            <a:endParaRPr lang="en-US" sz="1300" kern="1200" dirty="0"/>
          </a:p>
        </p:txBody>
      </p:sp>
      <p:sp>
        <p:nvSpPr>
          <p:cNvPr id="28" name="Rectangle 27">
            <a:extLst>
              <a:ext uri="{FF2B5EF4-FFF2-40B4-BE49-F238E27FC236}">
                <a16:creationId xmlns:a16="http://schemas.microsoft.com/office/drawing/2014/main" id="{D8FAABCD-18DF-592E-2D33-6C1F5A59A422}"/>
              </a:ext>
            </a:extLst>
          </p:cNvPr>
          <p:cNvSpPr/>
          <p:nvPr/>
        </p:nvSpPr>
        <p:spPr>
          <a:xfrm>
            <a:off x="2092215" y="1839441"/>
            <a:ext cx="1539916" cy="181166"/>
          </a:xfrm>
          <a:prstGeom prst="rect">
            <a:avLst/>
          </a:prstGeom>
          <a:solidFill>
            <a:schemeClr val="accent4">
              <a:hueOff val="0"/>
              <a:satOff val="0"/>
              <a:lumOff val="0"/>
              <a:alpha val="85000"/>
            </a:schemeClr>
          </a:solidFill>
          <a:ln>
            <a:solidFill>
              <a:schemeClr val="accent4">
                <a:hueOff val="0"/>
                <a:satOff val="0"/>
                <a:lumOff val="0"/>
                <a:alpha val="6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2C565326-2DAE-D92D-ECDE-CDCE5101021D}"/>
              </a:ext>
            </a:extLst>
          </p:cNvPr>
          <p:cNvSpPr/>
          <p:nvPr/>
        </p:nvSpPr>
        <p:spPr>
          <a:xfrm>
            <a:off x="2092215" y="1907480"/>
            <a:ext cx="113127" cy="113127"/>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Freeform: Shape 29">
            <a:extLst>
              <a:ext uri="{FF2B5EF4-FFF2-40B4-BE49-F238E27FC236}">
                <a16:creationId xmlns:a16="http://schemas.microsoft.com/office/drawing/2014/main" id="{5AE199B4-852D-E9AE-3D76-AA95E5462B24}"/>
              </a:ext>
            </a:extLst>
          </p:cNvPr>
          <p:cNvSpPr/>
          <p:nvPr/>
        </p:nvSpPr>
        <p:spPr>
          <a:xfrm>
            <a:off x="2092215" y="1513990"/>
            <a:ext cx="1539916" cy="325451"/>
          </a:xfrm>
          <a:custGeom>
            <a:avLst/>
            <a:gdLst>
              <a:gd name="connsiteX0" fmla="*/ 0 w 1539916"/>
              <a:gd name="connsiteY0" fmla="*/ 0 h 325451"/>
              <a:gd name="connsiteX1" fmla="*/ 1539916 w 1539916"/>
              <a:gd name="connsiteY1" fmla="*/ 0 h 325451"/>
              <a:gd name="connsiteX2" fmla="*/ 1539916 w 1539916"/>
              <a:gd name="connsiteY2" fmla="*/ 325451 h 325451"/>
              <a:gd name="connsiteX3" fmla="*/ 0 w 1539916"/>
              <a:gd name="connsiteY3" fmla="*/ 325451 h 325451"/>
              <a:gd name="connsiteX4" fmla="*/ 0 w 1539916"/>
              <a:gd name="connsiteY4" fmla="*/ 0 h 32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916" h="325451">
                <a:moveTo>
                  <a:pt x="0" y="0"/>
                </a:moveTo>
                <a:lnTo>
                  <a:pt x="1539916" y="0"/>
                </a:lnTo>
                <a:lnTo>
                  <a:pt x="1539916" y="325451"/>
                </a:lnTo>
                <a:lnTo>
                  <a:pt x="0" y="325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l-GR" sz="1300" kern="1200" dirty="0"/>
              <a:t>ΤΙΤΛΟΣ</a:t>
            </a:r>
            <a:endParaRPr lang="en-US" sz="1300" kern="1200" dirty="0"/>
          </a:p>
        </p:txBody>
      </p:sp>
      <p:sp>
        <p:nvSpPr>
          <p:cNvPr id="31" name="Rectangle 30">
            <a:extLst>
              <a:ext uri="{FF2B5EF4-FFF2-40B4-BE49-F238E27FC236}">
                <a16:creationId xmlns:a16="http://schemas.microsoft.com/office/drawing/2014/main" id="{E37C3D77-49FF-95BF-5C23-C70AACC538E0}"/>
              </a:ext>
            </a:extLst>
          </p:cNvPr>
          <p:cNvSpPr/>
          <p:nvPr/>
        </p:nvSpPr>
        <p:spPr>
          <a:xfrm>
            <a:off x="3709128" y="1839441"/>
            <a:ext cx="1539916" cy="181166"/>
          </a:xfrm>
          <a:prstGeom prst="rect">
            <a:avLst/>
          </a:prstGeom>
          <a:solidFill>
            <a:schemeClr val="accent4">
              <a:hueOff val="0"/>
              <a:satOff val="0"/>
              <a:lumOff val="0"/>
              <a:alpha val="85000"/>
            </a:schemeClr>
          </a:solidFill>
          <a:ln>
            <a:solidFill>
              <a:schemeClr val="accent4">
                <a:hueOff val="0"/>
                <a:satOff val="0"/>
                <a:lumOff val="0"/>
                <a:alpha val="6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309ABD27-03F9-5F3F-70A0-147F9682B3F5}"/>
              </a:ext>
            </a:extLst>
          </p:cNvPr>
          <p:cNvSpPr/>
          <p:nvPr/>
        </p:nvSpPr>
        <p:spPr>
          <a:xfrm>
            <a:off x="3709128" y="1907480"/>
            <a:ext cx="113127" cy="113127"/>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Freeform: Shape 32">
            <a:extLst>
              <a:ext uri="{FF2B5EF4-FFF2-40B4-BE49-F238E27FC236}">
                <a16:creationId xmlns:a16="http://schemas.microsoft.com/office/drawing/2014/main" id="{7F827563-7246-7AA6-B286-4CF73CF65A92}"/>
              </a:ext>
            </a:extLst>
          </p:cNvPr>
          <p:cNvSpPr/>
          <p:nvPr/>
        </p:nvSpPr>
        <p:spPr>
          <a:xfrm>
            <a:off x="3709128" y="1513990"/>
            <a:ext cx="1539916" cy="325451"/>
          </a:xfrm>
          <a:custGeom>
            <a:avLst/>
            <a:gdLst>
              <a:gd name="connsiteX0" fmla="*/ 0 w 1539916"/>
              <a:gd name="connsiteY0" fmla="*/ 0 h 325451"/>
              <a:gd name="connsiteX1" fmla="*/ 1539916 w 1539916"/>
              <a:gd name="connsiteY1" fmla="*/ 0 h 325451"/>
              <a:gd name="connsiteX2" fmla="*/ 1539916 w 1539916"/>
              <a:gd name="connsiteY2" fmla="*/ 325451 h 325451"/>
              <a:gd name="connsiteX3" fmla="*/ 0 w 1539916"/>
              <a:gd name="connsiteY3" fmla="*/ 325451 h 325451"/>
              <a:gd name="connsiteX4" fmla="*/ 0 w 1539916"/>
              <a:gd name="connsiteY4" fmla="*/ 0 h 32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916" h="325451">
                <a:moveTo>
                  <a:pt x="0" y="0"/>
                </a:moveTo>
                <a:lnTo>
                  <a:pt x="1539916" y="0"/>
                </a:lnTo>
                <a:lnTo>
                  <a:pt x="1539916" y="325451"/>
                </a:lnTo>
                <a:lnTo>
                  <a:pt x="0" y="325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l-GR" sz="1300" kern="1200" dirty="0"/>
              <a:t>ΗΜΕΡΟΜΗΝΙΑ</a:t>
            </a:r>
            <a:endParaRPr lang="en-US" sz="1300" kern="1200" dirty="0"/>
          </a:p>
        </p:txBody>
      </p:sp>
      <p:sp>
        <p:nvSpPr>
          <p:cNvPr id="34" name="Rectangle 33">
            <a:extLst>
              <a:ext uri="{FF2B5EF4-FFF2-40B4-BE49-F238E27FC236}">
                <a16:creationId xmlns:a16="http://schemas.microsoft.com/office/drawing/2014/main" id="{379CC882-35FC-CDE0-A9BA-C154F7D162C2}"/>
              </a:ext>
            </a:extLst>
          </p:cNvPr>
          <p:cNvSpPr/>
          <p:nvPr/>
        </p:nvSpPr>
        <p:spPr>
          <a:xfrm>
            <a:off x="5326041" y="1839441"/>
            <a:ext cx="1539916" cy="181166"/>
          </a:xfrm>
          <a:prstGeom prst="rect">
            <a:avLst/>
          </a:prstGeom>
          <a:solidFill>
            <a:schemeClr val="accent4">
              <a:hueOff val="0"/>
              <a:satOff val="0"/>
              <a:lumOff val="0"/>
              <a:alpha val="85000"/>
            </a:schemeClr>
          </a:solidFill>
          <a:ln>
            <a:solidFill>
              <a:schemeClr val="accent4">
                <a:hueOff val="0"/>
                <a:satOff val="0"/>
                <a:lumOff val="0"/>
                <a:alpha val="6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1229EF6B-2EED-EB84-5D36-339FE1421E53}"/>
              </a:ext>
            </a:extLst>
          </p:cNvPr>
          <p:cNvSpPr/>
          <p:nvPr/>
        </p:nvSpPr>
        <p:spPr>
          <a:xfrm>
            <a:off x="5326041" y="1907480"/>
            <a:ext cx="113127" cy="113127"/>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Freeform: Shape 35">
            <a:extLst>
              <a:ext uri="{FF2B5EF4-FFF2-40B4-BE49-F238E27FC236}">
                <a16:creationId xmlns:a16="http://schemas.microsoft.com/office/drawing/2014/main" id="{8D18094D-4CFC-0BE1-C601-CFC1F5C83ED5}"/>
              </a:ext>
            </a:extLst>
          </p:cNvPr>
          <p:cNvSpPr/>
          <p:nvPr/>
        </p:nvSpPr>
        <p:spPr>
          <a:xfrm>
            <a:off x="5326041" y="1513990"/>
            <a:ext cx="1539916" cy="325451"/>
          </a:xfrm>
          <a:custGeom>
            <a:avLst/>
            <a:gdLst>
              <a:gd name="connsiteX0" fmla="*/ 0 w 1539916"/>
              <a:gd name="connsiteY0" fmla="*/ 0 h 325451"/>
              <a:gd name="connsiteX1" fmla="*/ 1539916 w 1539916"/>
              <a:gd name="connsiteY1" fmla="*/ 0 h 325451"/>
              <a:gd name="connsiteX2" fmla="*/ 1539916 w 1539916"/>
              <a:gd name="connsiteY2" fmla="*/ 325451 h 325451"/>
              <a:gd name="connsiteX3" fmla="*/ 0 w 1539916"/>
              <a:gd name="connsiteY3" fmla="*/ 325451 h 325451"/>
              <a:gd name="connsiteX4" fmla="*/ 0 w 1539916"/>
              <a:gd name="connsiteY4" fmla="*/ 0 h 32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916" h="325451">
                <a:moveTo>
                  <a:pt x="0" y="0"/>
                </a:moveTo>
                <a:lnTo>
                  <a:pt x="1539916" y="0"/>
                </a:lnTo>
                <a:lnTo>
                  <a:pt x="1539916" y="325451"/>
                </a:lnTo>
                <a:lnTo>
                  <a:pt x="0" y="325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l-GR" sz="1300" kern="1200" dirty="0"/>
              <a:t>ΟΝΟΜΑ ΣΥΝΤΑΚΤΗ</a:t>
            </a:r>
            <a:endParaRPr lang="en-US" sz="1300" kern="1200" dirty="0"/>
          </a:p>
        </p:txBody>
      </p:sp>
      <p:sp>
        <p:nvSpPr>
          <p:cNvPr id="37" name="Rectangle 36">
            <a:extLst>
              <a:ext uri="{FF2B5EF4-FFF2-40B4-BE49-F238E27FC236}">
                <a16:creationId xmlns:a16="http://schemas.microsoft.com/office/drawing/2014/main" id="{6E52D5B0-AE1D-8984-40C6-343864E093D1}"/>
              </a:ext>
            </a:extLst>
          </p:cNvPr>
          <p:cNvSpPr/>
          <p:nvPr/>
        </p:nvSpPr>
        <p:spPr>
          <a:xfrm>
            <a:off x="6942953" y="1839441"/>
            <a:ext cx="1539916" cy="181166"/>
          </a:xfrm>
          <a:prstGeom prst="rect">
            <a:avLst/>
          </a:prstGeom>
          <a:solidFill>
            <a:schemeClr val="accent4">
              <a:hueOff val="0"/>
              <a:satOff val="0"/>
              <a:lumOff val="0"/>
              <a:alpha val="85000"/>
            </a:schemeClr>
          </a:solidFill>
          <a:ln>
            <a:solidFill>
              <a:schemeClr val="accent4">
                <a:hueOff val="0"/>
                <a:satOff val="0"/>
                <a:lumOff val="0"/>
                <a:alpha val="6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520BA901-551B-65DA-C85A-E82AE7C9D5DA}"/>
              </a:ext>
            </a:extLst>
          </p:cNvPr>
          <p:cNvSpPr/>
          <p:nvPr/>
        </p:nvSpPr>
        <p:spPr>
          <a:xfrm>
            <a:off x="6942953" y="1907480"/>
            <a:ext cx="113127" cy="113127"/>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Freeform: Shape 38">
            <a:extLst>
              <a:ext uri="{FF2B5EF4-FFF2-40B4-BE49-F238E27FC236}">
                <a16:creationId xmlns:a16="http://schemas.microsoft.com/office/drawing/2014/main" id="{229F04C3-F4BD-4CB5-6DDB-E1B63120549B}"/>
              </a:ext>
            </a:extLst>
          </p:cNvPr>
          <p:cNvSpPr/>
          <p:nvPr/>
        </p:nvSpPr>
        <p:spPr>
          <a:xfrm>
            <a:off x="6942953" y="1513990"/>
            <a:ext cx="1539916" cy="325451"/>
          </a:xfrm>
          <a:custGeom>
            <a:avLst/>
            <a:gdLst>
              <a:gd name="connsiteX0" fmla="*/ 0 w 1539916"/>
              <a:gd name="connsiteY0" fmla="*/ 0 h 325451"/>
              <a:gd name="connsiteX1" fmla="*/ 1539916 w 1539916"/>
              <a:gd name="connsiteY1" fmla="*/ 0 h 325451"/>
              <a:gd name="connsiteX2" fmla="*/ 1539916 w 1539916"/>
              <a:gd name="connsiteY2" fmla="*/ 325451 h 325451"/>
              <a:gd name="connsiteX3" fmla="*/ 0 w 1539916"/>
              <a:gd name="connsiteY3" fmla="*/ 325451 h 325451"/>
              <a:gd name="connsiteX4" fmla="*/ 0 w 1539916"/>
              <a:gd name="connsiteY4" fmla="*/ 0 h 32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916" h="325451">
                <a:moveTo>
                  <a:pt x="0" y="0"/>
                </a:moveTo>
                <a:lnTo>
                  <a:pt x="1539916" y="0"/>
                </a:lnTo>
                <a:lnTo>
                  <a:pt x="1539916" y="325451"/>
                </a:lnTo>
                <a:lnTo>
                  <a:pt x="0" y="325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l-GR" sz="1300" kern="1200" dirty="0"/>
              <a:t>ΙΣΧΥΡΙΣΜΟΣ(Ι)</a:t>
            </a:r>
            <a:endParaRPr lang="en-US" sz="1300" kern="1200" dirty="0"/>
          </a:p>
        </p:txBody>
      </p:sp>
      <p:sp>
        <p:nvSpPr>
          <p:cNvPr id="40" name="Rectangle 39">
            <a:extLst>
              <a:ext uri="{FF2B5EF4-FFF2-40B4-BE49-F238E27FC236}">
                <a16:creationId xmlns:a16="http://schemas.microsoft.com/office/drawing/2014/main" id="{418F9E1A-B02B-31C9-85FF-2C9D3EBEA859}"/>
              </a:ext>
            </a:extLst>
          </p:cNvPr>
          <p:cNvSpPr/>
          <p:nvPr/>
        </p:nvSpPr>
        <p:spPr>
          <a:xfrm>
            <a:off x="8559866" y="1839441"/>
            <a:ext cx="1539916" cy="181166"/>
          </a:xfrm>
          <a:prstGeom prst="rect">
            <a:avLst/>
          </a:prstGeom>
          <a:solidFill>
            <a:schemeClr val="accent4">
              <a:hueOff val="0"/>
              <a:satOff val="0"/>
              <a:lumOff val="0"/>
              <a:alpha val="85000"/>
            </a:schemeClr>
          </a:solidFill>
          <a:ln>
            <a:solidFill>
              <a:schemeClr val="accent4">
                <a:hueOff val="0"/>
                <a:satOff val="0"/>
                <a:lumOff val="0"/>
                <a:alpha val="6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9722F8E1-9B35-5A62-CCE9-313B9B601FE4}"/>
              </a:ext>
            </a:extLst>
          </p:cNvPr>
          <p:cNvSpPr/>
          <p:nvPr/>
        </p:nvSpPr>
        <p:spPr>
          <a:xfrm>
            <a:off x="8559866" y="1907480"/>
            <a:ext cx="113127" cy="113127"/>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2" name="Freeform: Shape 41">
            <a:extLst>
              <a:ext uri="{FF2B5EF4-FFF2-40B4-BE49-F238E27FC236}">
                <a16:creationId xmlns:a16="http://schemas.microsoft.com/office/drawing/2014/main" id="{D21B6051-996B-F564-9808-23DD698FCA1C}"/>
              </a:ext>
            </a:extLst>
          </p:cNvPr>
          <p:cNvSpPr/>
          <p:nvPr/>
        </p:nvSpPr>
        <p:spPr>
          <a:xfrm>
            <a:off x="8559866" y="1513990"/>
            <a:ext cx="1539916" cy="325451"/>
          </a:xfrm>
          <a:custGeom>
            <a:avLst/>
            <a:gdLst>
              <a:gd name="connsiteX0" fmla="*/ 0 w 1539916"/>
              <a:gd name="connsiteY0" fmla="*/ 0 h 325451"/>
              <a:gd name="connsiteX1" fmla="*/ 1539916 w 1539916"/>
              <a:gd name="connsiteY1" fmla="*/ 0 h 325451"/>
              <a:gd name="connsiteX2" fmla="*/ 1539916 w 1539916"/>
              <a:gd name="connsiteY2" fmla="*/ 325451 h 325451"/>
              <a:gd name="connsiteX3" fmla="*/ 0 w 1539916"/>
              <a:gd name="connsiteY3" fmla="*/ 325451 h 325451"/>
              <a:gd name="connsiteX4" fmla="*/ 0 w 1539916"/>
              <a:gd name="connsiteY4" fmla="*/ 0 h 32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916" h="325451">
                <a:moveTo>
                  <a:pt x="0" y="0"/>
                </a:moveTo>
                <a:lnTo>
                  <a:pt x="1539916" y="0"/>
                </a:lnTo>
                <a:lnTo>
                  <a:pt x="1539916" y="325451"/>
                </a:lnTo>
                <a:lnTo>
                  <a:pt x="0" y="325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l-GR" sz="1300" kern="1200" dirty="0"/>
              <a:t>ΣΥΜΠΕΡΑΣΜΑ(ΤΑ)</a:t>
            </a:r>
            <a:endParaRPr lang="en-US" sz="1300" kern="1200" dirty="0"/>
          </a:p>
        </p:txBody>
      </p:sp>
      <p:sp>
        <p:nvSpPr>
          <p:cNvPr id="43" name="Rectangle 42">
            <a:extLst>
              <a:ext uri="{FF2B5EF4-FFF2-40B4-BE49-F238E27FC236}">
                <a16:creationId xmlns:a16="http://schemas.microsoft.com/office/drawing/2014/main" id="{79ABE523-41F9-8C4F-722A-E556A23CC472}"/>
              </a:ext>
            </a:extLst>
          </p:cNvPr>
          <p:cNvSpPr/>
          <p:nvPr/>
        </p:nvSpPr>
        <p:spPr>
          <a:xfrm>
            <a:off x="10176779" y="1839441"/>
            <a:ext cx="1539916" cy="181166"/>
          </a:xfrm>
          <a:prstGeom prst="rect">
            <a:avLst/>
          </a:prstGeom>
          <a:solidFill>
            <a:schemeClr val="accent4">
              <a:hueOff val="0"/>
              <a:satOff val="0"/>
              <a:lumOff val="0"/>
              <a:alpha val="85000"/>
            </a:schemeClr>
          </a:solidFill>
          <a:ln>
            <a:solidFill>
              <a:schemeClr val="accent4">
                <a:hueOff val="0"/>
                <a:satOff val="0"/>
                <a:lumOff val="0"/>
                <a:alpha val="6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39B453E8-0DE7-4CC6-5F2F-9F2098767BBE}"/>
              </a:ext>
            </a:extLst>
          </p:cNvPr>
          <p:cNvSpPr/>
          <p:nvPr/>
        </p:nvSpPr>
        <p:spPr>
          <a:xfrm>
            <a:off x="10176779" y="1907480"/>
            <a:ext cx="113127" cy="113127"/>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5" name="Freeform: Shape 44">
            <a:extLst>
              <a:ext uri="{FF2B5EF4-FFF2-40B4-BE49-F238E27FC236}">
                <a16:creationId xmlns:a16="http://schemas.microsoft.com/office/drawing/2014/main" id="{9E542BC6-3862-725B-9743-EE4D0BCFEAB8}"/>
              </a:ext>
            </a:extLst>
          </p:cNvPr>
          <p:cNvSpPr/>
          <p:nvPr/>
        </p:nvSpPr>
        <p:spPr>
          <a:xfrm>
            <a:off x="10176779" y="1513990"/>
            <a:ext cx="1539916" cy="325451"/>
          </a:xfrm>
          <a:custGeom>
            <a:avLst/>
            <a:gdLst>
              <a:gd name="connsiteX0" fmla="*/ 0 w 1539916"/>
              <a:gd name="connsiteY0" fmla="*/ 0 h 325451"/>
              <a:gd name="connsiteX1" fmla="*/ 1539916 w 1539916"/>
              <a:gd name="connsiteY1" fmla="*/ 0 h 325451"/>
              <a:gd name="connsiteX2" fmla="*/ 1539916 w 1539916"/>
              <a:gd name="connsiteY2" fmla="*/ 325451 h 325451"/>
              <a:gd name="connsiteX3" fmla="*/ 0 w 1539916"/>
              <a:gd name="connsiteY3" fmla="*/ 325451 h 325451"/>
              <a:gd name="connsiteX4" fmla="*/ 0 w 1539916"/>
              <a:gd name="connsiteY4" fmla="*/ 0 h 32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916" h="325451">
                <a:moveTo>
                  <a:pt x="0" y="0"/>
                </a:moveTo>
                <a:lnTo>
                  <a:pt x="1539916" y="0"/>
                </a:lnTo>
                <a:lnTo>
                  <a:pt x="1539916" y="325451"/>
                </a:lnTo>
                <a:lnTo>
                  <a:pt x="0" y="325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l-GR" sz="1300" kern="1200" dirty="0"/>
              <a:t>ΚΑΤΗΓΟΡΙΑ(ΕΣ)</a:t>
            </a:r>
            <a:endParaRPr lang="en-US" sz="1300" kern="1200" dirty="0"/>
          </a:p>
        </p:txBody>
      </p:sp>
      <p:sp>
        <p:nvSpPr>
          <p:cNvPr id="7" name="Rectangle: Rounded Corners 6">
            <a:extLst>
              <a:ext uri="{FF2B5EF4-FFF2-40B4-BE49-F238E27FC236}">
                <a16:creationId xmlns:a16="http://schemas.microsoft.com/office/drawing/2014/main" id="{BAC6FF3A-91D0-CD9F-0D9D-223FB2E043B7}"/>
              </a:ext>
            </a:extLst>
          </p:cNvPr>
          <p:cNvSpPr/>
          <p:nvPr/>
        </p:nvSpPr>
        <p:spPr>
          <a:xfrm>
            <a:off x="4431146" y="894231"/>
            <a:ext cx="3512332" cy="471959"/>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ΑΠΑΡΑΙΤΗΤΑ ΔΕΔΟΜΕΝΑ</a:t>
            </a:r>
            <a:endParaRPr lang="en-US" sz="1600" dirty="0"/>
          </a:p>
        </p:txBody>
      </p:sp>
      <p:sp>
        <p:nvSpPr>
          <p:cNvPr id="9" name="Rectangle: Rounded Corners 8">
            <a:extLst>
              <a:ext uri="{FF2B5EF4-FFF2-40B4-BE49-F238E27FC236}">
                <a16:creationId xmlns:a16="http://schemas.microsoft.com/office/drawing/2014/main" id="{D5814C56-E138-A489-940A-82ECAA3A58AE}"/>
              </a:ext>
            </a:extLst>
          </p:cNvPr>
          <p:cNvSpPr/>
          <p:nvPr/>
        </p:nvSpPr>
        <p:spPr>
          <a:xfrm>
            <a:off x="4431146" y="2806901"/>
            <a:ext cx="3512332" cy="471959"/>
          </a:xfrm>
          <a:prstGeom prst="roundRect">
            <a:avLst>
              <a:gd name="adj" fmla="val 50000"/>
            </a:avLst>
          </a:prstGeom>
          <a:solidFill>
            <a:srgbClr val="11AEC7"/>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ΔΙΑΔΙΚΑΣΙΑ ΑΝΑΚΤΗΣΗΣ</a:t>
            </a:r>
            <a:endParaRPr lang="en-US" sz="1600" dirty="0"/>
          </a:p>
        </p:txBody>
      </p:sp>
      <p:sp>
        <p:nvSpPr>
          <p:cNvPr id="47" name="Arrow: Notched Right 46">
            <a:extLst>
              <a:ext uri="{FF2B5EF4-FFF2-40B4-BE49-F238E27FC236}">
                <a16:creationId xmlns:a16="http://schemas.microsoft.com/office/drawing/2014/main" id="{C92D007E-6AB9-5327-212D-F63B8F42EB80}"/>
              </a:ext>
            </a:extLst>
          </p:cNvPr>
          <p:cNvSpPr/>
          <p:nvPr/>
        </p:nvSpPr>
        <p:spPr>
          <a:xfrm>
            <a:off x="357388" y="4312818"/>
            <a:ext cx="11822547" cy="1191422"/>
          </a:xfrm>
          <a:prstGeom prst="notched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8" name="Freeform: Shape 47">
            <a:extLst>
              <a:ext uri="{FF2B5EF4-FFF2-40B4-BE49-F238E27FC236}">
                <a16:creationId xmlns:a16="http://schemas.microsoft.com/office/drawing/2014/main" id="{91836319-225E-AFD5-EA43-8620F05D9679}"/>
              </a:ext>
            </a:extLst>
          </p:cNvPr>
          <p:cNvSpPr/>
          <p:nvPr/>
        </p:nvSpPr>
        <p:spPr>
          <a:xfrm>
            <a:off x="362713" y="3446964"/>
            <a:ext cx="2561359" cy="1191422"/>
          </a:xfrm>
          <a:custGeom>
            <a:avLst/>
            <a:gdLst>
              <a:gd name="connsiteX0" fmla="*/ 0 w 2561359"/>
              <a:gd name="connsiteY0" fmla="*/ 0 h 1191422"/>
              <a:gd name="connsiteX1" fmla="*/ 2561359 w 2561359"/>
              <a:gd name="connsiteY1" fmla="*/ 0 h 1191422"/>
              <a:gd name="connsiteX2" fmla="*/ 2561359 w 2561359"/>
              <a:gd name="connsiteY2" fmla="*/ 1191422 h 1191422"/>
              <a:gd name="connsiteX3" fmla="*/ 0 w 2561359"/>
              <a:gd name="connsiteY3" fmla="*/ 1191422 h 1191422"/>
              <a:gd name="connsiteX4" fmla="*/ 0 w 2561359"/>
              <a:gd name="connsiteY4" fmla="*/ 0 h 119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359" h="1191422">
                <a:moveTo>
                  <a:pt x="0" y="0"/>
                </a:moveTo>
                <a:lnTo>
                  <a:pt x="2561359" y="0"/>
                </a:lnTo>
                <a:lnTo>
                  <a:pt x="2561359" y="1191422"/>
                </a:lnTo>
                <a:lnTo>
                  <a:pt x="0" y="11914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mj-lt"/>
              <a:buNone/>
            </a:pPr>
            <a:r>
              <a:rPr lang="el-GR" sz="1200" kern="1200" dirty="0"/>
              <a:t>Δημιουργούνται τα απαραίτητα </a:t>
            </a:r>
            <a:r>
              <a:rPr lang="en-US" sz="1200" kern="1200" dirty="0" err="1"/>
              <a:t>HashSets</a:t>
            </a:r>
            <a:r>
              <a:rPr lang="el-GR" sz="1200" kern="1200" dirty="0"/>
              <a:t> και </a:t>
            </a:r>
            <a:r>
              <a:rPr lang="en-US" sz="1200" kern="1200" dirty="0"/>
              <a:t>HashMaps </a:t>
            </a:r>
            <a:r>
              <a:rPr lang="el-GR" sz="1200" kern="1200" dirty="0"/>
              <a:t>που βοηθάνε να «μεταφράζουν» τις κατηγορίες των άρθρων σε μορφή συνδέσμων και εικόνων σε κατανοητές συμβολοσειρές</a:t>
            </a:r>
            <a:endParaRPr lang="en-US" sz="1200" kern="1200" dirty="0"/>
          </a:p>
        </p:txBody>
      </p:sp>
      <p:sp>
        <p:nvSpPr>
          <p:cNvPr id="49" name="Oval 48">
            <a:extLst>
              <a:ext uri="{FF2B5EF4-FFF2-40B4-BE49-F238E27FC236}">
                <a16:creationId xmlns:a16="http://schemas.microsoft.com/office/drawing/2014/main" id="{DB73FD43-DD08-87A7-EF6B-14E093BF028C}"/>
              </a:ext>
            </a:extLst>
          </p:cNvPr>
          <p:cNvSpPr/>
          <p:nvPr/>
        </p:nvSpPr>
        <p:spPr>
          <a:xfrm>
            <a:off x="1494465" y="4787314"/>
            <a:ext cx="297855" cy="297855"/>
          </a:xfrm>
          <a:prstGeom prst="ellipse">
            <a:avLst/>
          </a:prstGeom>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txBody>
          <a:bodyPr/>
          <a:lstStyle/>
          <a:p>
            <a:endParaRPr lang="en-US"/>
          </a:p>
        </p:txBody>
      </p:sp>
      <p:sp>
        <p:nvSpPr>
          <p:cNvPr id="50" name="Freeform: Shape 49">
            <a:extLst>
              <a:ext uri="{FF2B5EF4-FFF2-40B4-BE49-F238E27FC236}">
                <a16:creationId xmlns:a16="http://schemas.microsoft.com/office/drawing/2014/main" id="{E2C0A9C0-1FFC-427D-C0DF-BAC3BE67B3EA}"/>
              </a:ext>
            </a:extLst>
          </p:cNvPr>
          <p:cNvSpPr/>
          <p:nvPr/>
        </p:nvSpPr>
        <p:spPr>
          <a:xfrm>
            <a:off x="2377837" y="5234098"/>
            <a:ext cx="2561359" cy="1191422"/>
          </a:xfrm>
          <a:custGeom>
            <a:avLst/>
            <a:gdLst>
              <a:gd name="connsiteX0" fmla="*/ 0 w 2561359"/>
              <a:gd name="connsiteY0" fmla="*/ 0 h 1191422"/>
              <a:gd name="connsiteX1" fmla="*/ 2561359 w 2561359"/>
              <a:gd name="connsiteY1" fmla="*/ 0 h 1191422"/>
              <a:gd name="connsiteX2" fmla="*/ 2561359 w 2561359"/>
              <a:gd name="connsiteY2" fmla="*/ 1191422 h 1191422"/>
              <a:gd name="connsiteX3" fmla="*/ 0 w 2561359"/>
              <a:gd name="connsiteY3" fmla="*/ 1191422 h 1191422"/>
              <a:gd name="connsiteX4" fmla="*/ 0 w 2561359"/>
              <a:gd name="connsiteY4" fmla="*/ 0 h 119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359" h="1191422">
                <a:moveTo>
                  <a:pt x="0" y="0"/>
                </a:moveTo>
                <a:lnTo>
                  <a:pt x="2561359" y="0"/>
                </a:lnTo>
                <a:lnTo>
                  <a:pt x="2561359" y="1191422"/>
                </a:lnTo>
                <a:lnTo>
                  <a:pt x="0" y="11914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l-GR" sz="1200" kern="1200" dirty="0"/>
              <a:t>Δημιουργούνται τα απαραίτητα </a:t>
            </a:r>
            <a:r>
              <a:rPr lang="en-US" sz="1200" kern="1200" dirty="0" err="1"/>
              <a:t>HashSets</a:t>
            </a:r>
            <a:r>
              <a:rPr lang="el-GR" sz="1200" kern="1200" dirty="0"/>
              <a:t> και </a:t>
            </a:r>
            <a:r>
              <a:rPr lang="en-US" sz="1200" kern="1200" dirty="0"/>
              <a:t>HashMaps</a:t>
            </a:r>
            <a:r>
              <a:rPr lang="el-GR" sz="1200" kern="1200" dirty="0"/>
              <a:t> που βοηθάνε να αλλάζουν τις ημερομηνίες στα ελληνικά σε αριθμητική μορφή, πχ «3 Νοεμβρίου 2017» σε «3-11-2017»</a:t>
            </a:r>
            <a:endParaRPr lang="en-US" sz="1200" kern="1200" dirty="0"/>
          </a:p>
        </p:txBody>
      </p:sp>
      <p:sp>
        <p:nvSpPr>
          <p:cNvPr id="51" name="Oval 50">
            <a:extLst>
              <a:ext uri="{FF2B5EF4-FFF2-40B4-BE49-F238E27FC236}">
                <a16:creationId xmlns:a16="http://schemas.microsoft.com/office/drawing/2014/main" id="{A56A2C44-E037-C183-9AC7-971821913512}"/>
              </a:ext>
            </a:extLst>
          </p:cNvPr>
          <p:cNvSpPr/>
          <p:nvPr/>
        </p:nvSpPr>
        <p:spPr>
          <a:xfrm>
            <a:off x="3509627" y="4787314"/>
            <a:ext cx="297855" cy="297855"/>
          </a:xfrm>
          <a:prstGeom prst="ellipse">
            <a:avLst/>
          </a:prstGeom>
        </p:spPr>
        <p:style>
          <a:lnRef idx="2">
            <a:schemeClr val="lt1">
              <a:hueOff val="0"/>
              <a:satOff val="0"/>
              <a:lumOff val="0"/>
              <a:alphaOff val="0"/>
            </a:schemeClr>
          </a:lnRef>
          <a:fillRef idx="1">
            <a:schemeClr val="accent3">
              <a:alpha val="90000"/>
              <a:hueOff val="0"/>
              <a:satOff val="0"/>
              <a:lumOff val="0"/>
              <a:alphaOff val="-13333"/>
            </a:schemeClr>
          </a:fillRef>
          <a:effectRef idx="0">
            <a:schemeClr val="accent3">
              <a:alpha val="90000"/>
              <a:hueOff val="0"/>
              <a:satOff val="0"/>
              <a:lumOff val="0"/>
              <a:alphaOff val="-13333"/>
            </a:schemeClr>
          </a:effectRef>
          <a:fontRef idx="minor">
            <a:schemeClr val="lt1"/>
          </a:fontRef>
        </p:style>
        <p:txBody>
          <a:bodyPr/>
          <a:lstStyle/>
          <a:p>
            <a:endParaRPr lang="en-US"/>
          </a:p>
        </p:txBody>
      </p:sp>
      <p:sp>
        <p:nvSpPr>
          <p:cNvPr id="52" name="Freeform: Shape 51">
            <a:extLst>
              <a:ext uri="{FF2B5EF4-FFF2-40B4-BE49-F238E27FC236}">
                <a16:creationId xmlns:a16="http://schemas.microsoft.com/office/drawing/2014/main" id="{0C16B732-6627-3B0B-87D4-EA428A0A2111}"/>
              </a:ext>
            </a:extLst>
          </p:cNvPr>
          <p:cNvSpPr/>
          <p:nvPr/>
        </p:nvSpPr>
        <p:spPr>
          <a:xfrm>
            <a:off x="4817532" y="3446964"/>
            <a:ext cx="2561359" cy="1191422"/>
          </a:xfrm>
          <a:custGeom>
            <a:avLst/>
            <a:gdLst>
              <a:gd name="connsiteX0" fmla="*/ 0 w 2561359"/>
              <a:gd name="connsiteY0" fmla="*/ 0 h 1191422"/>
              <a:gd name="connsiteX1" fmla="*/ 2561359 w 2561359"/>
              <a:gd name="connsiteY1" fmla="*/ 0 h 1191422"/>
              <a:gd name="connsiteX2" fmla="*/ 2561359 w 2561359"/>
              <a:gd name="connsiteY2" fmla="*/ 1191422 h 1191422"/>
              <a:gd name="connsiteX3" fmla="*/ 0 w 2561359"/>
              <a:gd name="connsiteY3" fmla="*/ 1191422 h 1191422"/>
              <a:gd name="connsiteX4" fmla="*/ 0 w 2561359"/>
              <a:gd name="connsiteY4" fmla="*/ 0 h 119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359" h="1191422">
                <a:moveTo>
                  <a:pt x="0" y="0"/>
                </a:moveTo>
                <a:lnTo>
                  <a:pt x="2561359" y="0"/>
                </a:lnTo>
                <a:lnTo>
                  <a:pt x="2561359" y="1191422"/>
                </a:lnTo>
                <a:lnTo>
                  <a:pt x="0" y="11914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l-GR" sz="1200" kern="1200" dirty="0"/>
              <a:t>Διαβάζεται το αρχείο </a:t>
            </a:r>
            <a:r>
              <a:rPr lang="en-US" sz="1200" kern="1200" dirty="0"/>
              <a:t>fakeLinksData</a:t>
            </a:r>
            <a:r>
              <a:rPr lang="el-GR" sz="1200" kern="1200" dirty="0"/>
              <a:t>.</a:t>
            </a:r>
            <a:r>
              <a:rPr lang="en-US" sz="1200" kern="1200" dirty="0"/>
              <a:t>csv</a:t>
            </a:r>
            <a:r>
              <a:rPr lang="el-GR" sz="1200" kern="1200" dirty="0"/>
              <a:t> που περιέχει τα δεδομένα που συλλέχθηκαν κατά τις προηγούμενες εκτελέσεις του κώδικα. Αν αυτό το αρχείο δεν υπάρχει, τότε δημιουργείται</a:t>
            </a:r>
            <a:endParaRPr lang="en-US" sz="1200" kern="1200" dirty="0"/>
          </a:p>
        </p:txBody>
      </p:sp>
      <p:sp>
        <p:nvSpPr>
          <p:cNvPr id="53" name="Oval 52">
            <a:extLst>
              <a:ext uri="{FF2B5EF4-FFF2-40B4-BE49-F238E27FC236}">
                <a16:creationId xmlns:a16="http://schemas.microsoft.com/office/drawing/2014/main" id="{5602AFF5-73C8-955B-93C9-9F5AC856798C}"/>
              </a:ext>
            </a:extLst>
          </p:cNvPr>
          <p:cNvSpPr/>
          <p:nvPr/>
        </p:nvSpPr>
        <p:spPr>
          <a:xfrm>
            <a:off x="5949669" y="4787314"/>
            <a:ext cx="297855" cy="297855"/>
          </a:xfrm>
          <a:prstGeom prst="ellipse">
            <a:avLst/>
          </a:prstGeom>
        </p:spPr>
        <p:style>
          <a:lnRef idx="2">
            <a:schemeClr val="lt1">
              <a:hueOff val="0"/>
              <a:satOff val="0"/>
              <a:lumOff val="0"/>
              <a:alphaOff val="0"/>
            </a:schemeClr>
          </a:lnRef>
          <a:fillRef idx="1">
            <a:schemeClr val="accent3">
              <a:alpha val="90000"/>
              <a:hueOff val="0"/>
              <a:satOff val="0"/>
              <a:lumOff val="0"/>
              <a:alphaOff val="-26667"/>
            </a:schemeClr>
          </a:fillRef>
          <a:effectRef idx="0">
            <a:schemeClr val="accent3">
              <a:alpha val="90000"/>
              <a:hueOff val="0"/>
              <a:satOff val="0"/>
              <a:lumOff val="0"/>
              <a:alphaOff val="-26667"/>
            </a:schemeClr>
          </a:effectRef>
          <a:fontRef idx="minor">
            <a:schemeClr val="lt1"/>
          </a:fontRef>
        </p:style>
        <p:txBody>
          <a:bodyPr/>
          <a:lstStyle/>
          <a:p>
            <a:endParaRPr lang="en-US"/>
          </a:p>
        </p:txBody>
      </p:sp>
      <p:sp>
        <p:nvSpPr>
          <p:cNvPr id="54" name="Freeform: Shape 53">
            <a:extLst>
              <a:ext uri="{FF2B5EF4-FFF2-40B4-BE49-F238E27FC236}">
                <a16:creationId xmlns:a16="http://schemas.microsoft.com/office/drawing/2014/main" id="{73AEE92D-D5E7-430C-EF46-60F8C725D4D7}"/>
              </a:ext>
            </a:extLst>
          </p:cNvPr>
          <p:cNvSpPr/>
          <p:nvPr/>
        </p:nvSpPr>
        <p:spPr>
          <a:xfrm>
            <a:off x="8144789" y="5234098"/>
            <a:ext cx="2561359" cy="1191422"/>
          </a:xfrm>
          <a:custGeom>
            <a:avLst/>
            <a:gdLst>
              <a:gd name="connsiteX0" fmla="*/ 0 w 2561359"/>
              <a:gd name="connsiteY0" fmla="*/ 0 h 1191422"/>
              <a:gd name="connsiteX1" fmla="*/ 2561359 w 2561359"/>
              <a:gd name="connsiteY1" fmla="*/ 0 h 1191422"/>
              <a:gd name="connsiteX2" fmla="*/ 2561359 w 2561359"/>
              <a:gd name="connsiteY2" fmla="*/ 1191422 h 1191422"/>
              <a:gd name="connsiteX3" fmla="*/ 0 w 2561359"/>
              <a:gd name="connsiteY3" fmla="*/ 1191422 h 1191422"/>
              <a:gd name="connsiteX4" fmla="*/ 0 w 2561359"/>
              <a:gd name="connsiteY4" fmla="*/ 0 h 119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359" h="1191422">
                <a:moveTo>
                  <a:pt x="0" y="0"/>
                </a:moveTo>
                <a:lnTo>
                  <a:pt x="2561359" y="0"/>
                </a:lnTo>
                <a:lnTo>
                  <a:pt x="2561359" y="1191422"/>
                </a:lnTo>
                <a:lnTo>
                  <a:pt x="0" y="11914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l-GR" sz="1200" kern="1200" dirty="0"/>
              <a:t>Διαβάζεται ο σύνδεσμος. Αν ο σύνδεσμος δεν υπάρχει στο </a:t>
            </a:r>
            <a:r>
              <a:rPr lang="en-US" sz="1200" kern="1200" dirty="0"/>
              <a:t>HashSet</a:t>
            </a:r>
            <a:r>
              <a:rPr lang="el-GR" sz="1200" kern="1200" dirty="0"/>
              <a:t> με ήδη επεξεργασμένους συνδέσμους (</a:t>
            </a:r>
            <a:r>
              <a:rPr lang="en-US" sz="1200" kern="1200" dirty="0" err="1"/>
              <a:t>accesedLinks</a:t>
            </a:r>
            <a:r>
              <a:rPr lang="en-US" sz="1200" kern="1200" dirty="0"/>
              <a:t>), </a:t>
            </a:r>
            <a:r>
              <a:rPr lang="el-GR" sz="1200" kern="1200" dirty="0"/>
              <a:t>γίνεται ανάκτηση δεδομένων και αποθήκευση στο </a:t>
            </a:r>
            <a:r>
              <a:rPr lang="en-US" sz="1200" kern="1200" dirty="0"/>
              <a:t>fakeLinksData.csv</a:t>
            </a:r>
          </a:p>
        </p:txBody>
      </p:sp>
      <p:sp>
        <p:nvSpPr>
          <p:cNvPr id="55" name="Oval 54">
            <a:extLst>
              <a:ext uri="{FF2B5EF4-FFF2-40B4-BE49-F238E27FC236}">
                <a16:creationId xmlns:a16="http://schemas.microsoft.com/office/drawing/2014/main" id="{7647A289-68D5-A0F1-D9D3-03EC007F1830}"/>
              </a:ext>
            </a:extLst>
          </p:cNvPr>
          <p:cNvSpPr/>
          <p:nvPr/>
        </p:nvSpPr>
        <p:spPr>
          <a:xfrm>
            <a:off x="9192831" y="4751801"/>
            <a:ext cx="297855" cy="297855"/>
          </a:xfrm>
          <a:prstGeom prst="ellipse">
            <a:avLst/>
          </a:prstGeom>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txBody>
          <a:bodyPr/>
          <a:lstStyle/>
          <a:p>
            <a:endParaRPr lang="en-US"/>
          </a:p>
        </p:txBody>
      </p:sp>
      <p:sp>
        <p:nvSpPr>
          <p:cNvPr id="15" name="Left Brace 14">
            <a:extLst>
              <a:ext uri="{FF2B5EF4-FFF2-40B4-BE49-F238E27FC236}">
                <a16:creationId xmlns:a16="http://schemas.microsoft.com/office/drawing/2014/main" id="{6446575F-427D-FB89-5B9D-32C71797B9F3}"/>
              </a:ext>
            </a:extLst>
          </p:cNvPr>
          <p:cNvSpPr/>
          <p:nvPr/>
        </p:nvSpPr>
        <p:spPr>
          <a:xfrm>
            <a:off x="7204576" y="3869872"/>
            <a:ext cx="508958" cy="2061714"/>
          </a:xfrm>
          <a:prstGeom prst="leftBrace">
            <a:avLst/>
          </a:prstGeom>
          <a:ln w="19050">
            <a:solidFill>
              <a:srgbClr val="0D82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e 15">
            <a:extLst>
              <a:ext uri="{FF2B5EF4-FFF2-40B4-BE49-F238E27FC236}">
                <a16:creationId xmlns:a16="http://schemas.microsoft.com/office/drawing/2014/main" id="{C4605BDC-AD2F-6CA6-009A-4D5A09E36378}"/>
              </a:ext>
            </a:extLst>
          </p:cNvPr>
          <p:cNvSpPr/>
          <p:nvPr/>
        </p:nvSpPr>
        <p:spPr>
          <a:xfrm flipH="1">
            <a:off x="11085581" y="3869872"/>
            <a:ext cx="508958" cy="2061714"/>
          </a:xfrm>
          <a:prstGeom prst="leftBrace">
            <a:avLst/>
          </a:prstGeom>
          <a:ln w="19050">
            <a:solidFill>
              <a:srgbClr val="0D82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C7A4FF56-A608-7FE9-AA70-7E6A2630F29F}"/>
              </a:ext>
            </a:extLst>
          </p:cNvPr>
          <p:cNvSpPr/>
          <p:nvPr/>
        </p:nvSpPr>
        <p:spPr>
          <a:xfrm>
            <a:off x="7852166" y="3605843"/>
            <a:ext cx="3166816" cy="574429"/>
          </a:xfrm>
          <a:prstGeom prst="roundRect">
            <a:avLst>
              <a:gd name="adj" fmla="val 50000"/>
            </a:avLst>
          </a:prstGeom>
          <a:solidFill>
            <a:srgbClr val="0D829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dirty="0"/>
              <a:t>(</a:t>
            </a:r>
            <a:r>
              <a:rPr lang="el-GR" sz="1100" dirty="0"/>
              <a:t>ΟΣΟΙ ΕΙΝΑΙ ΟΙ ΣΥΝΔΕΣΜΟΙ ΣΤΟ</a:t>
            </a:r>
            <a:r>
              <a:rPr lang="en-US" sz="1100" dirty="0"/>
              <a:t> </a:t>
            </a:r>
            <a:r>
              <a:rPr lang="el-GR" sz="1100" dirty="0"/>
              <a:t>ΑΡΧΕΙΟ </a:t>
            </a:r>
            <a:r>
              <a:rPr lang="en-US" sz="1100" dirty="0"/>
              <a:t>fakeLinks.csv</a:t>
            </a:r>
            <a:r>
              <a:rPr lang="el-GR" sz="1100" dirty="0"/>
              <a:t>)</a:t>
            </a:r>
            <a:endParaRPr lang="en-US" sz="1200" dirty="0"/>
          </a:p>
        </p:txBody>
      </p:sp>
      <p:sp>
        <p:nvSpPr>
          <p:cNvPr id="19" name="Rectangle: Rounded Corners 18">
            <a:extLst>
              <a:ext uri="{FF2B5EF4-FFF2-40B4-BE49-F238E27FC236}">
                <a16:creationId xmlns:a16="http://schemas.microsoft.com/office/drawing/2014/main" id="{B0580E17-1BE7-45DB-D553-AF331F174112}"/>
              </a:ext>
            </a:extLst>
          </p:cNvPr>
          <p:cNvSpPr/>
          <p:nvPr/>
        </p:nvSpPr>
        <p:spPr>
          <a:xfrm>
            <a:off x="8934714" y="4123278"/>
            <a:ext cx="833759" cy="335651"/>
          </a:xfrm>
          <a:prstGeom prst="roundRect">
            <a:avLst>
              <a:gd name="adj" fmla="val 50000"/>
            </a:avLst>
          </a:prstGeom>
          <a:solidFill>
            <a:schemeClr val="bg1"/>
          </a:solidFill>
          <a:ln>
            <a:solidFill>
              <a:srgbClr val="0D829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2"/>
                </a:solidFill>
              </a:rPr>
              <a:t>FOR</a:t>
            </a:r>
          </a:p>
        </p:txBody>
      </p:sp>
      <p:sp>
        <p:nvSpPr>
          <p:cNvPr id="20" name="TextBox 19">
            <a:extLst>
              <a:ext uri="{FF2B5EF4-FFF2-40B4-BE49-F238E27FC236}">
                <a16:creationId xmlns:a16="http://schemas.microsoft.com/office/drawing/2014/main" id="{8E537F0A-2CA2-7E95-53B6-A3C0AAEBF46A}"/>
              </a:ext>
            </a:extLst>
          </p:cNvPr>
          <p:cNvSpPr txBox="1"/>
          <p:nvPr/>
        </p:nvSpPr>
        <p:spPr>
          <a:xfrm>
            <a:off x="469899" y="2029822"/>
            <a:ext cx="1552864" cy="1061829"/>
          </a:xfrm>
          <a:prstGeom prst="rect">
            <a:avLst/>
          </a:prstGeom>
          <a:noFill/>
        </p:spPr>
        <p:txBody>
          <a:bodyPr wrap="square" rtlCol="0">
            <a:spAutoFit/>
          </a:bodyPr>
          <a:lstStyle/>
          <a:p>
            <a:r>
              <a:rPr lang="en-US" sz="1050" dirty="0">
                <a:solidFill>
                  <a:schemeClr val="tx2"/>
                </a:solidFill>
              </a:rPr>
              <a:t>“https://www.ellinikahoaxes.gr/2020/03/26/coronavirus-</a:t>
            </a:r>
            <a:r>
              <a:rPr lang="en-US" sz="1050" dirty="0" err="1">
                <a:solidFill>
                  <a:schemeClr val="tx2"/>
                </a:solidFill>
              </a:rPr>
              <a:t>angela</a:t>
            </a:r>
            <a:r>
              <a:rPr lang="en-US" sz="1050" dirty="0">
                <a:solidFill>
                  <a:schemeClr val="tx2"/>
                </a:solidFill>
              </a:rPr>
              <a:t>-</a:t>
            </a:r>
            <a:r>
              <a:rPr lang="en-US" sz="1050" dirty="0" err="1">
                <a:solidFill>
                  <a:schemeClr val="tx2"/>
                </a:solidFill>
              </a:rPr>
              <a:t>merkels</a:t>
            </a:r>
            <a:r>
              <a:rPr lang="en-US" sz="1050" dirty="0">
                <a:solidFill>
                  <a:schemeClr val="tx2"/>
                </a:solidFill>
              </a:rPr>
              <a:t>-second-test-comes-back-negative/”</a:t>
            </a:r>
          </a:p>
          <a:p>
            <a:endParaRPr lang="en-US" sz="1050" dirty="0"/>
          </a:p>
        </p:txBody>
      </p:sp>
      <p:sp>
        <p:nvSpPr>
          <p:cNvPr id="22" name="TextBox 21">
            <a:extLst>
              <a:ext uri="{FF2B5EF4-FFF2-40B4-BE49-F238E27FC236}">
                <a16:creationId xmlns:a16="http://schemas.microsoft.com/office/drawing/2014/main" id="{32BF4B79-A8F5-0BF3-BB62-2AEEAC3FE85B}"/>
              </a:ext>
            </a:extLst>
          </p:cNvPr>
          <p:cNvSpPr txBox="1"/>
          <p:nvPr/>
        </p:nvSpPr>
        <p:spPr>
          <a:xfrm>
            <a:off x="2090305" y="2029822"/>
            <a:ext cx="1552864" cy="577081"/>
          </a:xfrm>
          <a:prstGeom prst="rect">
            <a:avLst/>
          </a:prstGeom>
          <a:noFill/>
        </p:spPr>
        <p:txBody>
          <a:bodyPr wrap="square" rtlCol="0">
            <a:spAutoFit/>
          </a:bodyPr>
          <a:lstStyle/>
          <a:p>
            <a:pPr lvl="0" algn="l"/>
            <a:r>
              <a:rPr lang="en-US" sz="1050" dirty="0">
                <a:solidFill>
                  <a:schemeClr val="tx2"/>
                </a:solidFill>
              </a:rPr>
              <a:t>“</a:t>
            </a:r>
            <a:r>
              <a:rPr lang="el-GR" sz="1050" dirty="0">
                <a:solidFill>
                  <a:schemeClr val="tx2"/>
                </a:solidFill>
              </a:rPr>
              <a:t>Όχι, η Καγκελάριος </a:t>
            </a:r>
            <a:r>
              <a:rPr lang="el-GR" sz="1050" dirty="0" err="1">
                <a:solidFill>
                  <a:schemeClr val="tx2"/>
                </a:solidFill>
              </a:rPr>
              <a:t>Μέρκελ</a:t>
            </a:r>
            <a:r>
              <a:rPr lang="el-GR" sz="1050" dirty="0">
                <a:solidFill>
                  <a:schemeClr val="tx2"/>
                </a:solidFill>
              </a:rPr>
              <a:t> ΔΕΝ είναι θετική στον </a:t>
            </a:r>
            <a:r>
              <a:rPr lang="el-GR" sz="1050" dirty="0" err="1">
                <a:solidFill>
                  <a:schemeClr val="tx2"/>
                </a:solidFill>
              </a:rPr>
              <a:t>κορωνοϊό</a:t>
            </a:r>
            <a:r>
              <a:rPr lang="en-US" sz="1050" dirty="0">
                <a:solidFill>
                  <a:schemeClr val="tx2"/>
                </a:solidFill>
              </a:rPr>
              <a:t>”</a:t>
            </a:r>
          </a:p>
        </p:txBody>
      </p:sp>
      <p:sp>
        <p:nvSpPr>
          <p:cNvPr id="23" name="TextBox 22">
            <a:extLst>
              <a:ext uri="{FF2B5EF4-FFF2-40B4-BE49-F238E27FC236}">
                <a16:creationId xmlns:a16="http://schemas.microsoft.com/office/drawing/2014/main" id="{F6BD30EA-0F49-DAE1-3B4F-DFBF752ECF7E}"/>
              </a:ext>
            </a:extLst>
          </p:cNvPr>
          <p:cNvSpPr txBox="1"/>
          <p:nvPr/>
        </p:nvSpPr>
        <p:spPr>
          <a:xfrm>
            <a:off x="3710711" y="2004917"/>
            <a:ext cx="1552864" cy="253916"/>
          </a:xfrm>
          <a:prstGeom prst="rect">
            <a:avLst/>
          </a:prstGeom>
          <a:noFill/>
        </p:spPr>
        <p:txBody>
          <a:bodyPr wrap="square" rtlCol="0">
            <a:spAutoFit/>
          </a:bodyPr>
          <a:lstStyle/>
          <a:p>
            <a:pPr lvl="0" algn="l"/>
            <a:r>
              <a:rPr lang="en-US" sz="1050" b="0" i="0" u="none" dirty="0">
                <a:solidFill>
                  <a:schemeClr val="tx2"/>
                </a:solidFill>
              </a:rPr>
              <a:t>“26-3-2020”</a:t>
            </a:r>
            <a:endParaRPr lang="en-US" sz="1050" dirty="0">
              <a:solidFill>
                <a:schemeClr val="tx2"/>
              </a:solidFill>
            </a:endParaRPr>
          </a:p>
        </p:txBody>
      </p:sp>
      <p:sp>
        <p:nvSpPr>
          <p:cNvPr id="24" name="TextBox 23">
            <a:extLst>
              <a:ext uri="{FF2B5EF4-FFF2-40B4-BE49-F238E27FC236}">
                <a16:creationId xmlns:a16="http://schemas.microsoft.com/office/drawing/2014/main" id="{358D1875-3E19-4EC0-730B-001AD397359A}"/>
              </a:ext>
            </a:extLst>
          </p:cNvPr>
          <p:cNvSpPr txBox="1"/>
          <p:nvPr/>
        </p:nvSpPr>
        <p:spPr>
          <a:xfrm>
            <a:off x="5353338" y="2011312"/>
            <a:ext cx="1552864" cy="253916"/>
          </a:xfrm>
          <a:prstGeom prst="rect">
            <a:avLst/>
          </a:prstGeom>
          <a:noFill/>
        </p:spPr>
        <p:txBody>
          <a:bodyPr wrap="square" rtlCol="0">
            <a:spAutoFit/>
          </a:bodyPr>
          <a:lstStyle/>
          <a:p>
            <a:pPr lvl="0"/>
            <a:r>
              <a:rPr lang="en-US" sz="1050" dirty="0">
                <a:solidFill>
                  <a:schemeClr val="tx2"/>
                </a:solidFill>
              </a:rPr>
              <a:t>“</a:t>
            </a:r>
            <a:r>
              <a:rPr lang="el-GR" sz="1050" dirty="0">
                <a:solidFill>
                  <a:schemeClr val="tx2"/>
                </a:solidFill>
              </a:rPr>
              <a:t>Στέλιος </a:t>
            </a:r>
            <a:r>
              <a:rPr lang="el-GR" sz="1050" dirty="0" err="1">
                <a:solidFill>
                  <a:schemeClr val="tx2"/>
                </a:solidFill>
              </a:rPr>
              <a:t>Πουρνής</a:t>
            </a:r>
            <a:r>
              <a:rPr lang="en-US" sz="1050" dirty="0">
                <a:solidFill>
                  <a:schemeClr val="tx2"/>
                </a:solidFill>
              </a:rPr>
              <a:t>”</a:t>
            </a:r>
          </a:p>
        </p:txBody>
      </p:sp>
      <p:sp>
        <p:nvSpPr>
          <p:cNvPr id="25" name="TextBox 24">
            <a:extLst>
              <a:ext uri="{FF2B5EF4-FFF2-40B4-BE49-F238E27FC236}">
                <a16:creationId xmlns:a16="http://schemas.microsoft.com/office/drawing/2014/main" id="{0BEFB21F-3873-4D64-FA46-CD776B0E06E5}"/>
              </a:ext>
            </a:extLst>
          </p:cNvPr>
          <p:cNvSpPr txBox="1"/>
          <p:nvPr/>
        </p:nvSpPr>
        <p:spPr>
          <a:xfrm>
            <a:off x="6906202" y="2004917"/>
            <a:ext cx="1552864" cy="577081"/>
          </a:xfrm>
          <a:prstGeom prst="rect">
            <a:avLst/>
          </a:prstGeom>
          <a:noFill/>
        </p:spPr>
        <p:txBody>
          <a:bodyPr wrap="square" rtlCol="0">
            <a:spAutoFit/>
          </a:bodyPr>
          <a:lstStyle/>
          <a:p>
            <a:pPr lvl="0"/>
            <a:r>
              <a:rPr lang="en-US" sz="1050" dirty="0">
                <a:solidFill>
                  <a:schemeClr val="tx2"/>
                </a:solidFill>
              </a:rPr>
              <a:t>“</a:t>
            </a:r>
            <a:r>
              <a:rPr lang="el-GR" sz="1050" b="0" i="0" u="none" dirty="0">
                <a:solidFill>
                  <a:schemeClr val="tx2"/>
                </a:solidFill>
              </a:rPr>
              <a:t>Η </a:t>
            </a:r>
            <a:r>
              <a:rPr lang="el-GR" sz="1050" b="0" i="0" u="none" dirty="0" err="1">
                <a:solidFill>
                  <a:schemeClr val="tx2"/>
                </a:solidFill>
              </a:rPr>
              <a:t>Άνγκελα</a:t>
            </a:r>
            <a:r>
              <a:rPr lang="el-GR" sz="1050" b="0" i="0" u="none" dirty="0">
                <a:solidFill>
                  <a:schemeClr val="tx2"/>
                </a:solidFill>
              </a:rPr>
              <a:t> </a:t>
            </a:r>
            <a:r>
              <a:rPr lang="el-GR" sz="1050" b="0" i="0" u="none" dirty="0" err="1">
                <a:solidFill>
                  <a:schemeClr val="tx2"/>
                </a:solidFill>
              </a:rPr>
              <a:t>Μέρκελ</a:t>
            </a:r>
            <a:r>
              <a:rPr lang="el-GR" sz="1050" b="0" i="0" u="none" dirty="0">
                <a:solidFill>
                  <a:schemeClr val="tx2"/>
                </a:solidFill>
              </a:rPr>
              <a:t> είναι θετική στον </a:t>
            </a:r>
            <a:r>
              <a:rPr lang="el-GR" sz="1050" b="0" i="0" u="none" dirty="0" err="1">
                <a:solidFill>
                  <a:schemeClr val="tx2"/>
                </a:solidFill>
              </a:rPr>
              <a:t>κορωνοϊό</a:t>
            </a:r>
            <a:r>
              <a:rPr lang="en-US" sz="1050" b="0" i="0" u="none" dirty="0">
                <a:solidFill>
                  <a:schemeClr val="tx2"/>
                </a:solidFill>
              </a:rPr>
              <a:t>”</a:t>
            </a:r>
            <a:endParaRPr lang="en-US" sz="1050" dirty="0">
              <a:solidFill>
                <a:schemeClr val="tx2"/>
              </a:solidFill>
            </a:endParaRPr>
          </a:p>
        </p:txBody>
      </p:sp>
      <p:sp>
        <p:nvSpPr>
          <p:cNvPr id="26" name="TextBox 25">
            <a:extLst>
              <a:ext uri="{FF2B5EF4-FFF2-40B4-BE49-F238E27FC236}">
                <a16:creationId xmlns:a16="http://schemas.microsoft.com/office/drawing/2014/main" id="{44DEC464-F5F3-826B-8B13-93931603BFE5}"/>
              </a:ext>
            </a:extLst>
          </p:cNvPr>
          <p:cNvSpPr txBox="1"/>
          <p:nvPr/>
        </p:nvSpPr>
        <p:spPr>
          <a:xfrm>
            <a:off x="8537719" y="2004481"/>
            <a:ext cx="1552864" cy="1223412"/>
          </a:xfrm>
          <a:prstGeom prst="rect">
            <a:avLst/>
          </a:prstGeom>
          <a:noFill/>
        </p:spPr>
        <p:txBody>
          <a:bodyPr wrap="square" rtlCol="0">
            <a:spAutoFit/>
          </a:bodyPr>
          <a:lstStyle/>
          <a:p>
            <a:pPr lvl="0"/>
            <a:r>
              <a:rPr lang="en-US" sz="1050" dirty="0">
                <a:solidFill>
                  <a:schemeClr val="tx2"/>
                </a:solidFill>
              </a:rPr>
              <a:t>“</a:t>
            </a:r>
            <a:r>
              <a:rPr lang="el-GR" sz="1050" b="0" i="0" u="none" dirty="0">
                <a:solidFill>
                  <a:schemeClr val="tx2"/>
                </a:solidFill>
              </a:rPr>
              <a:t>Σύμφωνα με ανακοινώσεις του εκπροσώπου της Καγκελαρίου τα αποτελέσματα των </a:t>
            </a:r>
            <a:r>
              <a:rPr lang="el-GR" sz="1050" b="0" i="0" u="none" dirty="0" err="1">
                <a:solidFill>
                  <a:schemeClr val="tx2"/>
                </a:solidFill>
              </a:rPr>
              <a:t>tests</a:t>
            </a:r>
            <a:r>
              <a:rPr lang="el-GR" sz="1050" b="0" i="0" u="none" dirty="0">
                <a:solidFill>
                  <a:schemeClr val="tx2"/>
                </a:solidFill>
              </a:rPr>
              <a:t> για SARS-CoV-2 ήταν αρνητικά. </a:t>
            </a:r>
            <a:r>
              <a:rPr lang="en-US" sz="1050" b="0" i="0" u="none" dirty="0">
                <a:solidFill>
                  <a:schemeClr val="tx2"/>
                </a:solidFill>
              </a:rPr>
              <a:t>“</a:t>
            </a:r>
            <a:endParaRPr lang="en-US" sz="1050" dirty="0">
              <a:solidFill>
                <a:schemeClr val="tx2"/>
              </a:solidFill>
            </a:endParaRPr>
          </a:p>
        </p:txBody>
      </p:sp>
      <p:sp>
        <p:nvSpPr>
          <p:cNvPr id="27" name="TextBox 26">
            <a:extLst>
              <a:ext uri="{FF2B5EF4-FFF2-40B4-BE49-F238E27FC236}">
                <a16:creationId xmlns:a16="http://schemas.microsoft.com/office/drawing/2014/main" id="{B3B54131-16C7-7CA0-705C-1DE62723EB69}"/>
              </a:ext>
            </a:extLst>
          </p:cNvPr>
          <p:cNvSpPr txBox="1"/>
          <p:nvPr/>
        </p:nvSpPr>
        <p:spPr>
          <a:xfrm>
            <a:off x="10180346" y="2029822"/>
            <a:ext cx="1636238" cy="415498"/>
          </a:xfrm>
          <a:prstGeom prst="rect">
            <a:avLst/>
          </a:prstGeom>
          <a:noFill/>
        </p:spPr>
        <p:txBody>
          <a:bodyPr wrap="square" rtlCol="0">
            <a:spAutoFit/>
          </a:bodyPr>
          <a:lstStyle/>
          <a:p>
            <a:r>
              <a:rPr lang="en-US" sz="1050" dirty="0">
                <a:solidFill>
                  <a:schemeClr val="tx2"/>
                </a:solidFill>
              </a:rPr>
              <a:t>“</a:t>
            </a:r>
            <a:r>
              <a:rPr lang="en-US" sz="1050" b="0" i="0" u="none" dirty="0">
                <a:solidFill>
                  <a:schemeClr val="tx2"/>
                </a:solidFill>
              </a:rPr>
              <a:t>FAKE NEWS”, “</a:t>
            </a:r>
            <a:r>
              <a:rPr lang="el-GR" sz="1050" b="0" i="0" u="none" dirty="0">
                <a:solidFill>
                  <a:schemeClr val="tx2"/>
                </a:solidFill>
              </a:rPr>
              <a:t>ΠΑΡΑΠΛΗΡΟΦΟΡΗΣΗ</a:t>
            </a:r>
            <a:r>
              <a:rPr lang="en-US" sz="1050" b="0" i="0" u="none" dirty="0">
                <a:solidFill>
                  <a:schemeClr val="tx2"/>
                </a:solidFill>
              </a:rPr>
              <a:t>”</a:t>
            </a:r>
            <a:endParaRPr lang="en-US" sz="1050" dirty="0">
              <a:solidFill>
                <a:schemeClr val="tx2"/>
              </a:solidFill>
            </a:endParaRPr>
          </a:p>
        </p:txBody>
      </p:sp>
      <p:sp>
        <p:nvSpPr>
          <p:cNvPr id="2" name="TextBox 1">
            <a:extLst>
              <a:ext uri="{FF2B5EF4-FFF2-40B4-BE49-F238E27FC236}">
                <a16:creationId xmlns:a16="http://schemas.microsoft.com/office/drawing/2014/main" id="{0E1A58DD-D4C4-88BE-883B-3FFF5AE69EA4}"/>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pic>
        <p:nvPicPr>
          <p:cNvPr id="8" name="Graphic 7" descr="Key outline">
            <a:extLst>
              <a:ext uri="{FF2B5EF4-FFF2-40B4-BE49-F238E27FC236}">
                <a16:creationId xmlns:a16="http://schemas.microsoft.com/office/drawing/2014/main" id="{E25C6A39-A593-6D22-02C5-02FD5165AA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823" y="1506340"/>
            <a:ext cx="328411" cy="328411"/>
          </a:xfrm>
          <a:prstGeom prst="rect">
            <a:avLst/>
          </a:prstGeom>
        </p:spPr>
      </p:pic>
    </p:spTree>
    <p:extLst>
      <p:ext uri="{BB962C8B-B14F-4D97-AF65-F5344CB8AC3E}">
        <p14:creationId xmlns:p14="http://schemas.microsoft.com/office/powerpoint/2010/main" val="306584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
                                        <p:tgtEl>
                                          <p:spTgt spid="3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
                                        <p:tgtEl>
                                          <p:spTgt spid="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100"/>
                                        <p:tgtEl>
                                          <p:spTgt spid="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
                                        <p:tgtEl>
                                          <p:spTgt spid="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100"/>
                                        <p:tgtEl>
                                          <p:spTgt spid="4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100"/>
                                        <p:tgtEl>
                                          <p:spTgt spid="4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
                                        <p:tgtEl>
                                          <p:spTgt spid="2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100"/>
                                        <p:tgtEl>
                                          <p:spTgt spid="4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
                                        <p:tgtEl>
                                          <p:spTgt spid="4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
                                        <p:tgtEl>
                                          <p:spTgt spid="4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100"/>
                                        <p:tgtEl>
                                          <p:spTgt spid="2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fade">
                                      <p:cBhvr>
                                        <p:cTn id="115" dur="100"/>
                                        <p:tgtEl>
                                          <p:spTgt spid="9"/>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additive="base">
                                        <p:cTn id="120" dur="100" fill="hold"/>
                                        <p:tgtEl>
                                          <p:spTgt spid="47"/>
                                        </p:tgtEl>
                                        <p:attrNameLst>
                                          <p:attrName>ppt_x</p:attrName>
                                        </p:attrNameLst>
                                      </p:cBhvr>
                                      <p:tavLst>
                                        <p:tav tm="0">
                                          <p:val>
                                            <p:strVal val="0-#ppt_w/2"/>
                                          </p:val>
                                        </p:tav>
                                        <p:tav tm="100000">
                                          <p:val>
                                            <p:strVal val="#ppt_x"/>
                                          </p:val>
                                        </p:tav>
                                      </p:tavLst>
                                    </p:anim>
                                    <p:anim calcmode="lin" valueType="num">
                                      <p:cBhvr additive="base">
                                        <p:cTn id="121" dur="1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100"/>
                                        <p:tgtEl>
                                          <p:spTgt spid="4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100"/>
                                        <p:tgtEl>
                                          <p:spTgt spid="4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
                                        <p:tgtEl>
                                          <p:spTgt spid="5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51"/>
                                        </p:tgtEl>
                                        <p:attrNameLst>
                                          <p:attrName>style.visibility</p:attrName>
                                        </p:attrNameLst>
                                      </p:cBhvr>
                                      <p:to>
                                        <p:strVal val="visible"/>
                                      </p:to>
                                    </p:set>
                                    <p:animEffect transition="in" filter="fade">
                                      <p:cBhvr>
                                        <p:cTn id="137" dur="100"/>
                                        <p:tgtEl>
                                          <p:spTgt spid="5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100"/>
                                        <p:tgtEl>
                                          <p:spTgt spid="5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100"/>
                                        <p:tgtEl>
                                          <p:spTgt spid="52"/>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
                                        <p:tgtEl>
                                          <p:spTgt spid="1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fade">
                                      <p:cBhvr>
                                        <p:cTn id="153" dur="100"/>
                                        <p:tgtEl>
                                          <p:spTgt spid="1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8"/>
                                        </p:tgtEl>
                                        <p:attrNameLst>
                                          <p:attrName>style.visibility</p:attrName>
                                        </p:attrNameLst>
                                      </p:cBhvr>
                                      <p:to>
                                        <p:strVal val="visible"/>
                                      </p:to>
                                    </p:set>
                                    <p:animEffect transition="in" filter="fade">
                                      <p:cBhvr>
                                        <p:cTn id="156" dur="100"/>
                                        <p:tgtEl>
                                          <p:spTgt spid="1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fade">
                                      <p:cBhvr>
                                        <p:cTn id="159" dur="100"/>
                                        <p:tgtEl>
                                          <p:spTgt spid="1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55"/>
                                        </p:tgtEl>
                                        <p:attrNameLst>
                                          <p:attrName>style.visibility</p:attrName>
                                        </p:attrNameLst>
                                      </p:cBhvr>
                                      <p:to>
                                        <p:strVal val="visible"/>
                                      </p:to>
                                    </p:set>
                                    <p:animEffect transition="in" filter="fade">
                                      <p:cBhvr>
                                        <p:cTn id="164" dur="100"/>
                                        <p:tgtEl>
                                          <p:spTgt spid="5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Effect transition="in" filter="fade">
                                      <p:cBhvr>
                                        <p:cTn id="167" dur="1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p:bldP spid="28" grpId="0" animBg="1"/>
      <p:bldP spid="29" grpId="0" animBg="1"/>
      <p:bldP spid="30" grpId="0"/>
      <p:bldP spid="31" grpId="0" animBg="1"/>
      <p:bldP spid="32" grpId="0" animBg="1"/>
      <p:bldP spid="33" grpId="0"/>
      <p:bldP spid="34" grpId="0" animBg="1"/>
      <p:bldP spid="35" grpId="0" animBg="1"/>
      <p:bldP spid="36" grpId="0"/>
      <p:bldP spid="37" grpId="0" animBg="1"/>
      <p:bldP spid="38" grpId="0" animBg="1"/>
      <p:bldP spid="39" grpId="0"/>
      <p:bldP spid="40" grpId="0" animBg="1"/>
      <p:bldP spid="41" grpId="0" animBg="1"/>
      <p:bldP spid="42" grpId="0"/>
      <p:bldP spid="43" grpId="0" animBg="1"/>
      <p:bldP spid="44" grpId="0" animBg="1"/>
      <p:bldP spid="45" grpId="0"/>
      <p:bldP spid="7" grpId="0" animBg="1"/>
      <p:bldP spid="9" grpId="0" animBg="1"/>
      <p:bldP spid="47" grpId="0" animBg="1"/>
      <p:bldP spid="48" grpId="0"/>
      <p:bldP spid="49" grpId="0" animBg="1"/>
      <p:bldP spid="50" grpId="0"/>
      <p:bldP spid="51" grpId="0" animBg="1"/>
      <p:bldP spid="52" grpId="0"/>
      <p:bldP spid="53" grpId="0" animBg="1"/>
      <p:bldP spid="54" grpId="0"/>
      <p:bldP spid="55" grpId="0" animBg="1"/>
      <p:bldP spid="15" grpId="0" animBg="1"/>
      <p:bldP spid="16" grpId="0" animBg="1"/>
      <p:bldP spid="18" grpId="0" animBg="1"/>
      <p:bldP spid="19" grpId="0" animBg="1"/>
      <p:bldP spid="20" grpId="0"/>
      <p:bldP spid="22" grpId="0"/>
      <p:bldP spid="23"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8D528-83CA-7C4F-BAEB-C69B24312F91}"/>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F0C5E0DF-9A0C-E418-15F9-CBF3AC2C9CE7}"/>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33DB2F07-35C6-5EE2-5CD8-B1F2F3E1B7BD}"/>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E239CA7-857B-EC39-B538-B6CA068A3994}"/>
              </a:ext>
            </a:extLst>
          </p:cNvPr>
          <p:cNvSpPr txBox="1">
            <a:spLocks/>
          </p:cNvSpPr>
          <p:nvPr/>
        </p:nvSpPr>
        <p:spPr>
          <a:xfrm>
            <a:off x="228600" y="432479"/>
            <a:ext cx="11734800" cy="2492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chemeClr val="tx1">
                    <a:lumMod val="75000"/>
                    <a:lumOff val="25000"/>
                  </a:schemeClr>
                </a:solidFill>
              </a:rPr>
              <a:t>ΑΝΑΚΤΗΣΗ </a:t>
            </a:r>
            <a:r>
              <a:rPr lang="el-GR" sz="1800" b="1" dirty="0">
                <a:solidFill>
                  <a:schemeClr val="bg2">
                    <a:lumMod val="25000"/>
                  </a:schemeClr>
                </a:solidFill>
                <a:effectLst/>
                <a:ea typeface="Arial" panose="020B0604020202020204" pitchFamily="34" charset="0"/>
              </a:rPr>
              <a:t>ΤΩΝ ΑΠΑΡΑΙΤΗΤΩΝ ΔΕΔΟΜΕΝΩΝ ΤΩΝ ΣΥΝΔΕΣΜΩΝ</a:t>
            </a:r>
            <a:endParaRPr lang="en-US" sz="1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050E583D-5B76-5835-7776-C182C6D02482}"/>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A08CBFB-4277-1CDB-7BF0-F5558ECD0001}"/>
              </a:ext>
            </a:extLst>
          </p:cNvPr>
          <p:cNvSpPr txBox="1"/>
          <p:nvPr/>
        </p:nvSpPr>
        <p:spPr>
          <a:xfrm>
            <a:off x="1556327" y="772197"/>
            <a:ext cx="9079345" cy="369332"/>
          </a:xfrm>
          <a:prstGeom prst="rect">
            <a:avLst/>
          </a:prstGeom>
          <a:noFill/>
        </p:spPr>
        <p:txBody>
          <a:bodyPr wrap="square" rtlCol="0">
            <a:spAutoFit/>
          </a:bodyPr>
          <a:lstStyle/>
          <a:p>
            <a:pPr algn="ctr"/>
            <a:r>
              <a:rPr lang="el-GR" dirty="0"/>
              <a:t>ΑΝΑΚΤΗΣΗ</a:t>
            </a:r>
            <a:r>
              <a:rPr lang="ru-RU" dirty="0"/>
              <a:t> </a:t>
            </a:r>
            <a:r>
              <a:rPr lang="el-GR" dirty="0"/>
              <a:t>ΤΩΝ ΚΑΤΗΓΟΡΙΩΝ </a:t>
            </a:r>
            <a:endParaRPr lang="en-US" dirty="0"/>
          </a:p>
        </p:txBody>
      </p:sp>
      <p:sp>
        <p:nvSpPr>
          <p:cNvPr id="8" name="Rectangle: Rounded Corners 7">
            <a:extLst>
              <a:ext uri="{FF2B5EF4-FFF2-40B4-BE49-F238E27FC236}">
                <a16:creationId xmlns:a16="http://schemas.microsoft.com/office/drawing/2014/main" id="{208E31EF-83C5-DAD8-EBE0-E5155F09E0FB}"/>
              </a:ext>
            </a:extLst>
          </p:cNvPr>
          <p:cNvSpPr/>
          <p:nvPr/>
        </p:nvSpPr>
        <p:spPr>
          <a:xfrm>
            <a:off x="1677574" y="1492484"/>
            <a:ext cx="2694672" cy="574429"/>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dirty="0"/>
              <a:t>ΤΟ ΑΡΘΡΟ ΜΠΟΡΕΙ ΝΑ ΕΧΕΙ</a:t>
            </a:r>
            <a:endParaRPr lang="en-US" sz="1200" dirty="0"/>
          </a:p>
        </p:txBody>
      </p:sp>
      <p:sp>
        <p:nvSpPr>
          <p:cNvPr id="7" name="Rectangle 6">
            <a:extLst>
              <a:ext uri="{FF2B5EF4-FFF2-40B4-BE49-F238E27FC236}">
                <a16:creationId xmlns:a16="http://schemas.microsoft.com/office/drawing/2014/main" id="{0CF6FFF5-0A24-FEDF-47F3-916837DDA132}"/>
              </a:ext>
            </a:extLst>
          </p:cNvPr>
          <p:cNvSpPr/>
          <p:nvPr/>
        </p:nvSpPr>
        <p:spPr>
          <a:xfrm>
            <a:off x="609601" y="2225792"/>
            <a:ext cx="4571998" cy="3860011"/>
          </a:xfrm>
          <a:prstGeom prst="rect">
            <a:avLst/>
          </a:prstGeom>
          <a:noFill/>
          <a:ln>
            <a:noFill/>
          </a:ln>
          <a:effectLst>
            <a:softEdge rad="0"/>
          </a:effectLst>
        </p:spPr>
        <p:txBody>
          <a:bodyPr/>
          <a:lstStyle/>
          <a:p>
            <a:endParaRPr lang="en-US"/>
          </a:p>
        </p:txBody>
      </p:sp>
      <p:sp>
        <p:nvSpPr>
          <p:cNvPr id="9" name="Straight Connector 8">
            <a:extLst>
              <a:ext uri="{FF2B5EF4-FFF2-40B4-BE49-F238E27FC236}">
                <a16:creationId xmlns:a16="http://schemas.microsoft.com/office/drawing/2014/main" id="{CA8ABB5B-99A3-BA79-5656-FD1AFFD9213F}"/>
              </a:ext>
            </a:extLst>
          </p:cNvPr>
          <p:cNvSpPr/>
          <p:nvPr/>
        </p:nvSpPr>
        <p:spPr>
          <a:xfrm>
            <a:off x="609601" y="2226263"/>
            <a:ext cx="4571998" cy="0"/>
          </a:xfrm>
          <a:prstGeom prst="line">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03607F12-A0AB-B100-C21E-6D30F3C7D759}"/>
              </a:ext>
            </a:extLst>
          </p:cNvPr>
          <p:cNvSpPr/>
          <p:nvPr/>
        </p:nvSpPr>
        <p:spPr>
          <a:xfrm>
            <a:off x="609601" y="2226263"/>
            <a:ext cx="4571998" cy="771813"/>
          </a:xfrm>
          <a:custGeom>
            <a:avLst/>
            <a:gdLst>
              <a:gd name="connsiteX0" fmla="*/ 0 w 4571998"/>
              <a:gd name="connsiteY0" fmla="*/ 0 h 771813"/>
              <a:gd name="connsiteX1" fmla="*/ 4571998 w 4571998"/>
              <a:gd name="connsiteY1" fmla="*/ 0 h 771813"/>
              <a:gd name="connsiteX2" fmla="*/ 4571998 w 4571998"/>
              <a:gd name="connsiteY2" fmla="*/ 771813 h 771813"/>
              <a:gd name="connsiteX3" fmla="*/ 0 w 4571998"/>
              <a:gd name="connsiteY3" fmla="*/ 771813 h 771813"/>
              <a:gd name="connsiteX4" fmla="*/ 0 w 4571998"/>
              <a:gd name="connsiteY4" fmla="*/ 0 h 77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98" h="771813">
                <a:moveTo>
                  <a:pt x="0" y="0"/>
                </a:moveTo>
                <a:lnTo>
                  <a:pt x="4571998" y="0"/>
                </a:lnTo>
                <a:lnTo>
                  <a:pt x="4571998" y="771813"/>
                </a:lnTo>
                <a:lnTo>
                  <a:pt x="0" y="77181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Την/τις κατηγορία(</a:t>
            </a:r>
            <a:r>
              <a:rPr lang="el-GR" sz="1400" kern="1200" dirty="0" err="1"/>
              <a:t>ες</a:t>
            </a:r>
            <a:r>
              <a:rPr lang="el-GR" sz="1400" kern="1200" dirty="0"/>
              <a:t>) μόνο πάνω από τον τίτλο του άρθρο (σε μορφή κειμένου)</a:t>
            </a:r>
            <a:endParaRPr lang="en-US" sz="1400" kern="1200" dirty="0"/>
          </a:p>
        </p:txBody>
      </p:sp>
      <p:sp>
        <p:nvSpPr>
          <p:cNvPr id="14" name="Straight Connector 13">
            <a:extLst>
              <a:ext uri="{FF2B5EF4-FFF2-40B4-BE49-F238E27FC236}">
                <a16:creationId xmlns:a16="http://schemas.microsoft.com/office/drawing/2014/main" id="{2AE1D030-6661-13F2-F29A-922814E55DFA}"/>
              </a:ext>
            </a:extLst>
          </p:cNvPr>
          <p:cNvSpPr/>
          <p:nvPr/>
        </p:nvSpPr>
        <p:spPr>
          <a:xfrm>
            <a:off x="609601" y="2998076"/>
            <a:ext cx="4571998" cy="0"/>
          </a:xfrm>
          <a:prstGeom prst="line">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D4DA8450-3A2F-9A3E-26C4-65EF0FF01C48}"/>
              </a:ext>
            </a:extLst>
          </p:cNvPr>
          <p:cNvSpPr/>
          <p:nvPr/>
        </p:nvSpPr>
        <p:spPr>
          <a:xfrm>
            <a:off x="609601" y="2998076"/>
            <a:ext cx="4571998" cy="771813"/>
          </a:xfrm>
          <a:custGeom>
            <a:avLst/>
            <a:gdLst>
              <a:gd name="connsiteX0" fmla="*/ 0 w 4571998"/>
              <a:gd name="connsiteY0" fmla="*/ 0 h 771813"/>
              <a:gd name="connsiteX1" fmla="*/ 4571998 w 4571998"/>
              <a:gd name="connsiteY1" fmla="*/ 0 h 771813"/>
              <a:gd name="connsiteX2" fmla="*/ 4571998 w 4571998"/>
              <a:gd name="connsiteY2" fmla="*/ 771813 h 771813"/>
              <a:gd name="connsiteX3" fmla="*/ 0 w 4571998"/>
              <a:gd name="connsiteY3" fmla="*/ 771813 h 771813"/>
              <a:gd name="connsiteX4" fmla="*/ 0 w 4571998"/>
              <a:gd name="connsiteY4" fmla="*/ 0 h 77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98" h="771813">
                <a:moveTo>
                  <a:pt x="0" y="0"/>
                </a:moveTo>
                <a:lnTo>
                  <a:pt x="4571998" y="0"/>
                </a:lnTo>
                <a:lnTo>
                  <a:pt x="4571998" y="771813"/>
                </a:lnTo>
                <a:lnTo>
                  <a:pt x="0" y="77181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Την/τις κατηγορία(</a:t>
            </a:r>
            <a:r>
              <a:rPr lang="el-GR" sz="1400" kern="1200" dirty="0" err="1"/>
              <a:t>ες</a:t>
            </a:r>
            <a:r>
              <a:rPr lang="el-GR" sz="1400" kern="1200" dirty="0"/>
              <a:t>) μόνο σε μορφή εικόνας </a:t>
            </a:r>
            <a:endParaRPr lang="en-US" sz="1400" kern="1200" dirty="0"/>
          </a:p>
        </p:txBody>
      </p:sp>
      <p:sp>
        <p:nvSpPr>
          <p:cNvPr id="16" name="Straight Connector 15">
            <a:extLst>
              <a:ext uri="{FF2B5EF4-FFF2-40B4-BE49-F238E27FC236}">
                <a16:creationId xmlns:a16="http://schemas.microsoft.com/office/drawing/2014/main" id="{9CB6EA11-94FE-6720-1D0A-05AB8C49CD15}"/>
              </a:ext>
            </a:extLst>
          </p:cNvPr>
          <p:cNvSpPr/>
          <p:nvPr/>
        </p:nvSpPr>
        <p:spPr>
          <a:xfrm>
            <a:off x="609601" y="3769890"/>
            <a:ext cx="4571998" cy="0"/>
          </a:xfrm>
          <a:prstGeom prst="line">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FC23B990-6067-3C0A-B0A8-EA7D78DC0F84}"/>
              </a:ext>
            </a:extLst>
          </p:cNvPr>
          <p:cNvSpPr/>
          <p:nvPr/>
        </p:nvSpPr>
        <p:spPr>
          <a:xfrm>
            <a:off x="609601" y="3769890"/>
            <a:ext cx="4571998" cy="771813"/>
          </a:xfrm>
          <a:custGeom>
            <a:avLst/>
            <a:gdLst>
              <a:gd name="connsiteX0" fmla="*/ 0 w 4571998"/>
              <a:gd name="connsiteY0" fmla="*/ 0 h 771813"/>
              <a:gd name="connsiteX1" fmla="*/ 4571998 w 4571998"/>
              <a:gd name="connsiteY1" fmla="*/ 0 h 771813"/>
              <a:gd name="connsiteX2" fmla="*/ 4571998 w 4571998"/>
              <a:gd name="connsiteY2" fmla="*/ 771813 h 771813"/>
              <a:gd name="connsiteX3" fmla="*/ 0 w 4571998"/>
              <a:gd name="connsiteY3" fmla="*/ 771813 h 771813"/>
              <a:gd name="connsiteX4" fmla="*/ 0 w 4571998"/>
              <a:gd name="connsiteY4" fmla="*/ 0 h 77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98" h="771813">
                <a:moveTo>
                  <a:pt x="0" y="0"/>
                </a:moveTo>
                <a:lnTo>
                  <a:pt x="4571998" y="0"/>
                </a:lnTo>
                <a:lnTo>
                  <a:pt x="4571998" y="771813"/>
                </a:lnTo>
                <a:lnTo>
                  <a:pt x="0" y="77181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Την/τις κατηγορία(</a:t>
            </a:r>
            <a:r>
              <a:rPr lang="el-GR" sz="1400" kern="1200" dirty="0" err="1"/>
              <a:t>ες</a:t>
            </a:r>
            <a:r>
              <a:rPr lang="el-GR" sz="1400" kern="1200" dirty="0"/>
              <a:t>) και σε μορφή κειμένου και σε μορφή εικόνας, αλλά οι κατηγορίες αυτές δεν συμφωνούν</a:t>
            </a:r>
            <a:endParaRPr lang="en-US" sz="1400" kern="1200" dirty="0"/>
          </a:p>
        </p:txBody>
      </p:sp>
      <p:sp>
        <p:nvSpPr>
          <p:cNvPr id="18" name="Straight Connector 17">
            <a:extLst>
              <a:ext uri="{FF2B5EF4-FFF2-40B4-BE49-F238E27FC236}">
                <a16:creationId xmlns:a16="http://schemas.microsoft.com/office/drawing/2014/main" id="{077945C1-4835-1F1F-5891-F6A1604A2110}"/>
              </a:ext>
            </a:extLst>
          </p:cNvPr>
          <p:cNvSpPr/>
          <p:nvPr/>
        </p:nvSpPr>
        <p:spPr>
          <a:xfrm>
            <a:off x="609601" y="4541704"/>
            <a:ext cx="4571998" cy="0"/>
          </a:xfrm>
          <a:prstGeom prst="line">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D0062446-2B75-7A41-2546-649A3CCCB236}"/>
              </a:ext>
            </a:extLst>
          </p:cNvPr>
          <p:cNvSpPr/>
          <p:nvPr/>
        </p:nvSpPr>
        <p:spPr>
          <a:xfrm>
            <a:off x="609601" y="4541704"/>
            <a:ext cx="4571998" cy="771813"/>
          </a:xfrm>
          <a:custGeom>
            <a:avLst/>
            <a:gdLst>
              <a:gd name="connsiteX0" fmla="*/ 0 w 4571998"/>
              <a:gd name="connsiteY0" fmla="*/ 0 h 771813"/>
              <a:gd name="connsiteX1" fmla="*/ 4571998 w 4571998"/>
              <a:gd name="connsiteY1" fmla="*/ 0 h 771813"/>
              <a:gd name="connsiteX2" fmla="*/ 4571998 w 4571998"/>
              <a:gd name="connsiteY2" fmla="*/ 771813 h 771813"/>
              <a:gd name="connsiteX3" fmla="*/ 0 w 4571998"/>
              <a:gd name="connsiteY3" fmla="*/ 771813 h 771813"/>
              <a:gd name="connsiteX4" fmla="*/ 0 w 4571998"/>
              <a:gd name="connsiteY4" fmla="*/ 0 h 77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98" h="771813">
                <a:moveTo>
                  <a:pt x="0" y="0"/>
                </a:moveTo>
                <a:lnTo>
                  <a:pt x="4571998" y="0"/>
                </a:lnTo>
                <a:lnTo>
                  <a:pt x="4571998" y="771813"/>
                </a:lnTo>
                <a:lnTo>
                  <a:pt x="0" y="77181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Την/τις κατηγορία(</a:t>
            </a:r>
            <a:r>
              <a:rPr lang="el-GR" sz="1400" kern="1200" dirty="0" err="1"/>
              <a:t>ες</a:t>
            </a:r>
            <a:r>
              <a:rPr lang="el-GR" sz="1400" kern="1200" dirty="0"/>
              <a:t>) και σε μορφή κειμένου και σε μορφή εικόνας, και οι κατηγορίες αυτές συμφωνούν</a:t>
            </a:r>
            <a:endParaRPr lang="en-US" sz="1400" kern="1200" dirty="0"/>
          </a:p>
        </p:txBody>
      </p:sp>
      <p:sp>
        <p:nvSpPr>
          <p:cNvPr id="20" name="Straight Connector 19">
            <a:extLst>
              <a:ext uri="{FF2B5EF4-FFF2-40B4-BE49-F238E27FC236}">
                <a16:creationId xmlns:a16="http://schemas.microsoft.com/office/drawing/2014/main" id="{417D17B6-83BA-8980-846C-40E23994CF59}"/>
              </a:ext>
            </a:extLst>
          </p:cNvPr>
          <p:cNvSpPr/>
          <p:nvPr/>
        </p:nvSpPr>
        <p:spPr>
          <a:xfrm>
            <a:off x="609601" y="5313518"/>
            <a:ext cx="4571998" cy="0"/>
          </a:xfrm>
          <a:prstGeom prst="line">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85FCD75D-46CC-183B-9AF5-0F2F2FD6129F}"/>
              </a:ext>
            </a:extLst>
          </p:cNvPr>
          <p:cNvSpPr/>
          <p:nvPr/>
        </p:nvSpPr>
        <p:spPr>
          <a:xfrm>
            <a:off x="609601" y="5313518"/>
            <a:ext cx="4571998" cy="771813"/>
          </a:xfrm>
          <a:custGeom>
            <a:avLst/>
            <a:gdLst>
              <a:gd name="connsiteX0" fmla="*/ 0 w 4571998"/>
              <a:gd name="connsiteY0" fmla="*/ 0 h 771813"/>
              <a:gd name="connsiteX1" fmla="*/ 4571998 w 4571998"/>
              <a:gd name="connsiteY1" fmla="*/ 0 h 771813"/>
              <a:gd name="connsiteX2" fmla="*/ 4571998 w 4571998"/>
              <a:gd name="connsiteY2" fmla="*/ 771813 h 771813"/>
              <a:gd name="connsiteX3" fmla="*/ 0 w 4571998"/>
              <a:gd name="connsiteY3" fmla="*/ 771813 h 771813"/>
              <a:gd name="connsiteX4" fmla="*/ 0 w 4571998"/>
              <a:gd name="connsiteY4" fmla="*/ 0 h 77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98" h="771813">
                <a:moveTo>
                  <a:pt x="0" y="0"/>
                </a:moveTo>
                <a:lnTo>
                  <a:pt x="4571998" y="0"/>
                </a:lnTo>
                <a:lnTo>
                  <a:pt x="4571998" y="771813"/>
                </a:lnTo>
                <a:lnTo>
                  <a:pt x="0" y="771813"/>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Να μην έχει καθόλου κατηγορίες</a:t>
            </a:r>
            <a:endParaRPr lang="en-US" sz="1400" kern="1200" dirty="0"/>
          </a:p>
        </p:txBody>
      </p:sp>
      <p:pic>
        <p:nvPicPr>
          <p:cNvPr id="33" name="Picture 32">
            <a:extLst>
              <a:ext uri="{FF2B5EF4-FFF2-40B4-BE49-F238E27FC236}">
                <a16:creationId xmlns:a16="http://schemas.microsoft.com/office/drawing/2014/main" id="{3C77EA34-5401-92C0-456D-3E25E4E33221}"/>
              </a:ext>
            </a:extLst>
          </p:cNvPr>
          <p:cNvPicPr>
            <a:picLocks noChangeAspect="1"/>
          </p:cNvPicPr>
          <p:nvPr/>
        </p:nvPicPr>
        <p:blipFill rotWithShape="1">
          <a:blip r:embed="rId3">
            <a:extLst>
              <a:ext uri="{28A0092B-C50C-407E-A947-70E740481C1C}">
                <a14:useLocalDpi xmlns:a14="http://schemas.microsoft.com/office/drawing/2010/main" val="0"/>
              </a:ext>
            </a:extLst>
          </a:blip>
          <a:srcRect r="36648" b="84703"/>
          <a:stretch/>
        </p:blipFill>
        <p:spPr bwMode="auto">
          <a:xfrm>
            <a:off x="5578100" y="2551375"/>
            <a:ext cx="6323215" cy="877625"/>
          </a:xfrm>
          <a:prstGeom prst="rect">
            <a:avLst/>
          </a:prstGeom>
          <a:ln>
            <a:noFill/>
          </a:ln>
          <a:extLst>
            <a:ext uri="{53640926-AAD7-44D8-BBD7-CCE9431645EC}">
              <a14:shadowObscured xmlns:a14="http://schemas.microsoft.com/office/drawing/2010/main"/>
            </a:ext>
          </a:extLst>
        </p:spPr>
      </p:pic>
      <p:pic>
        <p:nvPicPr>
          <p:cNvPr id="34" name="Picture 33">
            <a:extLst>
              <a:ext uri="{FF2B5EF4-FFF2-40B4-BE49-F238E27FC236}">
                <a16:creationId xmlns:a16="http://schemas.microsoft.com/office/drawing/2014/main" id="{FA1C5942-94EC-6318-A61D-76B04242E2A0}"/>
              </a:ext>
            </a:extLst>
          </p:cNvPr>
          <p:cNvPicPr>
            <a:picLocks noChangeAspect="1"/>
          </p:cNvPicPr>
          <p:nvPr/>
        </p:nvPicPr>
        <p:blipFill rotWithShape="1">
          <a:blip r:embed="rId3">
            <a:extLst>
              <a:ext uri="{28A0092B-C50C-407E-A947-70E740481C1C}">
                <a14:useLocalDpi xmlns:a14="http://schemas.microsoft.com/office/drawing/2010/main" val="0"/>
              </a:ext>
            </a:extLst>
          </a:blip>
          <a:srcRect l="22881" t="72789" b="616"/>
          <a:stretch/>
        </p:blipFill>
        <p:spPr bwMode="auto">
          <a:xfrm>
            <a:off x="5702268" y="4155797"/>
            <a:ext cx="6199047" cy="1229103"/>
          </a:xfrm>
          <a:prstGeom prst="rect">
            <a:avLst/>
          </a:prstGeom>
          <a:ln>
            <a:noFill/>
          </a:ln>
          <a:extLst>
            <a:ext uri="{53640926-AAD7-44D8-BBD7-CCE9431645EC}">
              <a14:shadowObscured xmlns:a14="http://schemas.microsoft.com/office/drawing/2010/main"/>
            </a:ext>
          </a:extLst>
        </p:spPr>
      </p:pic>
      <p:sp>
        <p:nvSpPr>
          <p:cNvPr id="35" name="Rectangle: Rounded Corners 34">
            <a:extLst>
              <a:ext uri="{FF2B5EF4-FFF2-40B4-BE49-F238E27FC236}">
                <a16:creationId xmlns:a16="http://schemas.microsoft.com/office/drawing/2014/main" id="{C7F0B7A3-381A-EC73-2742-533CB14A84AD}"/>
              </a:ext>
            </a:extLst>
          </p:cNvPr>
          <p:cNvSpPr/>
          <p:nvPr/>
        </p:nvSpPr>
        <p:spPr>
          <a:xfrm>
            <a:off x="7488925" y="2366708"/>
            <a:ext cx="2501564" cy="369333"/>
          </a:xfrm>
          <a:prstGeom prst="roundRect">
            <a:avLst>
              <a:gd name="adj" fmla="val 50000"/>
            </a:avLst>
          </a:prstGeom>
          <a:solidFill>
            <a:schemeClr val="bg1"/>
          </a:solidFill>
          <a:ln>
            <a:solidFill>
              <a:schemeClr val="accent4"/>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dirty="0">
                <a:solidFill>
                  <a:schemeClr val="tx2"/>
                </a:solidFill>
              </a:rPr>
              <a:t>ΣΕ ΜΟΡΦΗ ΚΕΙΜΕΝΟΥ</a:t>
            </a:r>
            <a:endParaRPr lang="en-US" sz="1200" dirty="0">
              <a:solidFill>
                <a:schemeClr val="tx2"/>
              </a:solidFill>
            </a:endParaRPr>
          </a:p>
        </p:txBody>
      </p:sp>
      <p:sp>
        <p:nvSpPr>
          <p:cNvPr id="36" name="Rectangle: Rounded Corners 35">
            <a:extLst>
              <a:ext uri="{FF2B5EF4-FFF2-40B4-BE49-F238E27FC236}">
                <a16:creationId xmlns:a16="http://schemas.microsoft.com/office/drawing/2014/main" id="{040C513C-63E7-02BF-1FDB-21997711DB0C}"/>
              </a:ext>
            </a:extLst>
          </p:cNvPr>
          <p:cNvSpPr/>
          <p:nvPr/>
        </p:nvSpPr>
        <p:spPr>
          <a:xfrm>
            <a:off x="7551009" y="3961220"/>
            <a:ext cx="2501564" cy="369333"/>
          </a:xfrm>
          <a:prstGeom prst="roundRect">
            <a:avLst>
              <a:gd name="adj" fmla="val 50000"/>
            </a:avLst>
          </a:prstGeom>
          <a:solidFill>
            <a:schemeClr val="bg1"/>
          </a:solidFill>
          <a:ln>
            <a:solidFill>
              <a:schemeClr val="accent4"/>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dirty="0">
                <a:solidFill>
                  <a:schemeClr val="tx2"/>
                </a:solidFill>
              </a:rPr>
              <a:t>ΣΕ ΜΟΡΦΗ ΕΙΚΟΝΑΣ</a:t>
            </a:r>
            <a:endParaRPr lang="en-US" sz="1200" dirty="0">
              <a:solidFill>
                <a:schemeClr val="tx2"/>
              </a:solidFill>
            </a:endParaRPr>
          </a:p>
        </p:txBody>
      </p:sp>
      <p:sp>
        <p:nvSpPr>
          <p:cNvPr id="5" name="TextBox 4">
            <a:extLst>
              <a:ext uri="{FF2B5EF4-FFF2-40B4-BE49-F238E27FC236}">
                <a16:creationId xmlns:a16="http://schemas.microsoft.com/office/drawing/2014/main" id="{5F77F4BE-7F12-9B9D-C738-69566AB3FD54}"/>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Tree>
    <p:extLst>
      <p:ext uri="{BB962C8B-B14F-4D97-AF65-F5344CB8AC3E}">
        <p14:creationId xmlns:p14="http://schemas.microsoft.com/office/powerpoint/2010/main" val="204873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P spid="17" grpId="0"/>
      <p:bldP spid="19" grpId="0"/>
      <p:bldP spid="21" grpId="0"/>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34A5B-ACF9-4AAA-CB4B-D936B04D66FB}"/>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1B998B87-9764-24A6-68AA-FBDA88E67DDB}"/>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B2D57FEF-4929-B72C-BFFF-02EC03041A43}"/>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C06DE6C-E527-0518-374F-49D8390C8268}"/>
              </a:ext>
            </a:extLst>
          </p:cNvPr>
          <p:cNvSpPr txBox="1">
            <a:spLocks/>
          </p:cNvSpPr>
          <p:nvPr/>
        </p:nvSpPr>
        <p:spPr>
          <a:xfrm>
            <a:off x="228600" y="432479"/>
            <a:ext cx="11734800" cy="2492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chemeClr val="tx1">
                    <a:lumMod val="75000"/>
                    <a:lumOff val="25000"/>
                  </a:schemeClr>
                </a:solidFill>
              </a:rPr>
              <a:t>ΑΝΑΚΤΗΣΗ </a:t>
            </a:r>
            <a:r>
              <a:rPr lang="el-GR" sz="1800" b="1" dirty="0">
                <a:solidFill>
                  <a:schemeClr val="bg2">
                    <a:lumMod val="25000"/>
                  </a:schemeClr>
                </a:solidFill>
                <a:effectLst/>
                <a:ea typeface="Arial" panose="020B0604020202020204" pitchFamily="34" charset="0"/>
              </a:rPr>
              <a:t>ΤΩΝ ΑΠΑΡΑΙΤΗΤΩΝ ΔΕΔΟΜΕΝΩΝ ΤΩΝ ΣΥΝΔΕΣΜΩΝ</a:t>
            </a:r>
            <a:endParaRPr lang="en-US" sz="1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8E8BF5B0-AC04-CC91-6573-E1EAB3AC3AAC}"/>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91193CB-C604-87D5-556A-1153FAABF057}"/>
              </a:ext>
            </a:extLst>
          </p:cNvPr>
          <p:cNvSpPr txBox="1"/>
          <p:nvPr/>
        </p:nvSpPr>
        <p:spPr>
          <a:xfrm>
            <a:off x="1556327" y="772197"/>
            <a:ext cx="9079345" cy="369332"/>
          </a:xfrm>
          <a:prstGeom prst="rect">
            <a:avLst/>
          </a:prstGeom>
          <a:noFill/>
        </p:spPr>
        <p:txBody>
          <a:bodyPr wrap="square" rtlCol="0">
            <a:spAutoFit/>
          </a:bodyPr>
          <a:lstStyle/>
          <a:p>
            <a:pPr algn="ctr"/>
            <a:r>
              <a:rPr lang="el-GR" dirty="0"/>
              <a:t>ΑΝΑΚΤΗΣΗ</a:t>
            </a:r>
            <a:r>
              <a:rPr lang="ru-RU" dirty="0"/>
              <a:t> </a:t>
            </a:r>
            <a:r>
              <a:rPr lang="el-GR" dirty="0"/>
              <a:t>ΤΩΝ ΙΣΧΥΡΙΣΜΩΝ ΚΑΙ ΣΥΜΠΕΡΑΣΜΑΤΩΝ </a:t>
            </a:r>
            <a:endParaRPr lang="en-US" dirty="0"/>
          </a:p>
        </p:txBody>
      </p:sp>
      <p:sp>
        <p:nvSpPr>
          <p:cNvPr id="3" name="Rectangle: Rounded Corners 2">
            <a:extLst>
              <a:ext uri="{FF2B5EF4-FFF2-40B4-BE49-F238E27FC236}">
                <a16:creationId xmlns:a16="http://schemas.microsoft.com/office/drawing/2014/main" id="{241BB03F-EEFE-6B7A-F7DD-21577CD33687}"/>
              </a:ext>
            </a:extLst>
          </p:cNvPr>
          <p:cNvSpPr/>
          <p:nvPr/>
        </p:nvSpPr>
        <p:spPr>
          <a:xfrm>
            <a:off x="3918694" y="1274350"/>
            <a:ext cx="4354610" cy="574429"/>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400" dirty="0"/>
              <a:t>ΤΡΕΙΣ ΔΙΑΦΟΡΕΤΙΚΕΣ ΔΟΜΕΣ ΙΣΤΟΣΕΛΙΔΑΣ</a:t>
            </a:r>
            <a:endParaRPr lang="en-US" sz="1400" dirty="0"/>
          </a:p>
        </p:txBody>
      </p:sp>
      <p:pic>
        <p:nvPicPr>
          <p:cNvPr id="5" name="Picture 4">
            <a:extLst>
              <a:ext uri="{FF2B5EF4-FFF2-40B4-BE49-F238E27FC236}">
                <a16:creationId xmlns:a16="http://schemas.microsoft.com/office/drawing/2014/main" id="{67638768-FB09-6DD4-250F-D886E79C2787}"/>
              </a:ext>
            </a:extLst>
          </p:cNvPr>
          <p:cNvPicPr>
            <a:picLocks noChangeAspect="1"/>
          </p:cNvPicPr>
          <p:nvPr/>
        </p:nvPicPr>
        <p:blipFill>
          <a:blip r:embed="rId3"/>
          <a:stretch>
            <a:fillRect/>
          </a:stretch>
        </p:blipFill>
        <p:spPr>
          <a:xfrm>
            <a:off x="314037" y="2344790"/>
            <a:ext cx="5264899" cy="2220637"/>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0DD01E57-F62B-DEC9-2029-CF968672AE2A}"/>
              </a:ext>
            </a:extLst>
          </p:cNvPr>
          <p:cNvPicPr>
            <a:picLocks noChangeAspect="1"/>
          </p:cNvPicPr>
          <p:nvPr/>
        </p:nvPicPr>
        <p:blipFill rotWithShape="1">
          <a:blip r:embed="rId4">
            <a:extLst>
              <a:ext uri="{28A0092B-C50C-407E-A947-70E740481C1C}">
                <a14:useLocalDpi xmlns:a14="http://schemas.microsoft.com/office/drawing/2010/main" val="0"/>
              </a:ext>
            </a:extLst>
          </a:blip>
          <a:srcRect b="26966"/>
          <a:stretch/>
        </p:blipFill>
        <p:spPr bwMode="auto">
          <a:xfrm>
            <a:off x="7312958" y="2260522"/>
            <a:ext cx="4367877" cy="2805778"/>
          </a:xfrm>
          <a:prstGeom prst="rect">
            <a:avLst/>
          </a:prstGeom>
          <a:ln>
            <a:noFill/>
          </a:ln>
          <a:extLst>
            <a:ext uri="{53640926-AAD7-44D8-BBD7-CCE9431645EC}">
              <a14:shadowObscured xmlns:a14="http://schemas.microsoft.com/office/drawing/2010/main"/>
            </a:ext>
          </a:extLst>
        </p:spPr>
      </p:pic>
      <p:sp>
        <p:nvSpPr>
          <p:cNvPr id="9" name="Rectangle: Rounded Corners 8">
            <a:extLst>
              <a:ext uri="{FF2B5EF4-FFF2-40B4-BE49-F238E27FC236}">
                <a16:creationId xmlns:a16="http://schemas.microsoft.com/office/drawing/2014/main" id="{4F06C37B-38AF-90F5-E3E0-F8F380DA5342}"/>
              </a:ext>
            </a:extLst>
          </p:cNvPr>
          <p:cNvSpPr/>
          <p:nvPr/>
        </p:nvSpPr>
        <p:spPr>
          <a:xfrm>
            <a:off x="1313958" y="2192698"/>
            <a:ext cx="3265056" cy="369333"/>
          </a:xfrm>
          <a:prstGeom prst="roundRect">
            <a:avLst>
              <a:gd name="adj" fmla="val 50000"/>
            </a:avLst>
          </a:prstGeom>
          <a:solidFill>
            <a:schemeClr val="bg1"/>
          </a:solidFill>
          <a:ln>
            <a:solidFill>
              <a:schemeClr val="accent4"/>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dirty="0">
                <a:solidFill>
                  <a:schemeClr val="tx2"/>
                </a:solidFill>
              </a:rPr>
              <a:t>ΧΩΡΙΣ ΙΣΧΥΡΙΣΜΟ(ΥΣ) ΚΑΙ ΣΥΜΠΕΡΑΣΜΑ(ΤΑ)</a:t>
            </a:r>
            <a:endParaRPr lang="en-US" sz="1200" dirty="0">
              <a:solidFill>
                <a:schemeClr val="tx2"/>
              </a:solidFill>
            </a:endParaRPr>
          </a:p>
        </p:txBody>
      </p:sp>
      <p:sp>
        <p:nvSpPr>
          <p:cNvPr id="14" name="Rectangle: Rounded Corners 13">
            <a:extLst>
              <a:ext uri="{FF2B5EF4-FFF2-40B4-BE49-F238E27FC236}">
                <a16:creationId xmlns:a16="http://schemas.microsoft.com/office/drawing/2014/main" id="{7DFCEAF4-709C-1C1C-87BE-EA0A84484FDC}"/>
              </a:ext>
            </a:extLst>
          </p:cNvPr>
          <p:cNvSpPr/>
          <p:nvPr/>
        </p:nvSpPr>
        <p:spPr>
          <a:xfrm>
            <a:off x="7418981" y="2092500"/>
            <a:ext cx="4155830" cy="369333"/>
          </a:xfrm>
          <a:prstGeom prst="roundRect">
            <a:avLst>
              <a:gd name="adj" fmla="val 50000"/>
            </a:avLst>
          </a:prstGeom>
          <a:solidFill>
            <a:schemeClr val="bg1"/>
          </a:solidFill>
          <a:ln>
            <a:solidFill>
              <a:schemeClr val="accent4"/>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dirty="0">
                <a:solidFill>
                  <a:schemeClr val="tx2"/>
                </a:solidFill>
              </a:rPr>
              <a:t>ΜΕ ΙΣΧΥΡΙΣΜΟ(ΥΣ) ΚΑΙ ΣΥΜΠΕΡΑΣΜΑ(ΤΑ) – ΠΑΛΙΑ ΔΟΜΗ</a:t>
            </a:r>
            <a:endParaRPr lang="en-US" sz="1200" dirty="0">
              <a:solidFill>
                <a:schemeClr val="tx2"/>
              </a:solidFill>
            </a:endParaRPr>
          </a:p>
        </p:txBody>
      </p:sp>
      <p:sp>
        <p:nvSpPr>
          <p:cNvPr id="11" name="TextBox 10">
            <a:extLst>
              <a:ext uri="{FF2B5EF4-FFF2-40B4-BE49-F238E27FC236}">
                <a16:creationId xmlns:a16="http://schemas.microsoft.com/office/drawing/2014/main" id="{D37E4521-56F0-2E24-5790-0514709407DA}"/>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pic>
        <p:nvPicPr>
          <p:cNvPr id="7" name="Picture 6">
            <a:extLst>
              <a:ext uri="{FF2B5EF4-FFF2-40B4-BE49-F238E27FC236}">
                <a16:creationId xmlns:a16="http://schemas.microsoft.com/office/drawing/2014/main" id="{6157B290-63E0-98F7-AA5A-E4A59BB3C818}"/>
              </a:ext>
            </a:extLst>
          </p:cNvPr>
          <p:cNvPicPr>
            <a:picLocks noChangeAspect="1"/>
          </p:cNvPicPr>
          <p:nvPr/>
        </p:nvPicPr>
        <p:blipFill rotWithShape="1">
          <a:blip r:embed="rId5">
            <a:extLst>
              <a:ext uri="{28A0092B-C50C-407E-A947-70E740481C1C}">
                <a14:useLocalDpi xmlns:a14="http://schemas.microsoft.com/office/drawing/2010/main" val="0"/>
              </a:ext>
            </a:extLst>
          </a:blip>
          <a:srcRect b="17529"/>
          <a:stretch/>
        </p:blipFill>
        <p:spPr bwMode="auto">
          <a:xfrm>
            <a:off x="3555378" y="4062309"/>
            <a:ext cx="5081243" cy="2410016"/>
          </a:xfrm>
          <a:prstGeom prst="rect">
            <a:avLst/>
          </a:prstGeom>
          <a:ln>
            <a:noFill/>
          </a:ln>
          <a:extLst>
            <a:ext uri="{53640926-AAD7-44D8-BBD7-CCE9431645EC}">
              <a14:shadowObscured xmlns:a14="http://schemas.microsoft.com/office/drawing/2010/main"/>
            </a:ext>
          </a:extLst>
        </p:spPr>
      </p:pic>
      <p:sp>
        <p:nvSpPr>
          <p:cNvPr id="13" name="Rectangle: Rounded Corners 12">
            <a:extLst>
              <a:ext uri="{FF2B5EF4-FFF2-40B4-BE49-F238E27FC236}">
                <a16:creationId xmlns:a16="http://schemas.microsoft.com/office/drawing/2014/main" id="{1F9B3DCC-125B-84CE-A5A5-4FABACD51730}"/>
              </a:ext>
            </a:extLst>
          </p:cNvPr>
          <p:cNvSpPr/>
          <p:nvPr/>
        </p:nvSpPr>
        <p:spPr>
          <a:xfrm>
            <a:off x="4124108" y="3910562"/>
            <a:ext cx="3943782" cy="369333"/>
          </a:xfrm>
          <a:prstGeom prst="roundRect">
            <a:avLst>
              <a:gd name="adj" fmla="val 50000"/>
            </a:avLst>
          </a:prstGeom>
          <a:solidFill>
            <a:schemeClr val="bg1"/>
          </a:solidFill>
          <a:ln>
            <a:solidFill>
              <a:schemeClr val="accent4"/>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dirty="0">
                <a:solidFill>
                  <a:schemeClr val="tx2"/>
                </a:solidFill>
              </a:rPr>
              <a:t>ΜΕ ΙΣΧΥΡΙΣΜΟ(ΥΣ) ΚΑΙ ΣΥΜΠΕΡΑΣΜΑ(ΤΑ) – ΝΕΑ ΔΟΜΗ</a:t>
            </a:r>
            <a:endParaRPr lang="en-US" sz="1200" dirty="0">
              <a:solidFill>
                <a:schemeClr val="tx2"/>
              </a:solidFill>
            </a:endParaRPr>
          </a:p>
        </p:txBody>
      </p:sp>
    </p:spTree>
    <p:extLst>
      <p:ext uri="{BB962C8B-B14F-4D97-AF65-F5344CB8AC3E}">
        <p14:creationId xmlns:p14="http://schemas.microsoft.com/office/powerpoint/2010/main" val="51599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 fill="hold"/>
                                        <p:tgtEl>
                                          <p:spTgt spid="5"/>
                                        </p:tgtEl>
                                        <p:attrNameLst>
                                          <p:attrName>ppt_x</p:attrName>
                                        </p:attrNameLst>
                                      </p:cBhvr>
                                      <p:tavLst>
                                        <p:tav tm="0">
                                          <p:val>
                                            <p:strVal val="0-#ppt_w/2"/>
                                          </p:val>
                                        </p:tav>
                                        <p:tav tm="100000">
                                          <p:val>
                                            <p:strVal val="#ppt_x"/>
                                          </p:val>
                                        </p:tav>
                                      </p:tavLst>
                                    </p:anim>
                                    <p:anim calcmode="lin" valueType="num">
                                      <p:cBhvr additive="base">
                                        <p:cTn id="13" dur="1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 fill="hold"/>
                                        <p:tgtEl>
                                          <p:spTgt spid="9"/>
                                        </p:tgtEl>
                                        <p:attrNameLst>
                                          <p:attrName>ppt_x</p:attrName>
                                        </p:attrNameLst>
                                      </p:cBhvr>
                                      <p:tavLst>
                                        <p:tav tm="0">
                                          <p:val>
                                            <p:strVal val="0-#ppt_w/2"/>
                                          </p:val>
                                        </p:tav>
                                        <p:tav tm="100000">
                                          <p:val>
                                            <p:strVal val="#ppt_x"/>
                                          </p:val>
                                        </p:tav>
                                      </p:tavLst>
                                    </p:anim>
                                    <p:anim calcmode="lin" valueType="num">
                                      <p:cBhvr additive="base">
                                        <p:cTn id="17" dur="1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 fill="hold"/>
                                        <p:tgtEl>
                                          <p:spTgt spid="8"/>
                                        </p:tgtEl>
                                        <p:attrNameLst>
                                          <p:attrName>ppt_x</p:attrName>
                                        </p:attrNameLst>
                                      </p:cBhvr>
                                      <p:tavLst>
                                        <p:tav tm="0">
                                          <p:val>
                                            <p:strVal val="1+#ppt_w/2"/>
                                          </p:val>
                                        </p:tav>
                                        <p:tav tm="100000">
                                          <p:val>
                                            <p:strVal val="#ppt_x"/>
                                          </p:val>
                                        </p:tav>
                                      </p:tavLst>
                                    </p:anim>
                                    <p:anim calcmode="lin" valueType="num">
                                      <p:cBhvr additive="base">
                                        <p:cTn id="23" dur="1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 fill="hold"/>
                                        <p:tgtEl>
                                          <p:spTgt spid="14"/>
                                        </p:tgtEl>
                                        <p:attrNameLst>
                                          <p:attrName>ppt_x</p:attrName>
                                        </p:attrNameLst>
                                      </p:cBhvr>
                                      <p:tavLst>
                                        <p:tav tm="0">
                                          <p:val>
                                            <p:strVal val="1+#ppt_w/2"/>
                                          </p:val>
                                        </p:tav>
                                        <p:tav tm="100000">
                                          <p:val>
                                            <p:strVal val="#ppt_x"/>
                                          </p:val>
                                        </p:tav>
                                      </p:tavLst>
                                    </p:anim>
                                    <p:anim calcmode="lin" valueType="num">
                                      <p:cBhvr additive="base">
                                        <p:cTn id="27" dur="1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 fill="hold"/>
                                        <p:tgtEl>
                                          <p:spTgt spid="7"/>
                                        </p:tgtEl>
                                        <p:attrNameLst>
                                          <p:attrName>ppt_x</p:attrName>
                                        </p:attrNameLst>
                                      </p:cBhvr>
                                      <p:tavLst>
                                        <p:tav tm="0">
                                          <p:val>
                                            <p:strVal val="#ppt_x"/>
                                          </p:val>
                                        </p:tav>
                                        <p:tav tm="100000">
                                          <p:val>
                                            <p:strVal val="#ppt_x"/>
                                          </p:val>
                                        </p:tav>
                                      </p:tavLst>
                                    </p:anim>
                                    <p:anim calcmode="lin" valueType="num">
                                      <p:cBhvr additive="base">
                                        <p:cTn id="33" dur="1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 fill="hold"/>
                                        <p:tgtEl>
                                          <p:spTgt spid="13"/>
                                        </p:tgtEl>
                                        <p:attrNameLst>
                                          <p:attrName>ppt_x</p:attrName>
                                        </p:attrNameLst>
                                      </p:cBhvr>
                                      <p:tavLst>
                                        <p:tav tm="0">
                                          <p:val>
                                            <p:strVal val="#ppt_x"/>
                                          </p:val>
                                        </p:tav>
                                        <p:tav tm="100000">
                                          <p:val>
                                            <p:strVal val="#ppt_x"/>
                                          </p:val>
                                        </p:tav>
                                      </p:tavLst>
                                    </p:anim>
                                    <p:anim calcmode="lin" valueType="num">
                                      <p:cBhvr additive="base">
                                        <p:cTn id="37" dur="1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8D8DE-9426-1EBB-54F9-8CEF89C0CBAE}"/>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99A87FA8-3AAF-A773-6A47-0309DB5A92E5}"/>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C121C8D1-F896-9398-BA61-AA8C564CFC4D}"/>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CBCDF65-B746-22F3-5001-52A7E3EF6ABE}"/>
              </a:ext>
            </a:extLst>
          </p:cNvPr>
          <p:cNvSpPr txBox="1">
            <a:spLocks/>
          </p:cNvSpPr>
          <p:nvPr/>
        </p:nvSpPr>
        <p:spPr>
          <a:xfrm>
            <a:off x="228600" y="432479"/>
            <a:ext cx="11734800" cy="2492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chemeClr val="tx1">
                    <a:lumMod val="75000"/>
                    <a:lumOff val="25000"/>
                  </a:schemeClr>
                </a:solidFill>
              </a:rPr>
              <a:t>ΑΝΑΚΤΗΣΗ </a:t>
            </a:r>
            <a:r>
              <a:rPr lang="el-GR" sz="1800" b="1" dirty="0">
                <a:solidFill>
                  <a:schemeClr val="bg2">
                    <a:lumMod val="25000"/>
                  </a:schemeClr>
                </a:solidFill>
                <a:effectLst/>
                <a:ea typeface="Arial" panose="020B0604020202020204" pitchFamily="34" charset="0"/>
              </a:rPr>
              <a:t>ΤΩΝ ΑΠΑΡΑΙΤΗΤΩΝ ΔΕΔΟΜΕΝΩΝ ΤΩΝ ΣΥΝΔΕΣΜΩΝ</a:t>
            </a:r>
            <a:endParaRPr lang="en-US" sz="1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9DCDC2E7-64FB-282C-0B2C-9E8A7EB87B63}"/>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6BFBB0-39C0-5780-CCF5-213FA77909D3}"/>
              </a:ext>
            </a:extLst>
          </p:cNvPr>
          <p:cNvSpPr txBox="1"/>
          <p:nvPr/>
        </p:nvSpPr>
        <p:spPr>
          <a:xfrm>
            <a:off x="1556327" y="772197"/>
            <a:ext cx="9079345" cy="369332"/>
          </a:xfrm>
          <a:prstGeom prst="rect">
            <a:avLst/>
          </a:prstGeom>
          <a:noFill/>
        </p:spPr>
        <p:txBody>
          <a:bodyPr wrap="square" rtlCol="0">
            <a:spAutoFit/>
          </a:bodyPr>
          <a:lstStyle/>
          <a:p>
            <a:pPr algn="ctr"/>
            <a:r>
              <a:rPr lang="el-GR" dirty="0"/>
              <a:t>ΑΝΑΚΤΗΜΕΝΑ ΔΕΔΟΜΕΝΑ</a:t>
            </a:r>
            <a:endParaRPr lang="en-US" dirty="0"/>
          </a:p>
        </p:txBody>
      </p:sp>
      <p:pic>
        <p:nvPicPr>
          <p:cNvPr id="3" name="Picture 2">
            <a:extLst>
              <a:ext uri="{FF2B5EF4-FFF2-40B4-BE49-F238E27FC236}">
                <a16:creationId xmlns:a16="http://schemas.microsoft.com/office/drawing/2014/main" id="{C647BCEE-E86F-89AB-44A1-3AECA1B34C32}"/>
              </a:ext>
            </a:extLst>
          </p:cNvPr>
          <p:cNvPicPr>
            <a:picLocks noChangeAspect="1"/>
          </p:cNvPicPr>
          <p:nvPr/>
        </p:nvPicPr>
        <p:blipFill rotWithShape="1">
          <a:blip r:embed="rId3"/>
          <a:srcRect r="-1041" b="36982"/>
          <a:stretch/>
        </p:blipFill>
        <p:spPr bwMode="auto">
          <a:xfrm>
            <a:off x="198319" y="3480759"/>
            <a:ext cx="5791200" cy="1926590"/>
          </a:xfrm>
          <a:prstGeom prst="rect">
            <a:avLst/>
          </a:prstGeom>
          <a:ln>
            <a:noFill/>
          </a:ln>
          <a:extLst>
            <a:ext uri="{53640926-AAD7-44D8-BBD7-CCE9431645EC}">
              <a14:shadowObscured xmlns:a14="http://schemas.microsoft.com/office/drawing/2010/main"/>
            </a:ext>
          </a:extLst>
        </p:spPr>
      </p:pic>
      <p:sp>
        <p:nvSpPr>
          <p:cNvPr id="31" name="Rectangle: Rounded Corners 30">
            <a:extLst>
              <a:ext uri="{FF2B5EF4-FFF2-40B4-BE49-F238E27FC236}">
                <a16:creationId xmlns:a16="http://schemas.microsoft.com/office/drawing/2014/main" id="{4C6B83D6-F0BB-E593-CCBC-A662F0EDBCC5}"/>
              </a:ext>
            </a:extLst>
          </p:cNvPr>
          <p:cNvSpPr/>
          <p:nvPr/>
        </p:nvSpPr>
        <p:spPr>
          <a:xfrm>
            <a:off x="1445491" y="1433310"/>
            <a:ext cx="3061854" cy="473821"/>
          </a:xfrm>
          <a:prstGeom prst="roundRect">
            <a:avLst>
              <a:gd name="adj" fmla="val 50000"/>
            </a:avLst>
          </a:prstGeom>
          <a:solidFill>
            <a:srgbClr val="0D8295"/>
          </a:solidFill>
          <a:ln w="25400">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100" dirty="0">
                <a:solidFill>
                  <a:schemeClr val="bg1"/>
                </a:solidFill>
              </a:rPr>
              <a:t>ΠΡΙΝ ΤΗΝ ΕΠΕΞΕΡΓΑΣΙΑ ΚΑΤΗΓΟΡΙΩΝ</a:t>
            </a:r>
            <a:endParaRPr lang="en-US" sz="1100" dirty="0">
              <a:solidFill>
                <a:schemeClr val="bg1"/>
              </a:solidFill>
            </a:endParaRPr>
          </a:p>
        </p:txBody>
      </p:sp>
      <p:pic>
        <p:nvPicPr>
          <p:cNvPr id="5" name="Picture 4">
            <a:extLst>
              <a:ext uri="{FF2B5EF4-FFF2-40B4-BE49-F238E27FC236}">
                <a16:creationId xmlns:a16="http://schemas.microsoft.com/office/drawing/2014/main" id="{5C2CB57E-EA2F-62F6-C174-D8F8800057A3}"/>
              </a:ext>
            </a:extLst>
          </p:cNvPr>
          <p:cNvPicPr>
            <a:picLocks noChangeAspect="1"/>
          </p:cNvPicPr>
          <p:nvPr/>
        </p:nvPicPr>
        <p:blipFill rotWithShape="1">
          <a:blip r:embed="rId4"/>
          <a:srcRect l="2585" t="26788" b="39942"/>
          <a:stretch/>
        </p:blipFill>
        <p:spPr bwMode="auto">
          <a:xfrm>
            <a:off x="6202482" y="3737905"/>
            <a:ext cx="5788152" cy="1356568"/>
          </a:xfrm>
          <a:prstGeom prst="rect">
            <a:avLst/>
          </a:prstGeom>
          <a:ln>
            <a:noFill/>
          </a:ln>
          <a:extLst>
            <a:ext uri="{53640926-AAD7-44D8-BBD7-CCE9431645EC}">
              <a14:shadowObscured xmlns:a14="http://schemas.microsoft.com/office/drawing/2010/main"/>
            </a:ext>
          </a:extLst>
        </p:spPr>
      </p:pic>
      <p:sp>
        <p:nvSpPr>
          <p:cNvPr id="30" name="Rectangle: Rounded Corners 29">
            <a:extLst>
              <a:ext uri="{FF2B5EF4-FFF2-40B4-BE49-F238E27FC236}">
                <a16:creationId xmlns:a16="http://schemas.microsoft.com/office/drawing/2014/main" id="{EA59900E-1DCA-2CD9-268A-B2A8971E0D44}"/>
              </a:ext>
            </a:extLst>
          </p:cNvPr>
          <p:cNvSpPr/>
          <p:nvPr/>
        </p:nvSpPr>
        <p:spPr>
          <a:xfrm>
            <a:off x="7948947" y="1430978"/>
            <a:ext cx="3061854" cy="473821"/>
          </a:xfrm>
          <a:prstGeom prst="roundRect">
            <a:avLst>
              <a:gd name="adj" fmla="val 50000"/>
            </a:avLst>
          </a:prstGeom>
          <a:solidFill>
            <a:srgbClr val="0D8295"/>
          </a:solidFill>
          <a:ln w="25400">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100" dirty="0">
                <a:solidFill>
                  <a:schemeClr val="bg1"/>
                </a:solidFill>
              </a:rPr>
              <a:t>ΜΕΤΑ ΤΗΝ ΕΠΕΞΕΡΓΑΣΙΑ ΚΑΤΗΓΟΡΙΩΝ</a:t>
            </a:r>
            <a:endParaRPr lang="en-US" sz="1100" dirty="0">
              <a:solidFill>
                <a:schemeClr val="bg1"/>
              </a:solidFill>
            </a:endParaRPr>
          </a:p>
        </p:txBody>
      </p:sp>
      <p:sp>
        <p:nvSpPr>
          <p:cNvPr id="9" name="Rectangle 8">
            <a:extLst>
              <a:ext uri="{FF2B5EF4-FFF2-40B4-BE49-F238E27FC236}">
                <a16:creationId xmlns:a16="http://schemas.microsoft.com/office/drawing/2014/main" id="{9A008DEB-6294-A63B-014D-BACB99A16147}"/>
              </a:ext>
            </a:extLst>
          </p:cNvPr>
          <p:cNvSpPr/>
          <p:nvPr/>
        </p:nvSpPr>
        <p:spPr>
          <a:xfrm>
            <a:off x="147580" y="4575578"/>
            <a:ext cx="5797296" cy="638539"/>
          </a:xfrm>
          <a:prstGeom prst="rect">
            <a:avLst/>
          </a:prstGeom>
          <a:noFill/>
          <a:ln w="38100">
            <a:solidFill>
              <a:srgbClr val="53F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A16B961-FDA9-F75F-F637-DACF0CE5EAB1}"/>
              </a:ext>
            </a:extLst>
          </p:cNvPr>
          <p:cNvSpPr/>
          <p:nvPr/>
        </p:nvSpPr>
        <p:spPr>
          <a:xfrm>
            <a:off x="6197910" y="4808983"/>
            <a:ext cx="5797296" cy="177118"/>
          </a:xfrm>
          <a:prstGeom prst="rect">
            <a:avLst/>
          </a:prstGeom>
          <a:noFill/>
          <a:ln w="38100">
            <a:solidFill>
              <a:srgbClr val="53F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B14F44-A420-F8AB-BC17-64C117359AF4}"/>
              </a:ext>
            </a:extLst>
          </p:cNvPr>
          <p:cNvSpPr txBox="1"/>
          <p:nvPr/>
        </p:nvSpPr>
        <p:spPr>
          <a:xfrm>
            <a:off x="228600" y="5466509"/>
            <a:ext cx="5791199" cy="307777"/>
          </a:xfrm>
          <a:prstGeom prst="rect">
            <a:avLst/>
          </a:prstGeom>
          <a:noFill/>
        </p:spPr>
        <p:txBody>
          <a:bodyPr wrap="square" rtlCol="0">
            <a:spAutoFit/>
          </a:bodyPr>
          <a:lstStyle/>
          <a:p>
            <a:pPr algn="ctr"/>
            <a:r>
              <a:rPr lang="el-GR" sz="1400" dirty="0"/>
              <a:t>ΕΝΑ ΑΡΘΡΟ: ΠΑΡΑΠΛΗΡΟΦΟΡΗΣΗ: +10, ΣΥΝΩΜΟΣΙΟΛΟΓΙΑ: +10</a:t>
            </a:r>
            <a:endParaRPr lang="en-US" sz="1400" dirty="0"/>
          </a:p>
        </p:txBody>
      </p:sp>
      <p:sp>
        <p:nvSpPr>
          <p:cNvPr id="18" name="TextBox 17">
            <a:extLst>
              <a:ext uri="{FF2B5EF4-FFF2-40B4-BE49-F238E27FC236}">
                <a16:creationId xmlns:a16="http://schemas.microsoft.com/office/drawing/2014/main" id="{CFB6A371-C72E-9E9D-7D55-86033C08BAD1}"/>
              </a:ext>
            </a:extLst>
          </p:cNvPr>
          <p:cNvSpPr txBox="1"/>
          <p:nvPr/>
        </p:nvSpPr>
        <p:spPr>
          <a:xfrm>
            <a:off x="6114471" y="5467274"/>
            <a:ext cx="5966894" cy="307777"/>
          </a:xfrm>
          <a:prstGeom prst="rect">
            <a:avLst/>
          </a:prstGeom>
          <a:noFill/>
        </p:spPr>
        <p:txBody>
          <a:bodyPr wrap="square" rtlCol="0">
            <a:spAutoFit/>
          </a:bodyPr>
          <a:lstStyle/>
          <a:p>
            <a:pPr algn="ctr"/>
            <a:r>
              <a:rPr lang="el-GR" sz="1400" dirty="0"/>
              <a:t>ΕΝΑ ΑΡΘΡΟ: ΠΑΡΑΠΛΗΡΟΦΟΡΗΣΗ: +1, ΣΥΝΩΜΟΣΙΟΛΟΓΙΑ: +1</a:t>
            </a:r>
            <a:endParaRPr lang="en-US" sz="1400" dirty="0"/>
          </a:p>
        </p:txBody>
      </p:sp>
      <p:sp>
        <p:nvSpPr>
          <p:cNvPr id="19" name="Rectangle: Rounded Corners 18">
            <a:extLst>
              <a:ext uri="{FF2B5EF4-FFF2-40B4-BE49-F238E27FC236}">
                <a16:creationId xmlns:a16="http://schemas.microsoft.com/office/drawing/2014/main" id="{83837B06-2AC1-D84E-2A5E-E9002DB74451}"/>
              </a:ext>
            </a:extLst>
          </p:cNvPr>
          <p:cNvSpPr/>
          <p:nvPr/>
        </p:nvSpPr>
        <p:spPr>
          <a:xfrm>
            <a:off x="3443585" y="6065854"/>
            <a:ext cx="5341772" cy="473821"/>
          </a:xfrm>
          <a:prstGeom prst="roundRect">
            <a:avLst>
              <a:gd name="adj" fmla="val 50000"/>
            </a:avLst>
          </a:prstGeom>
          <a:solidFill>
            <a:srgbClr val="11AEC7"/>
          </a:solidFill>
          <a:ln w="25400">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400" dirty="0">
                <a:solidFill>
                  <a:schemeClr val="bg1"/>
                </a:solidFill>
              </a:rPr>
              <a:t>ΑΝ ΥΠΟΛΟΓΙΖΟΥΜΕ ΤΗΝ ΣΥΧΝΟΤΗΤΑ ΚΑΘΕ ΚΑΤΗΓΟΡΙΑΣ</a:t>
            </a:r>
            <a:endParaRPr lang="en-US" sz="1400" dirty="0">
              <a:solidFill>
                <a:schemeClr val="bg1"/>
              </a:solidFill>
            </a:endParaRPr>
          </a:p>
        </p:txBody>
      </p:sp>
      <p:sp>
        <p:nvSpPr>
          <p:cNvPr id="24" name="Arrow: Down 23">
            <a:extLst>
              <a:ext uri="{FF2B5EF4-FFF2-40B4-BE49-F238E27FC236}">
                <a16:creationId xmlns:a16="http://schemas.microsoft.com/office/drawing/2014/main" id="{DE0859FD-C125-8D5A-B307-A87BBC619DCF}"/>
              </a:ext>
            </a:extLst>
          </p:cNvPr>
          <p:cNvSpPr/>
          <p:nvPr/>
        </p:nvSpPr>
        <p:spPr>
          <a:xfrm rot="13916777">
            <a:off x="8915317" y="5870394"/>
            <a:ext cx="240618" cy="400383"/>
          </a:xfrm>
          <a:prstGeom prst="downArrow">
            <a:avLst/>
          </a:prstGeom>
          <a:solidFill>
            <a:srgbClr val="11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AEF9EB77-7D04-8A38-FF73-40A5E80DFFCB}"/>
              </a:ext>
            </a:extLst>
          </p:cNvPr>
          <p:cNvSpPr/>
          <p:nvPr/>
        </p:nvSpPr>
        <p:spPr>
          <a:xfrm rot="7971372">
            <a:off x="3084691" y="5834102"/>
            <a:ext cx="240618" cy="400383"/>
          </a:xfrm>
          <a:prstGeom prst="downArrow">
            <a:avLst/>
          </a:prstGeom>
          <a:solidFill>
            <a:srgbClr val="11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3759599-FD28-BA67-EDF6-FA473041A077}"/>
              </a:ext>
            </a:extLst>
          </p:cNvPr>
          <p:cNvSpPr/>
          <p:nvPr/>
        </p:nvSpPr>
        <p:spPr>
          <a:xfrm>
            <a:off x="2344459" y="3954892"/>
            <a:ext cx="3434162" cy="348654"/>
          </a:xfrm>
          <a:prstGeom prst="roundRect">
            <a:avLst>
              <a:gd name="adj" fmla="val 50000"/>
            </a:avLst>
          </a:prstGeom>
          <a:solidFill>
            <a:schemeClr val="bg1"/>
          </a:solidFill>
          <a:ln w="25400">
            <a:solidFill>
              <a:srgbClr val="0D829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100" dirty="0">
                <a:solidFill>
                  <a:schemeClr val="tx2"/>
                </a:solidFill>
              </a:rPr>
              <a:t>ΧΡΗΣΙΜΟΠΟΙΕΙΤΑΙ ΓΙΑ ΤΗΝ </a:t>
            </a:r>
            <a:r>
              <a:rPr lang="el-GR" sz="1100" b="1" dirty="0">
                <a:solidFill>
                  <a:schemeClr val="tx2"/>
                </a:solidFill>
              </a:rPr>
              <a:t>ΑΝΑΛΥΣΗ ΙΣΧΥΡΙΣΜΩΝ</a:t>
            </a:r>
            <a:endParaRPr lang="en-US" sz="1100" b="1" dirty="0">
              <a:solidFill>
                <a:schemeClr val="tx2"/>
              </a:solidFill>
            </a:endParaRPr>
          </a:p>
        </p:txBody>
      </p:sp>
      <p:sp>
        <p:nvSpPr>
          <p:cNvPr id="28" name="Rectangle: Rounded Corners 27">
            <a:extLst>
              <a:ext uri="{FF2B5EF4-FFF2-40B4-BE49-F238E27FC236}">
                <a16:creationId xmlns:a16="http://schemas.microsoft.com/office/drawing/2014/main" id="{25A22BD5-8F1E-5EFB-C6E4-CEDA255CDDB5}"/>
              </a:ext>
            </a:extLst>
          </p:cNvPr>
          <p:cNvSpPr/>
          <p:nvPr/>
        </p:nvSpPr>
        <p:spPr>
          <a:xfrm>
            <a:off x="8423568" y="3967592"/>
            <a:ext cx="3434162" cy="348654"/>
          </a:xfrm>
          <a:prstGeom prst="roundRect">
            <a:avLst>
              <a:gd name="adj" fmla="val 50000"/>
            </a:avLst>
          </a:prstGeom>
          <a:solidFill>
            <a:schemeClr val="bg1"/>
          </a:solidFill>
          <a:ln w="25400">
            <a:solidFill>
              <a:srgbClr val="0D829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100" dirty="0">
                <a:solidFill>
                  <a:schemeClr val="tx2"/>
                </a:solidFill>
              </a:rPr>
              <a:t>ΧΡΗΣΙΜΟΠΟΙΕΙΤΑΙ ΓΙΑ </a:t>
            </a:r>
            <a:r>
              <a:rPr lang="el-GR" sz="1100" b="1" dirty="0">
                <a:solidFill>
                  <a:schemeClr val="tx2"/>
                </a:solidFill>
              </a:rPr>
              <a:t>ΤΗΝ ΑΝΑΛΥΣΗ ΚΑΤΗΓΟΡΙΩΝ</a:t>
            </a:r>
            <a:endParaRPr lang="en-US" sz="1100" b="1" dirty="0">
              <a:solidFill>
                <a:schemeClr val="tx2"/>
              </a:solidFill>
            </a:endParaRPr>
          </a:p>
        </p:txBody>
      </p:sp>
      <p:sp>
        <p:nvSpPr>
          <p:cNvPr id="29" name="Rectangle: Rounded Corners 28">
            <a:extLst>
              <a:ext uri="{FF2B5EF4-FFF2-40B4-BE49-F238E27FC236}">
                <a16:creationId xmlns:a16="http://schemas.microsoft.com/office/drawing/2014/main" id="{F23F29B1-E5C1-B51D-96F7-1F212381FB7E}"/>
              </a:ext>
            </a:extLst>
          </p:cNvPr>
          <p:cNvSpPr/>
          <p:nvPr/>
        </p:nvSpPr>
        <p:spPr>
          <a:xfrm>
            <a:off x="3527024" y="2353341"/>
            <a:ext cx="5341772" cy="473821"/>
          </a:xfrm>
          <a:prstGeom prst="roundRect">
            <a:avLst>
              <a:gd name="adj" fmla="val 50000"/>
            </a:avLst>
          </a:prstGeom>
          <a:solidFill>
            <a:srgbClr val="F59F26"/>
          </a:solidFill>
          <a:ln w="25400">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400" dirty="0">
                <a:solidFill>
                  <a:schemeClr val="bg1"/>
                </a:solidFill>
              </a:rPr>
              <a:t>ΑΝ ΕΞΕΤΑΖΟΥΜΕ ΟΛΟΥΣ ΤΟΥΣ ΙΣΧΥΡΙΣΜΟΥΣ</a:t>
            </a:r>
            <a:endParaRPr lang="en-US" sz="1400" dirty="0">
              <a:solidFill>
                <a:schemeClr val="bg1"/>
              </a:solidFill>
            </a:endParaRPr>
          </a:p>
        </p:txBody>
      </p:sp>
      <p:sp>
        <p:nvSpPr>
          <p:cNvPr id="33" name="TextBox 32">
            <a:extLst>
              <a:ext uri="{FF2B5EF4-FFF2-40B4-BE49-F238E27FC236}">
                <a16:creationId xmlns:a16="http://schemas.microsoft.com/office/drawing/2014/main" id="{5C014E67-DFF7-AB53-AAB5-3FC3E6E5286F}"/>
              </a:ext>
            </a:extLst>
          </p:cNvPr>
          <p:cNvSpPr txBox="1"/>
          <p:nvPr/>
        </p:nvSpPr>
        <p:spPr>
          <a:xfrm>
            <a:off x="210900" y="3101464"/>
            <a:ext cx="5791199" cy="307777"/>
          </a:xfrm>
          <a:prstGeom prst="rect">
            <a:avLst/>
          </a:prstGeom>
          <a:noFill/>
        </p:spPr>
        <p:txBody>
          <a:bodyPr wrap="square" rtlCol="0">
            <a:spAutoFit/>
          </a:bodyPr>
          <a:lstStyle/>
          <a:p>
            <a:pPr algn="ctr"/>
            <a:r>
              <a:rPr lang="el-GR" sz="1400" dirty="0"/>
              <a:t>ΕΝΑ ΑΡΘΡΟ: 5 ΔΙΑΦΟΡΕΤΙΚΟΙ ΙΣΧΥΡΙΣΜΟΥ (0 ΑΠΩΛΕΙΕΣ)</a:t>
            </a:r>
            <a:endParaRPr lang="en-US" sz="1400" dirty="0"/>
          </a:p>
        </p:txBody>
      </p:sp>
      <p:sp>
        <p:nvSpPr>
          <p:cNvPr id="34" name="TextBox 33">
            <a:extLst>
              <a:ext uri="{FF2B5EF4-FFF2-40B4-BE49-F238E27FC236}">
                <a16:creationId xmlns:a16="http://schemas.microsoft.com/office/drawing/2014/main" id="{F8CA2C00-8D80-DC78-75C2-9851C518AA29}"/>
              </a:ext>
            </a:extLst>
          </p:cNvPr>
          <p:cNvSpPr txBox="1"/>
          <p:nvPr/>
        </p:nvSpPr>
        <p:spPr>
          <a:xfrm>
            <a:off x="6220691" y="3116611"/>
            <a:ext cx="5966894" cy="307777"/>
          </a:xfrm>
          <a:prstGeom prst="rect">
            <a:avLst/>
          </a:prstGeom>
          <a:noFill/>
        </p:spPr>
        <p:txBody>
          <a:bodyPr wrap="square" rtlCol="0">
            <a:spAutoFit/>
          </a:bodyPr>
          <a:lstStyle/>
          <a:p>
            <a:pPr algn="ctr"/>
            <a:r>
              <a:rPr lang="el-GR" sz="1400" dirty="0"/>
              <a:t>ΕΝΑ ΑΡΘΡΟ: 1 ΙΣΧΥΡΙΣΜΟΣ (4 ΑΠΩΛΕΙΕΣ)</a:t>
            </a:r>
            <a:endParaRPr lang="en-US" sz="1400" dirty="0"/>
          </a:p>
        </p:txBody>
      </p:sp>
      <p:sp>
        <p:nvSpPr>
          <p:cNvPr id="35" name="Arrow: Down 34">
            <a:extLst>
              <a:ext uri="{FF2B5EF4-FFF2-40B4-BE49-F238E27FC236}">
                <a16:creationId xmlns:a16="http://schemas.microsoft.com/office/drawing/2014/main" id="{2F017409-EA46-379F-73ED-9972C4B0ECDE}"/>
              </a:ext>
            </a:extLst>
          </p:cNvPr>
          <p:cNvSpPr/>
          <p:nvPr/>
        </p:nvSpPr>
        <p:spPr>
          <a:xfrm rot="7683223" flipV="1">
            <a:off x="9012301" y="2679226"/>
            <a:ext cx="240618" cy="400383"/>
          </a:xfrm>
          <a:prstGeom prst="downArrow">
            <a:avLst/>
          </a:prstGeom>
          <a:solidFill>
            <a:srgbClr val="F59F26"/>
          </a:solidFill>
          <a:ln>
            <a:solidFill>
              <a:srgbClr val="F59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C78D5C76-4220-E32D-FCDC-EB882370DAC0}"/>
              </a:ext>
            </a:extLst>
          </p:cNvPr>
          <p:cNvSpPr/>
          <p:nvPr/>
        </p:nvSpPr>
        <p:spPr>
          <a:xfrm rot="13628628" flipV="1">
            <a:off x="3181675" y="2642934"/>
            <a:ext cx="240618" cy="400383"/>
          </a:xfrm>
          <a:prstGeom prst="downArrow">
            <a:avLst/>
          </a:prstGeom>
          <a:solidFill>
            <a:srgbClr val="F59F26"/>
          </a:solidFill>
          <a:ln>
            <a:solidFill>
              <a:srgbClr val="F59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6E7E3731-7BE4-AAE1-1530-EC17B5A8E285}"/>
              </a:ext>
            </a:extLst>
          </p:cNvPr>
          <p:cNvSpPr/>
          <p:nvPr/>
        </p:nvSpPr>
        <p:spPr>
          <a:xfrm>
            <a:off x="4970628" y="1419505"/>
            <a:ext cx="2454564" cy="473821"/>
          </a:xfrm>
          <a:prstGeom prst="roundRect">
            <a:avLst>
              <a:gd name="adj" fmla="val 50000"/>
            </a:avLst>
          </a:prstGeom>
          <a:solidFill>
            <a:schemeClr val="bg1"/>
          </a:solidFill>
          <a:ln w="25400">
            <a:solidFill>
              <a:srgbClr val="0D829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100" dirty="0">
                <a:solidFill>
                  <a:schemeClr val="tx2"/>
                </a:solidFill>
              </a:rPr>
              <a:t>ΚΡΑΤΑΜΕ ΚΑΙ ΤΑ ΔΥΟ </a:t>
            </a:r>
            <a:r>
              <a:rPr lang="en-US" sz="1100" dirty="0">
                <a:solidFill>
                  <a:schemeClr val="tx2"/>
                </a:solidFill>
              </a:rPr>
              <a:t>DATASETS</a:t>
            </a:r>
          </a:p>
        </p:txBody>
      </p:sp>
      <p:sp>
        <p:nvSpPr>
          <p:cNvPr id="7" name="TextBox 6">
            <a:extLst>
              <a:ext uri="{FF2B5EF4-FFF2-40B4-BE49-F238E27FC236}">
                <a16:creationId xmlns:a16="http://schemas.microsoft.com/office/drawing/2014/main" id="{A5529048-2807-E132-505A-051991C09B25}"/>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Tree>
    <p:extLst>
      <p:ext uri="{BB962C8B-B14F-4D97-AF65-F5344CB8AC3E}">
        <p14:creationId xmlns:p14="http://schemas.microsoft.com/office/powerpoint/2010/main" val="9097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
                                        <p:tgtEl>
                                          <p:spTgt spid="3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9" grpId="0" animBg="1"/>
      <p:bldP spid="13" grpId="0" animBg="1"/>
      <p:bldP spid="14" grpId="0"/>
      <p:bldP spid="18" grpId="0"/>
      <p:bldP spid="19" grpId="0" animBg="1"/>
      <p:bldP spid="24" grpId="0" animBg="1"/>
      <p:bldP spid="25" grpId="0" animBg="1"/>
      <p:bldP spid="27" grpId="0" animBg="1"/>
      <p:bldP spid="28" grpId="0" animBg="1"/>
      <p:bldP spid="29" grpId="0" animBg="1"/>
      <p:bldP spid="33" grpId="0"/>
      <p:bldP spid="34" grpId="0"/>
      <p:bldP spid="35" grpId="0" animBg="1"/>
      <p:bldP spid="36"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4E22D-02E1-C6B1-FBB9-CFBDE87D4F0A}"/>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79C34244-C8C5-6CD7-9ECB-54AC873C31CC}"/>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4ECD7B69-773C-5880-3ECC-2382815E39A0}"/>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FF09BF6-C662-938D-3655-A1F4E452BF4C}"/>
              </a:ext>
            </a:extLst>
          </p:cNvPr>
          <p:cNvSpPr txBox="1">
            <a:spLocks/>
          </p:cNvSpPr>
          <p:nvPr/>
        </p:nvSpPr>
        <p:spPr>
          <a:xfrm>
            <a:off x="228600" y="432479"/>
            <a:ext cx="11734800" cy="2492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dirty="0">
                <a:solidFill>
                  <a:schemeClr val="tx1">
                    <a:lumMod val="75000"/>
                    <a:lumOff val="25000"/>
                  </a:schemeClr>
                </a:solidFill>
              </a:rPr>
              <a:t>ΑΝΑΚΤΗΣΗ </a:t>
            </a:r>
            <a:r>
              <a:rPr lang="el-GR" sz="1800" b="1" dirty="0">
                <a:solidFill>
                  <a:schemeClr val="bg2">
                    <a:lumMod val="25000"/>
                  </a:schemeClr>
                </a:solidFill>
                <a:effectLst/>
                <a:ea typeface="Arial" panose="020B0604020202020204" pitchFamily="34" charset="0"/>
              </a:rPr>
              <a:t>ΤΩΝ ΑΠΑΡΑΙΤΗΤΩΝ ΔΕΔΟΜΕΝΩΝ ΤΩΝ ΣΥΝΔΕΣΜΩΝ</a:t>
            </a:r>
            <a:endParaRPr lang="en-US" sz="1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ABA8734F-2298-FE0B-F221-6730C8F1875C}"/>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47B15AF-5D3C-CABF-EDA3-CE0EAE463B10}"/>
              </a:ext>
            </a:extLst>
          </p:cNvPr>
          <p:cNvSpPr txBox="1"/>
          <p:nvPr/>
        </p:nvSpPr>
        <p:spPr>
          <a:xfrm>
            <a:off x="1556327" y="772197"/>
            <a:ext cx="9079345" cy="369332"/>
          </a:xfrm>
          <a:prstGeom prst="rect">
            <a:avLst/>
          </a:prstGeom>
          <a:noFill/>
        </p:spPr>
        <p:txBody>
          <a:bodyPr wrap="square" rtlCol="0">
            <a:spAutoFit/>
          </a:bodyPr>
          <a:lstStyle/>
          <a:p>
            <a:pPr algn="ctr"/>
            <a:r>
              <a:rPr lang="el-GR" dirty="0"/>
              <a:t>ΑΝΑΚΤΗΜΕΝΑ ΔΕΔΟΜΕΝΑ ΓΙΑ ΤΗΝ ΑΝΑΛΥΣΗ ΙΣΧΥΡΙΣΜΩΝ</a:t>
            </a:r>
            <a:endParaRPr lang="en-US" dirty="0"/>
          </a:p>
        </p:txBody>
      </p:sp>
      <p:pic>
        <p:nvPicPr>
          <p:cNvPr id="11" name="Picture 10">
            <a:extLst>
              <a:ext uri="{FF2B5EF4-FFF2-40B4-BE49-F238E27FC236}">
                <a16:creationId xmlns:a16="http://schemas.microsoft.com/office/drawing/2014/main" id="{E7254DFB-7355-02D3-495C-340CE6203FE5}"/>
              </a:ext>
            </a:extLst>
          </p:cNvPr>
          <p:cNvPicPr>
            <a:picLocks noChangeAspect="1"/>
          </p:cNvPicPr>
          <p:nvPr/>
        </p:nvPicPr>
        <p:blipFill rotWithShape="1">
          <a:blip r:embed="rId3"/>
          <a:srcRect r="10701" b="38204"/>
          <a:stretch/>
        </p:blipFill>
        <p:spPr>
          <a:xfrm>
            <a:off x="205514" y="1718407"/>
            <a:ext cx="3296598" cy="1808316"/>
          </a:xfrm>
          <a:prstGeom prst="rect">
            <a:avLst/>
          </a:prstGeom>
        </p:spPr>
      </p:pic>
      <p:pic>
        <p:nvPicPr>
          <p:cNvPr id="22" name="Picture 21">
            <a:extLst>
              <a:ext uri="{FF2B5EF4-FFF2-40B4-BE49-F238E27FC236}">
                <a16:creationId xmlns:a16="http://schemas.microsoft.com/office/drawing/2014/main" id="{83D88719-ED12-AC3F-12BF-E05C5D9996E4}"/>
              </a:ext>
            </a:extLst>
          </p:cNvPr>
          <p:cNvPicPr>
            <a:picLocks noChangeAspect="1"/>
          </p:cNvPicPr>
          <p:nvPr/>
        </p:nvPicPr>
        <p:blipFill rotWithShape="1">
          <a:blip r:embed="rId4"/>
          <a:srcRect r="52585" b="4354"/>
          <a:stretch/>
        </p:blipFill>
        <p:spPr>
          <a:xfrm>
            <a:off x="4841320" y="1694206"/>
            <a:ext cx="4210510" cy="1832517"/>
          </a:xfrm>
          <a:prstGeom prst="rect">
            <a:avLst/>
          </a:prstGeom>
        </p:spPr>
      </p:pic>
      <p:pic>
        <p:nvPicPr>
          <p:cNvPr id="26" name="Picture 25">
            <a:extLst>
              <a:ext uri="{FF2B5EF4-FFF2-40B4-BE49-F238E27FC236}">
                <a16:creationId xmlns:a16="http://schemas.microsoft.com/office/drawing/2014/main" id="{AF5D6BC7-F24B-83E6-5AA9-85C816704472}"/>
              </a:ext>
            </a:extLst>
          </p:cNvPr>
          <p:cNvPicPr>
            <a:picLocks noChangeAspect="1"/>
          </p:cNvPicPr>
          <p:nvPr/>
        </p:nvPicPr>
        <p:blipFill rotWithShape="1">
          <a:blip r:embed="rId5"/>
          <a:srcRect r="46934" b="3992"/>
          <a:stretch/>
        </p:blipFill>
        <p:spPr>
          <a:xfrm>
            <a:off x="7701637" y="4495017"/>
            <a:ext cx="4261763" cy="1835823"/>
          </a:xfrm>
          <a:prstGeom prst="rect">
            <a:avLst/>
          </a:prstGeom>
        </p:spPr>
      </p:pic>
      <p:pic>
        <p:nvPicPr>
          <p:cNvPr id="37" name="Picture 36">
            <a:extLst>
              <a:ext uri="{FF2B5EF4-FFF2-40B4-BE49-F238E27FC236}">
                <a16:creationId xmlns:a16="http://schemas.microsoft.com/office/drawing/2014/main" id="{397BE7EC-9FB5-D6ED-2CDF-8EA98F37DAC8}"/>
              </a:ext>
            </a:extLst>
          </p:cNvPr>
          <p:cNvPicPr>
            <a:picLocks noChangeAspect="1"/>
          </p:cNvPicPr>
          <p:nvPr/>
        </p:nvPicPr>
        <p:blipFill rotWithShape="1">
          <a:blip r:embed="rId6"/>
          <a:srcRect l="-1" t="53109" r="-6463"/>
          <a:stretch/>
        </p:blipFill>
        <p:spPr>
          <a:xfrm>
            <a:off x="5587293" y="4522524"/>
            <a:ext cx="1230745" cy="1808316"/>
          </a:xfrm>
          <a:prstGeom prst="rect">
            <a:avLst/>
          </a:prstGeom>
        </p:spPr>
      </p:pic>
      <p:pic>
        <p:nvPicPr>
          <p:cNvPr id="39" name="Picture 38">
            <a:extLst>
              <a:ext uri="{FF2B5EF4-FFF2-40B4-BE49-F238E27FC236}">
                <a16:creationId xmlns:a16="http://schemas.microsoft.com/office/drawing/2014/main" id="{24D88693-5A5E-8CBF-53DE-91C269521359}"/>
              </a:ext>
            </a:extLst>
          </p:cNvPr>
          <p:cNvPicPr>
            <a:picLocks noChangeAspect="1"/>
          </p:cNvPicPr>
          <p:nvPr/>
        </p:nvPicPr>
        <p:blipFill rotWithShape="1">
          <a:blip r:embed="rId7"/>
          <a:srcRect r="53190" b="53549"/>
          <a:stretch/>
        </p:blipFill>
        <p:spPr>
          <a:xfrm>
            <a:off x="10635672" y="1609515"/>
            <a:ext cx="868730" cy="1917208"/>
          </a:xfrm>
          <a:prstGeom prst="rect">
            <a:avLst/>
          </a:prstGeom>
        </p:spPr>
      </p:pic>
      <p:sp>
        <p:nvSpPr>
          <p:cNvPr id="42" name="Rectangle: Rounded Corners 41">
            <a:extLst>
              <a:ext uri="{FF2B5EF4-FFF2-40B4-BE49-F238E27FC236}">
                <a16:creationId xmlns:a16="http://schemas.microsoft.com/office/drawing/2014/main" id="{B0C88E7C-2B17-63A0-9C77-DADCB6C11B1D}"/>
              </a:ext>
            </a:extLst>
          </p:cNvPr>
          <p:cNvSpPr/>
          <p:nvPr/>
        </p:nvSpPr>
        <p:spPr>
          <a:xfrm>
            <a:off x="1660239" y="3390503"/>
            <a:ext cx="387149" cy="387223"/>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b="1" dirty="0"/>
              <a:t>1</a:t>
            </a:r>
            <a:endParaRPr lang="en-US" sz="1200" b="1" dirty="0"/>
          </a:p>
        </p:txBody>
      </p:sp>
      <p:sp>
        <p:nvSpPr>
          <p:cNvPr id="43" name="Rectangle: Rounded Corners 42">
            <a:extLst>
              <a:ext uri="{FF2B5EF4-FFF2-40B4-BE49-F238E27FC236}">
                <a16:creationId xmlns:a16="http://schemas.microsoft.com/office/drawing/2014/main" id="{7C5B1823-A24E-3BD9-CE07-566C5499661B}"/>
              </a:ext>
            </a:extLst>
          </p:cNvPr>
          <p:cNvSpPr/>
          <p:nvPr/>
        </p:nvSpPr>
        <p:spPr>
          <a:xfrm>
            <a:off x="6753001" y="3333111"/>
            <a:ext cx="387149" cy="387223"/>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b="1" dirty="0"/>
              <a:t>2</a:t>
            </a:r>
            <a:endParaRPr lang="en-US" sz="1200" b="1" dirty="0"/>
          </a:p>
        </p:txBody>
      </p:sp>
      <p:sp>
        <p:nvSpPr>
          <p:cNvPr id="44" name="Rectangle: Rounded Corners 43">
            <a:extLst>
              <a:ext uri="{FF2B5EF4-FFF2-40B4-BE49-F238E27FC236}">
                <a16:creationId xmlns:a16="http://schemas.microsoft.com/office/drawing/2014/main" id="{8D57DF8B-9725-6066-8C70-A09EF7B27F6C}"/>
              </a:ext>
            </a:extLst>
          </p:cNvPr>
          <p:cNvSpPr/>
          <p:nvPr/>
        </p:nvSpPr>
        <p:spPr>
          <a:xfrm>
            <a:off x="9602513" y="6241060"/>
            <a:ext cx="387149" cy="387223"/>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b="1" dirty="0"/>
              <a:t>3</a:t>
            </a:r>
            <a:endParaRPr lang="en-US" sz="1200" b="1" dirty="0"/>
          </a:p>
        </p:txBody>
      </p:sp>
      <p:sp>
        <p:nvSpPr>
          <p:cNvPr id="45" name="Rectangle: Rounded Corners 44">
            <a:extLst>
              <a:ext uri="{FF2B5EF4-FFF2-40B4-BE49-F238E27FC236}">
                <a16:creationId xmlns:a16="http://schemas.microsoft.com/office/drawing/2014/main" id="{7C949AAB-4BBA-3B73-F46C-55AF6E2A8475}"/>
              </a:ext>
            </a:extLst>
          </p:cNvPr>
          <p:cNvSpPr/>
          <p:nvPr/>
        </p:nvSpPr>
        <p:spPr>
          <a:xfrm>
            <a:off x="6009090" y="6161816"/>
            <a:ext cx="387149" cy="387223"/>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b="1" dirty="0"/>
              <a:t>4</a:t>
            </a:r>
            <a:endParaRPr lang="en-US" sz="1200" b="1" dirty="0"/>
          </a:p>
        </p:txBody>
      </p:sp>
      <p:sp>
        <p:nvSpPr>
          <p:cNvPr id="46" name="Rectangle: Rounded Corners 45">
            <a:extLst>
              <a:ext uri="{FF2B5EF4-FFF2-40B4-BE49-F238E27FC236}">
                <a16:creationId xmlns:a16="http://schemas.microsoft.com/office/drawing/2014/main" id="{1387D03F-99FB-3452-8D5B-B4F69F0FA46D}"/>
              </a:ext>
            </a:extLst>
          </p:cNvPr>
          <p:cNvSpPr/>
          <p:nvPr/>
        </p:nvSpPr>
        <p:spPr>
          <a:xfrm>
            <a:off x="1044477" y="1344701"/>
            <a:ext cx="1618672" cy="430854"/>
          </a:xfrm>
          <a:prstGeom prst="roundRect">
            <a:avLst>
              <a:gd name="adj" fmla="val 50000"/>
            </a:avLst>
          </a:prstGeom>
          <a:solidFill>
            <a:schemeClr val="bg1"/>
          </a:solidFill>
          <a:ln w="25400">
            <a:solidFill>
              <a:srgbClr val="F59F26"/>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100" dirty="0">
                <a:solidFill>
                  <a:schemeClr val="tx2"/>
                </a:solidFill>
              </a:rPr>
              <a:t>ΑΡΧΙΚΑ ΔΕΔΟΜΕΝΑ</a:t>
            </a:r>
            <a:endParaRPr lang="en-US" sz="1100" dirty="0">
              <a:solidFill>
                <a:schemeClr val="tx2"/>
              </a:solidFill>
            </a:endParaRPr>
          </a:p>
        </p:txBody>
      </p:sp>
      <p:sp>
        <p:nvSpPr>
          <p:cNvPr id="47" name="Rectangle: Rounded Corners 46">
            <a:extLst>
              <a:ext uri="{FF2B5EF4-FFF2-40B4-BE49-F238E27FC236}">
                <a16:creationId xmlns:a16="http://schemas.microsoft.com/office/drawing/2014/main" id="{851B5E57-11B9-DCCF-6866-3C1D04496CB5}"/>
              </a:ext>
            </a:extLst>
          </p:cNvPr>
          <p:cNvSpPr/>
          <p:nvPr/>
        </p:nvSpPr>
        <p:spPr>
          <a:xfrm>
            <a:off x="4740566" y="1344701"/>
            <a:ext cx="4412018" cy="430854"/>
          </a:xfrm>
          <a:prstGeom prst="roundRect">
            <a:avLst>
              <a:gd name="adj" fmla="val 50000"/>
            </a:avLst>
          </a:prstGeom>
          <a:solidFill>
            <a:schemeClr val="bg1"/>
          </a:solidFill>
          <a:ln w="25400">
            <a:solidFill>
              <a:srgbClr val="F59F26"/>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100" dirty="0">
                <a:solidFill>
                  <a:schemeClr val="tx2"/>
                </a:solidFill>
              </a:rPr>
              <a:t>ΟΛΑ ΤΑ ΓΡΑΜΜΑΤΑ ΕΓΙΝΑΝ ΠΕΖΑ, ΑΦΑΙΡΕΘΗΚΑΝ ΣΗΜΕΙΑ ΣΤΙΞΗΣ</a:t>
            </a:r>
            <a:endParaRPr lang="en-US" sz="1100" dirty="0">
              <a:solidFill>
                <a:schemeClr val="tx2"/>
              </a:solidFill>
            </a:endParaRPr>
          </a:p>
        </p:txBody>
      </p:sp>
      <p:sp>
        <p:nvSpPr>
          <p:cNvPr id="48" name="Rectangle: Rounded Corners 47">
            <a:extLst>
              <a:ext uri="{FF2B5EF4-FFF2-40B4-BE49-F238E27FC236}">
                <a16:creationId xmlns:a16="http://schemas.microsoft.com/office/drawing/2014/main" id="{EB3391A2-82A3-46D3-8542-F9C7F2038125}"/>
              </a:ext>
            </a:extLst>
          </p:cNvPr>
          <p:cNvSpPr/>
          <p:nvPr/>
        </p:nvSpPr>
        <p:spPr>
          <a:xfrm>
            <a:off x="7628775" y="4230268"/>
            <a:ext cx="4334625" cy="430854"/>
          </a:xfrm>
          <a:prstGeom prst="roundRect">
            <a:avLst>
              <a:gd name="adj" fmla="val 50000"/>
            </a:avLst>
          </a:prstGeom>
          <a:solidFill>
            <a:schemeClr val="bg1"/>
          </a:solidFill>
          <a:ln w="25400">
            <a:solidFill>
              <a:srgbClr val="F59F26"/>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100" dirty="0">
                <a:solidFill>
                  <a:schemeClr val="tx2"/>
                </a:solidFill>
              </a:rPr>
              <a:t>ΑΦΑΙΡΕΘΗΚΑΝ ΤΑ </a:t>
            </a:r>
            <a:r>
              <a:rPr lang="en-US" sz="1100" dirty="0">
                <a:solidFill>
                  <a:schemeClr val="tx2"/>
                </a:solidFill>
              </a:rPr>
              <a:t>STOPWORDS</a:t>
            </a:r>
            <a:r>
              <a:rPr lang="el-GR" sz="1100" dirty="0">
                <a:solidFill>
                  <a:schemeClr val="tx2"/>
                </a:solidFill>
              </a:rPr>
              <a:t> ΠΟΥ ΣΥΛΛΕΧΘΗΚΑΝ ΝΩΡΙΤΕΡΑ</a:t>
            </a:r>
            <a:endParaRPr lang="en-US" sz="1100" dirty="0">
              <a:solidFill>
                <a:schemeClr val="tx2"/>
              </a:solidFill>
            </a:endParaRPr>
          </a:p>
        </p:txBody>
      </p:sp>
      <p:sp>
        <p:nvSpPr>
          <p:cNvPr id="49" name="Rectangle: Rounded Corners 48">
            <a:extLst>
              <a:ext uri="{FF2B5EF4-FFF2-40B4-BE49-F238E27FC236}">
                <a16:creationId xmlns:a16="http://schemas.microsoft.com/office/drawing/2014/main" id="{69DC6247-DB57-6200-BBBB-8841CA599600}"/>
              </a:ext>
            </a:extLst>
          </p:cNvPr>
          <p:cNvSpPr/>
          <p:nvPr/>
        </p:nvSpPr>
        <p:spPr>
          <a:xfrm>
            <a:off x="10474602" y="1255778"/>
            <a:ext cx="1129145" cy="430854"/>
          </a:xfrm>
          <a:prstGeom prst="roundRect">
            <a:avLst>
              <a:gd name="adj" fmla="val 50000"/>
            </a:avLst>
          </a:prstGeom>
          <a:solidFill>
            <a:schemeClr val="bg1"/>
          </a:solidFill>
          <a:ln w="25400">
            <a:solidFill>
              <a:srgbClr val="11AEC7"/>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100" dirty="0">
                <a:solidFill>
                  <a:schemeClr val="tx2"/>
                </a:solidFill>
              </a:rPr>
              <a:t>STOPWORDS</a:t>
            </a:r>
          </a:p>
        </p:txBody>
      </p:sp>
      <p:sp>
        <p:nvSpPr>
          <p:cNvPr id="50" name="Rectangle: Rounded Corners 49">
            <a:extLst>
              <a:ext uri="{FF2B5EF4-FFF2-40B4-BE49-F238E27FC236}">
                <a16:creationId xmlns:a16="http://schemas.microsoft.com/office/drawing/2014/main" id="{0EA790FE-9979-F780-5699-156A53EAE0BC}"/>
              </a:ext>
            </a:extLst>
          </p:cNvPr>
          <p:cNvSpPr/>
          <p:nvPr/>
        </p:nvSpPr>
        <p:spPr>
          <a:xfrm>
            <a:off x="5032504" y="4230268"/>
            <a:ext cx="2454564" cy="430854"/>
          </a:xfrm>
          <a:prstGeom prst="roundRect">
            <a:avLst>
              <a:gd name="adj" fmla="val 50000"/>
            </a:avLst>
          </a:prstGeom>
          <a:solidFill>
            <a:schemeClr val="bg1"/>
          </a:solidFill>
          <a:ln w="25400">
            <a:solidFill>
              <a:srgbClr val="F59F26"/>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100" dirty="0">
                <a:solidFill>
                  <a:schemeClr val="tx2"/>
                </a:solidFill>
              </a:rPr>
              <a:t>ΟΙ ΛΕΞΕΙΣ ΤΟΠΟΘΕΤΗΘΗΚΑΝ ΣΕ ΜΙΑ ΣΤΟΙΒΑ ΚΑΙ ΤΑΞΙΝΟΜΗΘΗΚΑΝ </a:t>
            </a:r>
            <a:endParaRPr lang="en-US" sz="1100" dirty="0">
              <a:solidFill>
                <a:schemeClr val="tx2"/>
              </a:solidFill>
            </a:endParaRPr>
          </a:p>
        </p:txBody>
      </p:sp>
      <p:sp>
        <p:nvSpPr>
          <p:cNvPr id="3" name="TextBox 2">
            <a:extLst>
              <a:ext uri="{FF2B5EF4-FFF2-40B4-BE49-F238E27FC236}">
                <a16:creationId xmlns:a16="http://schemas.microsoft.com/office/drawing/2014/main" id="{1E5DB26A-7833-9AA6-E9A0-698CC70E41B3}"/>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pic>
        <p:nvPicPr>
          <p:cNvPr id="9" name="Picture 8">
            <a:extLst>
              <a:ext uri="{FF2B5EF4-FFF2-40B4-BE49-F238E27FC236}">
                <a16:creationId xmlns:a16="http://schemas.microsoft.com/office/drawing/2014/main" id="{BFDF0D14-581B-8676-3743-4063C89D51C5}"/>
              </a:ext>
            </a:extLst>
          </p:cNvPr>
          <p:cNvPicPr>
            <a:picLocks noChangeAspect="1"/>
          </p:cNvPicPr>
          <p:nvPr/>
        </p:nvPicPr>
        <p:blipFill>
          <a:blip r:embed="rId8"/>
          <a:stretch>
            <a:fillRect/>
          </a:stretch>
        </p:blipFill>
        <p:spPr>
          <a:xfrm>
            <a:off x="3144850" y="4563873"/>
            <a:ext cx="1636505" cy="1801995"/>
          </a:xfrm>
          <a:prstGeom prst="rect">
            <a:avLst/>
          </a:prstGeom>
        </p:spPr>
      </p:pic>
      <p:sp>
        <p:nvSpPr>
          <p:cNvPr id="14" name="Rectangle: Rounded Corners 13">
            <a:extLst>
              <a:ext uri="{FF2B5EF4-FFF2-40B4-BE49-F238E27FC236}">
                <a16:creationId xmlns:a16="http://schemas.microsoft.com/office/drawing/2014/main" id="{5E53A28D-8284-638E-013C-91E0CF520028}"/>
              </a:ext>
            </a:extLst>
          </p:cNvPr>
          <p:cNvSpPr/>
          <p:nvPr/>
        </p:nvSpPr>
        <p:spPr>
          <a:xfrm>
            <a:off x="3031944" y="4237788"/>
            <a:ext cx="1862316" cy="430854"/>
          </a:xfrm>
          <a:prstGeom prst="roundRect">
            <a:avLst>
              <a:gd name="adj" fmla="val 50000"/>
            </a:avLst>
          </a:prstGeom>
          <a:solidFill>
            <a:schemeClr val="bg1"/>
          </a:solidFill>
          <a:ln w="25400">
            <a:solidFill>
              <a:srgbClr val="11AEC7"/>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100" dirty="0">
                <a:solidFill>
                  <a:schemeClr val="tx2"/>
                </a:solidFill>
              </a:rPr>
              <a:t>KEYWORDS DICTIONARY</a:t>
            </a:r>
          </a:p>
        </p:txBody>
      </p:sp>
      <p:pic>
        <p:nvPicPr>
          <p:cNvPr id="16" name="Picture 15">
            <a:extLst>
              <a:ext uri="{FF2B5EF4-FFF2-40B4-BE49-F238E27FC236}">
                <a16:creationId xmlns:a16="http://schemas.microsoft.com/office/drawing/2014/main" id="{C97F3F3F-D45D-22E7-84B2-89E13812EAFF}"/>
              </a:ext>
            </a:extLst>
          </p:cNvPr>
          <p:cNvPicPr>
            <a:picLocks noChangeAspect="1"/>
          </p:cNvPicPr>
          <p:nvPr/>
        </p:nvPicPr>
        <p:blipFill>
          <a:blip r:embed="rId9"/>
          <a:stretch>
            <a:fillRect/>
          </a:stretch>
        </p:blipFill>
        <p:spPr>
          <a:xfrm>
            <a:off x="902752" y="4503925"/>
            <a:ext cx="1228896" cy="1826915"/>
          </a:xfrm>
          <a:prstGeom prst="rect">
            <a:avLst/>
          </a:prstGeom>
        </p:spPr>
      </p:pic>
      <p:sp>
        <p:nvSpPr>
          <p:cNvPr id="18" name="Rectangle: Rounded Corners 17">
            <a:extLst>
              <a:ext uri="{FF2B5EF4-FFF2-40B4-BE49-F238E27FC236}">
                <a16:creationId xmlns:a16="http://schemas.microsoft.com/office/drawing/2014/main" id="{97F98B47-332C-3D99-888B-111C13E4CF75}"/>
              </a:ext>
            </a:extLst>
          </p:cNvPr>
          <p:cNvSpPr/>
          <p:nvPr/>
        </p:nvSpPr>
        <p:spPr>
          <a:xfrm>
            <a:off x="1323626" y="6148695"/>
            <a:ext cx="387149" cy="387223"/>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b="1" dirty="0"/>
              <a:t>5</a:t>
            </a:r>
            <a:endParaRPr lang="en-US" sz="1200" b="1" dirty="0"/>
          </a:p>
        </p:txBody>
      </p:sp>
      <p:sp>
        <p:nvSpPr>
          <p:cNvPr id="19" name="Rectangle: Rounded Corners 18">
            <a:extLst>
              <a:ext uri="{FF2B5EF4-FFF2-40B4-BE49-F238E27FC236}">
                <a16:creationId xmlns:a16="http://schemas.microsoft.com/office/drawing/2014/main" id="{0769FC17-00D7-6739-D354-A69D7EFEC167}"/>
              </a:ext>
            </a:extLst>
          </p:cNvPr>
          <p:cNvSpPr/>
          <p:nvPr/>
        </p:nvSpPr>
        <p:spPr>
          <a:xfrm>
            <a:off x="132620" y="4217147"/>
            <a:ext cx="2769160" cy="430854"/>
          </a:xfrm>
          <a:prstGeom prst="roundRect">
            <a:avLst>
              <a:gd name="adj" fmla="val 50000"/>
            </a:avLst>
          </a:prstGeom>
          <a:solidFill>
            <a:schemeClr val="bg1"/>
          </a:solidFill>
          <a:ln w="25400">
            <a:solidFill>
              <a:srgbClr val="F59F26"/>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100" dirty="0">
                <a:solidFill>
                  <a:schemeClr val="tx2"/>
                </a:solidFill>
              </a:rPr>
              <a:t>ΟΙ ΛΕΞΕΙΣ ΣΕ ΑΡΧΙΚΗ ΜΟΡΦΗ (ΑΠΑΡΕΜΦΑΤΟ, ΕΝΙΚΟ ΑΡΙΘΜΟ κλπ.) </a:t>
            </a:r>
            <a:endParaRPr lang="en-US" sz="1100" dirty="0">
              <a:solidFill>
                <a:schemeClr val="tx2"/>
              </a:solidFill>
            </a:endParaRPr>
          </a:p>
        </p:txBody>
      </p:sp>
    </p:spTree>
    <p:extLst>
      <p:ext uri="{BB962C8B-B14F-4D97-AF65-F5344CB8AC3E}">
        <p14:creationId xmlns:p14="http://schemas.microsoft.com/office/powerpoint/2010/main" val="52686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1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
                                        <p:tgtEl>
                                          <p:spTgt spid="48"/>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14"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991F-67C9-C87A-BB56-88E8D874BD8E}"/>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7F5ED76-9FD7-EECC-2CBF-3C8D9A66EFC1}"/>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F66DB56F-E097-2CC4-1304-ACAB9FCAEBC6}"/>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ΕΝΝΟΙΑ ΤΩΝ ΨΕΥΔΩΝ ΕΙΔΗΣΕΩΝ</a:t>
            </a:r>
            <a:endParaRPr lang="en-US" sz="2800" dirty="0">
              <a:solidFill>
                <a:schemeClr val="tx1">
                  <a:lumMod val="75000"/>
                  <a:lumOff val="25000"/>
                </a:schemeClr>
              </a:solidFill>
            </a:endParaRPr>
          </a:p>
        </p:txBody>
      </p:sp>
      <p:cxnSp>
        <p:nvCxnSpPr>
          <p:cNvPr id="13" name="Straight Connector 12">
            <a:extLst>
              <a:ext uri="{FF2B5EF4-FFF2-40B4-BE49-F238E27FC236}">
                <a16:creationId xmlns:a16="http://schemas.microsoft.com/office/drawing/2014/main" id="{07EF91AC-ABD9-C9C4-5F8C-A91047C50390}"/>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4" name="Flowchart: Terminator 13">
            <a:extLst>
              <a:ext uri="{FF2B5EF4-FFF2-40B4-BE49-F238E27FC236}">
                <a16:creationId xmlns:a16="http://schemas.microsoft.com/office/drawing/2014/main" id="{863D2B2F-4270-86FF-5949-15649E1FD389}"/>
              </a:ext>
              <a:ext uri="{C183D7F6-B498-43B3-948B-1728B52AA6E4}">
                <adec:decorative xmlns:adec="http://schemas.microsoft.com/office/drawing/2017/decorative" val="1"/>
              </a:ext>
            </a:extLst>
          </p:cNvPr>
          <p:cNvSpPr/>
          <p:nvPr/>
        </p:nvSpPr>
        <p:spPr>
          <a:xfrm>
            <a:off x="505018" y="2490871"/>
            <a:ext cx="2286000" cy="635464"/>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bg1"/>
                </a:solidFill>
              </a:rPr>
              <a:t>ΑΝΑΛΗΘΗ ΔΗΜΟΣΙΕΥΜΑΤΑ</a:t>
            </a:r>
            <a:endParaRPr lang="en-US" sz="1600" dirty="0">
              <a:solidFill>
                <a:schemeClr val="bg1"/>
              </a:solidFill>
            </a:endParaRPr>
          </a:p>
        </p:txBody>
      </p:sp>
      <p:sp>
        <p:nvSpPr>
          <p:cNvPr id="15" name="Flowchart: Terminator 14">
            <a:extLst>
              <a:ext uri="{FF2B5EF4-FFF2-40B4-BE49-F238E27FC236}">
                <a16:creationId xmlns:a16="http://schemas.microsoft.com/office/drawing/2014/main" id="{75E07C5C-2C93-40F2-DC14-1EA421572DB6}"/>
              </a:ext>
              <a:ext uri="{C183D7F6-B498-43B3-948B-1728B52AA6E4}">
                <adec:decorative xmlns:adec="http://schemas.microsoft.com/office/drawing/2017/decorative" val="1"/>
              </a:ext>
            </a:extLst>
          </p:cNvPr>
          <p:cNvSpPr/>
          <p:nvPr/>
        </p:nvSpPr>
        <p:spPr>
          <a:xfrm>
            <a:off x="518513" y="5133646"/>
            <a:ext cx="2286000" cy="640080"/>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bg1"/>
                </a:solidFill>
              </a:rPr>
              <a:t>ΨΕΥΔΕΙΣ ΙΣΧΥΡΙΣΜΟΙ</a:t>
            </a:r>
            <a:endParaRPr lang="en-US" sz="1600" dirty="0">
              <a:solidFill>
                <a:schemeClr val="bg1"/>
              </a:solidFill>
            </a:endParaRPr>
          </a:p>
        </p:txBody>
      </p:sp>
      <p:sp>
        <p:nvSpPr>
          <p:cNvPr id="16" name="Flowchart: Terminator 15">
            <a:extLst>
              <a:ext uri="{FF2B5EF4-FFF2-40B4-BE49-F238E27FC236}">
                <a16:creationId xmlns:a16="http://schemas.microsoft.com/office/drawing/2014/main" id="{A109D4BD-956C-CA64-C798-352832AE02C4}"/>
              </a:ext>
              <a:ext uri="{C183D7F6-B498-43B3-948B-1728B52AA6E4}">
                <adec:decorative xmlns:adec="http://schemas.microsoft.com/office/drawing/2017/decorative" val="1"/>
              </a:ext>
            </a:extLst>
          </p:cNvPr>
          <p:cNvSpPr/>
          <p:nvPr/>
        </p:nvSpPr>
        <p:spPr>
          <a:xfrm>
            <a:off x="8777602" y="3762961"/>
            <a:ext cx="2286000" cy="640080"/>
          </a:xfrm>
          <a:prstGeom prst="flowChartTermina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bg1"/>
                </a:solidFill>
              </a:rPr>
              <a:t>ΨΕΥΔΕΙΣ ΕΙΔΗΣΕΙΣ</a:t>
            </a:r>
            <a:endParaRPr lang="en-US" sz="1600" dirty="0">
              <a:solidFill>
                <a:schemeClr val="bg1"/>
              </a:solidFill>
            </a:endParaRPr>
          </a:p>
        </p:txBody>
      </p:sp>
      <p:cxnSp>
        <p:nvCxnSpPr>
          <p:cNvPr id="21" name="Connector: Elbow 20">
            <a:extLst>
              <a:ext uri="{FF2B5EF4-FFF2-40B4-BE49-F238E27FC236}">
                <a16:creationId xmlns:a16="http://schemas.microsoft.com/office/drawing/2014/main" id="{CD6FEC0C-76DB-932D-CF9B-FDC5538AB14D}"/>
              </a:ext>
              <a:ext uri="{C183D7F6-B498-43B3-948B-1728B52AA6E4}">
                <adec:decorative xmlns:adec="http://schemas.microsoft.com/office/drawing/2017/decorative" val="1"/>
              </a:ext>
            </a:extLst>
          </p:cNvPr>
          <p:cNvCxnSpPr>
            <a:cxnSpLocks/>
          </p:cNvCxnSpPr>
          <p:nvPr/>
        </p:nvCxnSpPr>
        <p:spPr>
          <a:xfrm>
            <a:off x="2766861" y="2814742"/>
            <a:ext cx="24157" cy="2638944"/>
          </a:xfrm>
          <a:prstGeom prst="bentConnector3">
            <a:avLst>
              <a:gd name="adj1" fmla="val 1046310"/>
            </a:avLst>
          </a:prstGeom>
          <a:ln w="22225">
            <a:solidFill>
              <a:srgbClr val="515A6B"/>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9A2C29E-C328-3DBE-E52E-4390F68D3BD7}"/>
              </a:ext>
            </a:extLst>
          </p:cNvPr>
          <p:cNvSpPr/>
          <p:nvPr/>
        </p:nvSpPr>
        <p:spPr>
          <a:xfrm>
            <a:off x="5359380" y="3942592"/>
            <a:ext cx="2088653" cy="246221"/>
          </a:xfrm>
          <a:prstGeom prst="rect">
            <a:avLst/>
          </a:prstGeom>
        </p:spPr>
        <p:txBody>
          <a:bodyPr wrap="square" lIns="0" tIns="0" rIns="0" bIns="0" anchor="ctr">
            <a:spAutoFit/>
          </a:bodyPr>
          <a:lstStyle/>
          <a:p>
            <a:pPr algn="ctr"/>
            <a:r>
              <a:rPr lang="el-GR" sz="1600" dirty="0">
                <a:solidFill>
                  <a:schemeClr val="bg1"/>
                </a:solidFill>
              </a:rPr>
              <a:t>Ψευδείς ειδήσεις</a:t>
            </a:r>
            <a:endParaRPr lang="en-US" sz="1600" dirty="0">
              <a:solidFill>
                <a:schemeClr val="bg1"/>
              </a:solidFill>
            </a:endParaRPr>
          </a:p>
        </p:txBody>
      </p:sp>
      <p:sp>
        <p:nvSpPr>
          <p:cNvPr id="32" name="Rectangle 31">
            <a:extLst>
              <a:ext uri="{FF2B5EF4-FFF2-40B4-BE49-F238E27FC236}">
                <a16:creationId xmlns:a16="http://schemas.microsoft.com/office/drawing/2014/main" id="{705CCF2B-2AE8-BF5C-3DF6-9BCE3D2584C5}"/>
              </a:ext>
            </a:extLst>
          </p:cNvPr>
          <p:cNvSpPr/>
          <p:nvPr/>
        </p:nvSpPr>
        <p:spPr>
          <a:xfrm>
            <a:off x="8567187" y="6132155"/>
            <a:ext cx="1371600" cy="246221"/>
          </a:xfrm>
          <a:prstGeom prst="rect">
            <a:avLst/>
          </a:prstGeom>
        </p:spPr>
        <p:txBody>
          <a:bodyPr wrap="square" lIns="0" tIns="0" rIns="0" bIns="0" anchor="ctr">
            <a:spAutoFit/>
          </a:bodyPr>
          <a:lstStyle/>
          <a:p>
            <a:pPr algn="ctr"/>
            <a:r>
              <a:rPr lang="en-US" sz="1600" dirty="0">
                <a:solidFill>
                  <a:schemeClr val="bg1"/>
                </a:solidFill>
              </a:rPr>
              <a:t>Resources</a:t>
            </a:r>
          </a:p>
        </p:txBody>
      </p:sp>
      <p:sp>
        <p:nvSpPr>
          <p:cNvPr id="38" name="Rectangle 37">
            <a:extLst>
              <a:ext uri="{FF2B5EF4-FFF2-40B4-BE49-F238E27FC236}">
                <a16:creationId xmlns:a16="http://schemas.microsoft.com/office/drawing/2014/main" id="{09131D0C-E70E-4E56-DF98-1FB6BB04AD2C}"/>
              </a:ext>
            </a:extLst>
          </p:cNvPr>
          <p:cNvSpPr/>
          <p:nvPr/>
        </p:nvSpPr>
        <p:spPr>
          <a:xfrm>
            <a:off x="518513" y="1370974"/>
            <a:ext cx="7139587" cy="948529"/>
          </a:xfrm>
          <a:prstGeom prst="rect">
            <a:avLst/>
          </a:prstGeom>
        </p:spPr>
        <p:txBody>
          <a:bodyPr wrap="square" lIns="0" tIns="0" rIns="0" bIns="0" anchor="ctr">
            <a:spAutoFit/>
          </a:bodyPr>
          <a:lstStyle/>
          <a:p>
            <a:pPr>
              <a:lnSpc>
                <a:spcPts val="1900"/>
              </a:lnSpc>
            </a:pPr>
            <a:r>
              <a:rPr lang="el-GR" sz="1200" dirty="0">
                <a:solidFill>
                  <a:schemeClr val="tx1">
                    <a:lumMod val="75000"/>
                    <a:lumOff val="25000"/>
                  </a:schemeClr>
                </a:solidFill>
                <a:cs typeface="Segoe UI" panose="020B0502040204020203" pitchFamily="34" charset="0"/>
              </a:rPr>
              <a:t>«Η ΜΕΓΑΛΗ ΑΦΥΠΝΗΣΗ</a:t>
            </a:r>
          </a:p>
          <a:p>
            <a:pPr>
              <a:lnSpc>
                <a:spcPts val="1900"/>
              </a:lnSpc>
            </a:pPr>
            <a:r>
              <a:rPr lang="el-GR" sz="1200" dirty="0">
                <a:solidFill>
                  <a:schemeClr val="tx1">
                    <a:lumMod val="75000"/>
                    <a:lumOff val="25000"/>
                  </a:schemeClr>
                </a:solidFill>
                <a:cs typeface="Segoe UI" panose="020B0502040204020203" pitchFamily="34" charset="0"/>
              </a:rPr>
              <a:t>Χιλιάδες πατριώτες στις ΗΠΑ ξεκινούν από όλες τις Πολιτείες και κατευθύνονται νότια προς το Τέξας για να δώσουν τη μάχη των συνόρων, ανταποκρινόμενοι στο κάλεσμα για τη μεγάλη πορεία που θα ξεκινήσει στις 29 Ιανουαρίου. Μην περιμένετε αυτά να δείτε στα κεντρικά ελληνικά ΜΜΕ»* </a:t>
            </a:r>
            <a:r>
              <a:rPr lang="el-GR" sz="1200" dirty="0">
                <a:solidFill>
                  <a:srgbClr val="0D8295"/>
                </a:solidFill>
                <a:cs typeface="Segoe UI" panose="020B0502040204020203" pitchFamily="34" charset="0"/>
                <a:hlinkClick r:id="rId3">
                  <a:extLst>
                    <a:ext uri="{A12FA001-AC4F-418D-AE19-62706E023703}">
                      <ahyp:hlinkClr xmlns:ahyp="http://schemas.microsoft.com/office/drawing/2018/hyperlinkcolor" val="tx"/>
                    </a:ext>
                  </a:extLst>
                </a:hlinkClick>
              </a:rPr>
              <a:t>(βίντεο)</a:t>
            </a:r>
            <a:endParaRPr lang="en-US" sz="1200" dirty="0">
              <a:solidFill>
                <a:srgbClr val="0D8295"/>
              </a:solidFill>
              <a:cs typeface="Segoe UI" panose="020B0502040204020203" pitchFamily="34" charset="0"/>
            </a:endParaRPr>
          </a:p>
        </p:txBody>
      </p:sp>
      <p:sp>
        <p:nvSpPr>
          <p:cNvPr id="39" name="Rectangle 38">
            <a:extLst>
              <a:ext uri="{FF2B5EF4-FFF2-40B4-BE49-F238E27FC236}">
                <a16:creationId xmlns:a16="http://schemas.microsoft.com/office/drawing/2014/main" id="{274DB7D6-FD1A-D3F6-4D81-927116E44FE3}"/>
              </a:ext>
            </a:extLst>
          </p:cNvPr>
          <p:cNvSpPr/>
          <p:nvPr/>
        </p:nvSpPr>
        <p:spPr>
          <a:xfrm>
            <a:off x="505018" y="5865320"/>
            <a:ext cx="3856261" cy="184666"/>
          </a:xfrm>
          <a:prstGeom prst="rect">
            <a:avLst/>
          </a:prstGeom>
        </p:spPr>
        <p:txBody>
          <a:bodyPr wrap="square" lIns="0" tIns="0" rIns="0" bIns="0" anchor="ctr">
            <a:spAutoFit/>
          </a:bodyPr>
          <a:lstStyle/>
          <a:p>
            <a:pPr algn="l"/>
            <a:r>
              <a:rPr lang="el-GR" sz="1200" i="0" dirty="0">
                <a:solidFill>
                  <a:srgbClr val="373F40"/>
                </a:solidFill>
                <a:effectLst/>
              </a:rPr>
              <a:t>«</a:t>
            </a:r>
            <a:r>
              <a:rPr lang="el-GR" sz="1200" dirty="0">
                <a:solidFill>
                  <a:srgbClr val="373F40"/>
                </a:solidFill>
              </a:rPr>
              <a:t>Ο </a:t>
            </a:r>
            <a:r>
              <a:rPr lang="el-GR" sz="1200" dirty="0" err="1">
                <a:solidFill>
                  <a:srgbClr val="373F40"/>
                </a:solidFill>
              </a:rPr>
              <a:t>Τραμπ</a:t>
            </a:r>
            <a:r>
              <a:rPr lang="el-GR" sz="1200" dirty="0">
                <a:solidFill>
                  <a:srgbClr val="373F40"/>
                </a:solidFill>
              </a:rPr>
              <a:t> </a:t>
            </a:r>
            <a:r>
              <a:rPr lang="el-GR" sz="1200" dirty="0" err="1">
                <a:solidFill>
                  <a:srgbClr val="373F40"/>
                </a:solidFill>
              </a:rPr>
              <a:t>ευχαριστει</a:t>
            </a:r>
            <a:r>
              <a:rPr lang="el-GR" sz="1200" dirty="0">
                <a:solidFill>
                  <a:srgbClr val="373F40"/>
                </a:solidFill>
              </a:rPr>
              <a:t> </a:t>
            </a:r>
            <a:r>
              <a:rPr lang="el-GR" sz="1200" dirty="0" err="1">
                <a:solidFill>
                  <a:srgbClr val="373F40"/>
                </a:solidFill>
              </a:rPr>
              <a:t>ιδιετερως</a:t>
            </a:r>
            <a:r>
              <a:rPr lang="el-GR" sz="1200" dirty="0">
                <a:solidFill>
                  <a:srgbClr val="373F40"/>
                </a:solidFill>
              </a:rPr>
              <a:t> τους </a:t>
            </a:r>
            <a:r>
              <a:rPr lang="el-GR" sz="1200" dirty="0" err="1">
                <a:solidFill>
                  <a:srgbClr val="373F40"/>
                </a:solidFill>
              </a:rPr>
              <a:t>Ελληνες</a:t>
            </a:r>
            <a:r>
              <a:rPr lang="el-GR" sz="1200" dirty="0">
                <a:solidFill>
                  <a:srgbClr val="373F40"/>
                </a:solidFill>
              </a:rPr>
              <a:t> της </a:t>
            </a:r>
            <a:r>
              <a:rPr lang="el-GR" sz="1200" dirty="0" err="1">
                <a:solidFill>
                  <a:srgbClr val="373F40"/>
                </a:solidFill>
              </a:rPr>
              <a:t>Αιοβα</a:t>
            </a:r>
            <a:r>
              <a:rPr lang="el-GR" sz="1200" dirty="0">
                <a:solidFill>
                  <a:srgbClr val="373F40"/>
                </a:solidFill>
              </a:rPr>
              <a:t>»*</a:t>
            </a:r>
          </a:p>
        </p:txBody>
      </p:sp>
      <p:sp>
        <p:nvSpPr>
          <p:cNvPr id="106" name="Rectangle 105">
            <a:extLst>
              <a:ext uri="{FF2B5EF4-FFF2-40B4-BE49-F238E27FC236}">
                <a16:creationId xmlns:a16="http://schemas.microsoft.com/office/drawing/2014/main" id="{1F867A41-C072-76BD-7769-B6D51EF9A4E2}"/>
              </a:ext>
            </a:extLst>
          </p:cNvPr>
          <p:cNvSpPr/>
          <p:nvPr/>
        </p:nvSpPr>
        <p:spPr>
          <a:xfrm>
            <a:off x="8777602" y="1524634"/>
            <a:ext cx="3185798" cy="1923155"/>
          </a:xfrm>
          <a:prstGeom prst="rect">
            <a:avLst/>
          </a:prstGeom>
        </p:spPr>
        <p:txBody>
          <a:bodyPr wrap="square" lIns="0" tIns="0" rIns="0" bIns="0" anchor="ctr">
            <a:spAutoFit/>
          </a:bodyPr>
          <a:lstStyle/>
          <a:p>
            <a:pPr algn="r">
              <a:lnSpc>
                <a:spcPts val="1900"/>
              </a:lnSpc>
            </a:pPr>
            <a:r>
              <a:rPr lang="el-GR" sz="1200" b="0" i="0" dirty="0">
                <a:solidFill>
                  <a:srgbClr val="373F40"/>
                </a:solidFill>
                <a:effectLst/>
              </a:rPr>
              <a:t>Το εξεταζόμενο βίντεο ουδεμία σχέση έχει με τον ισχυρισμό καθότι απεικονίζει μεγάλο κομβόι διαμαρτυρίας κατά των μέτρων και των εμβολίων για τη COVID-19 από την περίοδο Φεβρουαρίου - Μαρτίου του 2022 με φορτηγά και αυτοκίνητα να κατευθύνονται από την Καλιφόρνια προς την </a:t>
            </a:r>
            <a:r>
              <a:rPr lang="el-GR" sz="1200" b="0" i="0" dirty="0" err="1">
                <a:solidFill>
                  <a:srgbClr val="373F40"/>
                </a:solidFill>
                <a:effectLst/>
              </a:rPr>
              <a:t>Ουάσινγκτον</a:t>
            </a:r>
            <a:r>
              <a:rPr lang="el-GR" sz="1200" dirty="0">
                <a:solidFill>
                  <a:srgbClr val="373F40"/>
                </a:solidFill>
              </a:rPr>
              <a:t>. </a:t>
            </a:r>
            <a:r>
              <a:rPr lang="el-GR" sz="1200" dirty="0">
                <a:solidFill>
                  <a:srgbClr val="0D8295"/>
                </a:solidFill>
              </a:rPr>
              <a:t>(</a:t>
            </a:r>
            <a:r>
              <a:rPr lang="en-US" sz="1200" dirty="0">
                <a:solidFill>
                  <a:srgbClr val="0D8295"/>
                </a:solidFill>
                <a:hlinkClick r:id="rId3">
                  <a:extLst>
                    <a:ext uri="{A12FA001-AC4F-418D-AE19-62706E023703}">
                      <ahyp:hlinkClr xmlns:ahyp="http://schemas.microsoft.com/office/drawing/2018/hyperlinkcolor" val="tx"/>
                    </a:ext>
                  </a:extLst>
                </a:hlinkClick>
              </a:rPr>
              <a:t>EllhnikaHoaxes.gr, 3/02/2024</a:t>
            </a:r>
            <a:r>
              <a:rPr lang="en-US" sz="1200" dirty="0">
                <a:solidFill>
                  <a:srgbClr val="0D8295"/>
                </a:solidFill>
              </a:rPr>
              <a:t>)</a:t>
            </a:r>
            <a:r>
              <a:rPr lang="el-GR" sz="1200" b="0" i="0" dirty="0">
                <a:solidFill>
                  <a:srgbClr val="373F40"/>
                </a:solidFill>
                <a:effectLst/>
              </a:rPr>
              <a:t>.</a:t>
            </a:r>
            <a:endParaRPr lang="en-US" sz="1200" b="1" dirty="0">
              <a:solidFill>
                <a:srgbClr val="373F40"/>
              </a:solidFill>
              <a:cs typeface="Segoe UI" panose="020B0502040204020203" pitchFamily="34" charset="0"/>
            </a:endParaRPr>
          </a:p>
        </p:txBody>
      </p:sp>
      <p:sp>
        <p:nvSpPr>
          <p:cNvPr id="107" name="Rectangle 106">
            <a:extLst>
              <a:ext uri="{FF2B5EF4-FFF2-40B4-BE49-F238E27FC236}">
                <a16:creationId xmlns:a16="http://schemas.microsoft.com/office/drawing/2014/main" id="{7F387745-12CB-4770-E63D-BED6FA78003E}"/>
              </a:ext>
            </a:extLst>
          </p:cNvPr>
          <p:cNvSpPr/>
          <p:nvPr/>
        </p:nvSpPr>
        <p:spPr>
          <a:xfrm>
            <a:off x="8988511" y="5333366"/>
            <a:ext cx="2974889" cy="1192186"/>
          </a:xfrm>
          <a:prstGeom prst="rect">
            <a:avLst/>
          </a:prstGeom>
        </p:spPr>
        <p:txBody>
          <a:bodyPr wrap="square" lIns="0" tIns="0" rIns="0" bIns="0" anchor="ctr">
            <a:spAutoFit/>
          </a:bodyPr>
          <a:lstStyle/>
          <a:p>
            <a:pPr algn="r">
              <a:lnSpc>
                <a:spcPts val="1900"/>
              </a:lnSpc>
            </a:pPr>
            <a:r>
              <a:rPr lang="el-GR" sz="1200" b="0" i="0" dirty="0">
                <a:solidFill>
                  <a:srgbClr val="373F40"/>
                </a:solidFill>
                <a:effectLst/>
              </a:rPr>
              <a:t>Ο </a:t>
            </a:r>
            <a:r>
              <a:rPr lang="el-GR" sz="1200" b="0" i="0" dirty="0" err="1">
                <a:solidFill>
                  <a:srgbClr val="373F40"/>
                </a:solidFill>
                <a:effectLst/>
              </a:rPr>
              <a:t>Τραμπ</a:t>
            </a:r>
            <a:r>
              <a:rPr lang="el-GR" sz="1200" b="0" i="0" dirty="0">
                <a:solidFill>
                  <a:srgbClr val="373F40"/>
                </a:solidFill>
                <a:effectLst/>
              </a:rPr>
              <a:t> δεν αναφέρθηκε καθόλου σε Έλληνες. Πρόκειται για παρανόηση των λεγομένων του στην αρχή της ομιλίας, όταν ευχαριστούσε το κοινό για την παρουσία του</a:t>
            </a:r>
            <a:r>
              <a:rPr lang="el-GR" sz="1200" dirty="0">
                <a:solidFill>
                  <a:srgbClr val="373F40"/>
                </a:solidFill>
              </a:rPr>
              <a:t>. </a:t>
            </a:r>
            <a:r>
              <a:rPr lang="el-GR" sz="1200" dirty="0">
                <a:solidFill>
                  <a:srgbClr val="0D8295"/>
                </a:solidFill>
              </a:rPr>
              <a:t>(</a:t>
            </a:r>
            <a:r>
              <a:rPr lang="en-US" sz="1200" dirty="0">
                <a:solidFill>
                  <a:srgbClr val="0D8295"/>
                </a:solidFill>
                <a:hlinkClick r:id="rId4">
                  <a:extLst>
                    <a:ext uri="{A12FA001-AC4F-418D-AE19-62706E023703}">
                      <ahyp:hlinkClr xmlns:ahyp="http://schemas.microsoft.com/office/drawing/2018/hyperlinkcolor" val="tx"/>
                    </a:ext>
                  </a:extLst>
                </a:hlinkClick>
              </a:rPr>
              <a:t>EllhnikaHoaxes.gr, </a:t>
            </a:r>
            <a:r>
              <a:rPr lang="el-GR" sz="1200" dirty="0">
                <a:solidFill>
                  <a:srgbClr val="0D8295"/>
                </a:solidFill>
                <a:hlinkClick r:id="rId4">
                  <a:extLst>
                    <a:ext uri="{A12FA001-AC4F-418D-AE19-62706E023703}">
                      <ahyp:hlinkClr xmlns:ahyp="http://schemas.microsoft.com/office/drawing/2018/hyperlinkcolor" val="tx"/>
                    </a:ext>
                  </a:extLst>
                </a:hlinkClick>
              </a:rPr>
              <a:t>29</a:t>
            </a:r>
            <a:r>
              <a:rPr lang="en-US" sz="1200" dirty="0">
                <a:solidFill>
                  <a:srgbClr val="0D8295"/>
                </a:solidFill>
                <a:hlinkClick r:id="rId4">
                  <a:extLst>
                    <a:ext uri="{A12FA001-AC4F-418D-AE19-62706E023703}">
                      <ahyp:hlinkClr xmlns:ahyp="http://schemas.microsoft.com/office/drawing/2018/hyperlinkcolor" val="tx"/>
                    </a:ext>
                  </a:extLst>
                </a:hlinkClick>
              </a:rPr>
              <a:t>/0</a:t>
            </a:r>
            <a:r>
              <a:rPr lang="el-GR" sz="1200" dirty="0">
                <a:solidFill>
                  <a:srgbClr val="0D8295"/>
                </a:solidFill>
                <a:hlinkClick r:id="rId4">
                  <a:extLst>
                    <a:ext uri="{A12FA001-AC4F-418D-AE19-62706E023703}">
                      <ahyp:hlinkClr xmlns:ahyp="http://schemas.microsoft.com/office/drawing/2018/hyperlinkcolor" val="tx"/>
                    </a:ext>
                  </a:extLst>
                </a:hlinkClick>
              </a:rPr>
              <a:t>1</a:t>
            </a:r>
            <a:r>
              <a:rPr lang="en-US" sz="1200" dirty="0">
                <a:solidFill>
                  <a:srgbClr val="0D8295"/>
                </a:solidFill>
                <a:hlinkClick r:id="rId4">
                  <a:extLst>
                    <a:ext uri="{A12FA001-AC4F-418D-AE19-62706E023703}">
                      <ahyp:hlinkClr xmlns:ahyp="http://schemas.microsoft.com/office/drawing/2018/hyperlinkcolor" val="tx"/>
                    </a:ext>
                  </a:extLst>
                </a:hlinkClick>
              </a:rPr>
              <a:t>/2024</a:t>
            </a:r>
            <a:r>
              <a:rPr lang="en-US" sz="1200" dirty="0">
                <a:solidFill>
                  <a:srgbClr val="0D8295"/>
                </a:solidFill>
              </a:rPr>
              <a:t>)</a:t>
            </a:r>
            <a:r>
              <a:rPr lang="el-GR" sz="1200" b="0" i="0" dirty="0">
                <a:solidFill>
                  <a:srgbClr val="373F40"/>
                </a:solidFill>
                <a:effectLst/>
              </a:rPr>
              <a:t>.</a:t>
            </a:r>
            <a:endParaRPr lang="en-US" sz="1200" b="1" dirty="0">
              <a:solidFill>
                <a:srgbClr val="373F40"/>
              </a:solidFill>
              <a:cs typeface="Segoe UI" panose="020B0502040204020203" pitchFamily="34" charset="0"/>
            </a:endParaRPr>
          </a:p>
        </p:txBody>
      </p:sp>
      <p:sp>
        <p:nvSpPr>
          <p:cNvPr id="108" name="Rectangle 107">
            <a:extLst>
              <a:ext uri="{FF2B5EF4-FFF2-40B4-BE49-F238E27FC236}">
                <a16:creationId xmlns:a16="http://schemas.microsoft.com/office/drawing/2014/main" id="{9020DBC8-60B4-FC16-EF69-42423201A599}"/>
              </a:ext>
            </a:extLst>
          </p:cNvPr>
          <p:cNvSpPr/>
          <p:nvPr/>
        </p:nvSpPr>
        <p:spPr>
          <a:xfrm>
            <a:off x="8335739" y="6696417"/>
            <a:ext cx="3856261" cy="161583"/>
          </a:xfrm>
          <a:prstGeom prst="rect">
            <a:avLst/>
          </a:prstGeom>
        </p:spPr>
        <p:txBody>
          <a:bodyPr wrap="square" lIns="0" tIns="0" rIns="0" bIns="0" anchor="ctr">
            <a:spAutoFit/>
          </a:bodyPr>
          <a:lstStyle/>
          <a:p>
            <a:pPr algn="r"/>
            <a:r>
              <a:rPr lang="el-GR" sz="1050" dirty="0">
                <a:solidFill>
                  <a:srgbClr val="373F40"/>
                </a:solidFill>
              </a:rPr>
              <a:t>* Η πρωτότυπη γραμματική και ορθογραφία διατηρήθηκαν</a:t>
            </a:r>
          </a:p>
        </p:txBody>
      </p:sp>
      <p:sp>
        <p:nvSpPr>
          <p:cNvPr id="109" name="Arrow: Right 108">
            <a:extLst>
              <a:ext uri="{FF2B5EF4-FFF2-40B4-BE49-F238E27FC236}">
                <a16:creationId xmlns:a16="http://schemas.microsoft.com/office/drawing/2014/main" id="{E2DC0421-BD01-4B80-C8E7-373921D94AA2}"/>
              </a:ext>
            </a:extLst>
          </p:cNvPr>
          <p:cNvSpPr/>
          <p:nvPr/>
        </p:nvSpPr>
        <p:spPr>
          <a:xfrm>
            <a:off x="7842801" y="5689814"/>
            <a:ext cx="653005" cy="478603"/>
          </a:xfrm>
          <a:prstGeom prst="rightArrow">
            <a:avLst/>
          </a:prstGeom>
          <a:solidFill>
            <a:srgbClr val="F59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row: Right 109">
            <a:extLst>
              <a:ext uri="{FF2B5EF4-FFF2-40B4-BE49-F238E27FC236}">
                <a16:creationId xmlns:a16="http://schemas.microsoft.com/office/drawing/2014/main" id="{36A6F88B-10CC-582B-10E5-3184B4BDFBDF}"/>
              </a:ext>
            </a:extLst>
          </p:cNvPr>
          <p:cNvSpPr/>
          <p:nvPr/>
        </p:nvSpPr>
        <p:spPr>
          <a:xfrm>
            <a:off x="7842801" y="2031539"/>
            <a:ext cx="653005" cy="478603"/>
          </a:xfrm>
          <a:prstGeom prst="rightArrow">
            <a:avLst/>
          </a:prstGeom>
          <a:solidFill>
            <a:srgbClr val="F59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BBF947-2AA7-8071-5FF7-96B54059B608}"/>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
        <p:nvSpPr>
          <p:cNvPr id="4" name="Flowchart: Terminator 3">
            <a:extLst>
              <a:ext uri="{FF2B5EF4-FFF2-40B4-BE49-F238E27FC236}">
                <a16:creationId xmlns:a16="http://schemas.microsoft.com/office/drawing/2014/main" id="{B45BBA79-CB25-9F49-8082-985A9DF648A3}"/>
              </a:ext>
              <a:ext uri="{C183D7F6-B498-43B3-948B-1728B52AA6E4}">
                <adec:decorative xmlns:adec="http://schemas.microsoft.com/office/drawing/2017/decorative" val="1"/>
              </a:ext>
            </a:extLst>
          </p:cNvPr>
          <p:cNvSpPr/>
          <p:nvPr/>
        </p:nvSpPr>
        <p:spPr>
          <a:xfrm>
            <a:off x="492940" y="3762961"/>
            <a:ext cx="2286000" cy="635464"/>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a:t>
            </a:r>
            <a:endParaRPr lang="en-US" sz="2800" b="1" dirty="0"/>
          </a:p>
        </p:txBody>
      </p:sp>
      <p:cxnSp>
        <p:nvCxnSpPr>
          <p:cNvPr id="6" name="Straight Connector 5">
            <a:extLst>
              <a:ext uri="{FF2B5EF4-FFF2-40B4-BE49-F238E27FC236}">
                <a16:creationId xmlns:a16="http://schemas.microsoft.com/office/drawing/2014/main" id="{B32E2B98-8675-4A1B-4657-D63CDF400971}"/>
              </a:ext>
            </a:extLst>
          </p:cNvPr>
          <p:cNvCxnSpPr>
            <a:cxnSpLocks/>
            <a:stCxn id="4" idx="3"/>
            <a:endCxn id="16" idx="1"/>
          </p:cNvCxnSpPr>
          <p:nvPr/>
        </p:nvCxnSpPr>
        <p:spPr>
          <a:xfrm>
            <a:off x="2778940" y="4080693"/>
            <a:ext cx="5998662" cy="2308"/>
          </a:xfrm>
          <a:prstGeom prst="line">
            <a:avLst/>
          </a:prstGeom>
          <a:ln w="19050">
            <a:solidFill>
              <a:srgbClr val="515A6B"/>
            </a:solidFill>
          </a:ln>
        </p:spPr>
        <p:style>
          <a:lnRef idx="1">
            <a:schemeClr val="accent1"/>
          </a:lnRef>
          <a:fillRef idx="0">
            <a:schemeClr val="accent1"/>
          </a:fillRef>
          <a:effectRef idx="0">
            <a:schemeClr val="accent1"/>
          </a:effectRef>
          <a:fontRef idx="minor">
            <a:schemeClr val="tx1"/>
          </a:fontRef>
        </p:style>
      </p:cxnSp>
      <p:pic>
        <p:nvPicPr>
          <p:cNvPr id="112" name="Picture 111" descr="A group of people in different poses&#10;&#10;Description automatically generated">
            <a:extLst>
              <a:ext uri="{FF2B5EF4-FFF2-40B4-BE49-F238E27FC236}">
                <a16:creationId xmlns:a16="http://schemas.microsoft.com/office/drawing/2014/main" id="{D6C669B7-65F1-2385-63A1-42EDE9CBD882}"/>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9751" t="40260" r="28577" b="44273"/>
          <a:stretch/>
        </p:blipFill>
        <p:spPr>
          <a:xfrm>
            <a:off x="5778271" y="3368320"/>
            <a:ext cx="1075154" cy="1424745"/>
          </a:xfrm>
          <a:prstGeom prst="rect">
            <a:avLst/>
          </a:prstGeom>
        </p:spPr>
      </p:pic>
    </p:spTree>
    <p:extLst>
      <p:ext uri="{BB962C8B-B14F-4D97-AF65-F5344CB8AC3E}">
        <p14:creationId xmlns:p14="http://schemas.microsoft.com/office/powerpoint/2010/main" val="26315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fade">
                                      <p:cBhvr>
                                        <p:cTn id="29" dur="100"/>
                                        <p:tgtEl>
                                          <p:spTgt spid="1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1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fade">
                                      <p:cBhvr>
                                        <p:cTn id="40" dur="100"/>
                                        <p:tgtEl>
                                          <p:spTgt spid="108"/>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 calcmode="lin" valueType="num">
                                      <p:cBhvr additive="base">
                                        <p:cTn id="43" dur="100" fill="hold"/>
                                        <p:tgtEl>
                                          <p:spTgt spid="110"/>
                                        </p:tgtEl>
                                        <p:attrNameLst>
                                          <p:attrName>ppt_x</p:attrName>
                                        </p:attrNameLst>
                                      </p:cBhvr>
                                      <p:tavLst>
                                        <p:tav tm="0">
                                          <p:val>
                                            <p:strVal val="0-#ppt_w/2"/>
                                          </p:val>
                                        </p:tav>
                                        <p:tav tm="100000">
                                          <p:val>
                                            <p:strVal val="#ppt_x"/>
                                          </p:val>
                                        </p:tav>
                                      </p:tavLst>
                                    </p:anim>
                                    <p:anim calcmode="lin" valueType="num">
                                      <p:cBhvr additive="base">
                                        <p:cTn id="44" dur="100" fill="hold"/>
                                        <p:tgtEl>
                                          <p:spTgt spid="11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100" fill="hold"/>
                                        <p:tgtEl>
                                          <p:spTgt spid="109"/>
                                        </p:tgtEl>
                                        <p:attrNameLst>
                                          <p:attrName>ppt_x</p:attrName>
                                        </p:attrNameLst>
                                      </p:cBhvr>
                                      <p:tavLst>
                                        <p:tav tm="0">
                                          <p:val>
                                            <p:strVal val="0-#ppt_w/2"/>
                                          </p:val>
                                        </p:tav>
                                        <p:tav tm="100000">
                                          <p:val>
                                            <p:strVal val="#ppt_x"/>
                                          </p:val>
                                        </p:tav>
                                      </p:tavLst>
                                    </p:anim>
                                    <p:anim calcmode="lin" valueType="num">
                                      <p:cBhvr additive="base">
                                        <p:cTn id="48" dur="100" fill="hold"/>
                                        <p:tgtEl>
                                          <p:spTgt spid="109"/>
                                        </p:tgtEl>
                                        <p:attrNameLst>
                                          <p:attrName>ppt_y</p:attrName>
                                        </p:attrNameLst>
                                      </p:cBhvr>
                                      <p:tavLst>
                                        <p:tav tm="0">
                                          <p:val>
                                            <p:strVal val="#ppt_y"/>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fade">
                                      <p:cBhvr>
                                        <p:cTn id="51" dur="100"/>
                                        <p:tgtEl>
                                          <p:spTgt spid="10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fade">
                                      <p:cBhvr>
                                        <p:cTn id="54" dur="1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38" grpId="0"/>
      <p:bldP spid="39" grpId="0"/>
      <p:bldP spid="106" grpId="0"/>
      <p:bldP spid="107" grpId="0"/>
      <p:bldP spid="108" grpId="0"/>
      <p:bldP spid="109" grpId="0" animBg="1"/>
      <p:bldP spid="110"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F8369-9A35-8E5C-2BDE-41E9A6B26A4A}"/>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25349F00-ECE6-2136-0921-1ED00742A2E3}"/>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C275BBD6-4288-A298-30D8-E332F584D71F}"/>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37A2C32-3C0D-0769-2B88-5CD80B28B439}"/>
              </a:ext>
            </a:extLst>
          </p:cNvPr>
          <p:cNvSpPr txBox="1">
            <a:spLocks/>
          </p:cNvSpPr>
          <p:nvPr/>
        </p:nvSpPr>
        <p:spPr>
          <a:xfrm>
            <a:off x="228600" y="349355"/>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ΑΠΟΤΕΛΕΣΜΑΤΑ ΑΝΑΛΥΣΗΣ</a:t>
            </a:r>
            <a:endParaRPr lang="en-US" sz="2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4EA24F00-659F-1F44-01FC-18B3FFF14F06}"/>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8035ACC5-BE62-07BA-51C6-05B8113BDA78}"/>
              </a:ext>
            </a:extLst>
          </p:cNvPr>
          <p:cNvGraphicFramePr/>
          <p:nvPr>
            <p:extLst>
              <p:ext uri="{D42A27DB-BD31-4B8C-83A1-F6EECF244321}">
                <p14:modId xmlns:p14="http://schemas.microsoft.com/office/powerpoint/2010/main" val="2281923254"/>
              </p:ext>
            </p:extLst>
          </p:nvPr>
        </p:nvGraphicFramePr>
        <p:xfrm>
          <a:off x="536268" y="1441525"/>
          <a:ext cx="5486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672DC1B-B4B6-C566-2C82-90F468B670F1}"/>
              </a:ext>
            </a:extLst>
          </p:cNvPr>
          <p:cNvGraphicFramePr/>
          <p:nvPr>
            <p:extLst>
              <p:ext uri="{D42A27DB-BD31-4B8C-83A1-F6EECF244321}">
                <p14:modId xmlns:p14="http://schemas.microsoft.com/office/powerpoint/2010/main" val="1381289684"/>
              </p:ext>
            </p:extLst>
          </p:nvPr>
        </p:nvGraphicFramePr>
        <p:xfrm>
          <a:off x="6260950" y="1441525"/>
          <a:ext cx="54864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EB06B5A7-C524-AC2F-2D2B-567BC9AFE2E7}"/>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pic>
        <p:nvPicPr>
          <p:cNvPr id="29" name="Picture 28" descr="A group of people in different poses&#10;&#10;Description automatically generated">
            <a:extLst>
              <a:ext uri="{FF2B5EF4-FFF2-40B4-BE49-F238E27FC236}">
                <a16:creationId xmlns:a16="http://schemas.microsoft.com/office/drawing/2014/main" id="{D787AFAD-5490-8E92-D3CD-60352F1279F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356" t="16533" r="78418" b="68000"/>
          <a:stretch/>
        </p:blipFill>
        <p:spPr>
          <a:xfrm>
            <a:off x="5281298" y="5451155"/>
            <a:ext cx="1629403" cy="1310810"/>
          </a:xfrm>
          <a:prstGeom prst="rect">
            <a:avLst/>
          </a:prstGeom>
        </p:spPr>
      </p:pic>
    </p:spTree>
    <p:extLst>
      <p:ext uri="{BB962C8B-B14F-4D97-AF65-F5344CB8AC3E}">
        <p14:creationId xmlns:p14="http://schemas.microsoft.com/office/powerpoint/2010/main" val="223152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7CE96-7B73-783B-7F3E-7722248F131A}"/>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E7723EE5-8211-21F0-DAD1-07167E154903}"/>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DBC6B179-467A-75D3-02C0-A90247A14A98}"/>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4110F3F-A43A-A9AA-1928-65F2E9A844A3}"/>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ΑΠΟΤΕΛΕΣΜΑΤΑ ΑΝΑΛΥΣΗΣ</a:t>
            </a:r>
            <a:endParaRPr lang="en-US" sz="2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798DC05D-3C22-D376-CB70-D4717F1FBAE4}"/>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C5EBAED1-84E4-93D2-E414-B4DB0DD4AAD8}"/>
              </a:ext>
            </a:extLst>
          </p:cNvPr>
          <p:cNvGraphicFramePr/>
          <p:nvPr>
            <p:extLst>
              <p:ext uri="{D42A27DB-BD31-4B8C-83A1-F6EECF244321}">
                <p14:modId xmlns:p14="http://schemas.microsoft.com/office/powerpoint/2010/main" val="3751022341"/>
              </p:ext>
            </p:extLst>
          </p:nvPr>
        </p:nvGraphicFramePr>
        <p:xfrm>
          <a:off x="2686540" y="2495774"/>
          <a:ext cx="6818919" cy="386112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20703D55-B6F7-F8CC-6966-4F97B2E6DDD1}"/>
              </a:ext>
            </a:extLst>
          </p:cNvPr>
          <p:cNvSpPr txBox="1"/>
          <p:nvPr/>
        </p:nvSpPr>
        <p:spPr>
          <a:xfrm>
            <a:off x="2404335" y="1346688"/>
            <a:ext cx="2897393" cy="923330"/>
          </a:xfrm>
          <a:prstGeom prst="rect">
            <a:avLst/>
          </a:prstGeom>
          <a:noFill/>
        </p:spPr>
        <p:txBody>
          <a:bodyPr wrap="square" rtlCol="0">
            <a:spAutoFit/>
          </a:bodyPr>
          <a:lstStyle/>
          <a:p>
            <a:pPr algn="ctr"/>
            <a:r>
              <a:rPr lang="el-GR" sz="1800" dirty="0">
                <a:solidFill>
                  <a:schemeClr val="tx2"/>
                </a:solidFill>
              </a:rPr>
              <a:t>ΤΑ ΑΡΘΡΑ, ΠΟΥ ΕΧΟΥΝ ΕΣΤΩ </a:t>
            </a:r>
            <a:r>
              <a:rPr lang="el-GR" dirty="0">
                <a:solidFill>
                  <a:schemeClr val="tx2"/>
                </a:solidFill>
              </a:rPr>
              <a:t>ΕΝΑΝ ΙΣΧΥΡΙΣΜΟ</a:t>
            </a:r>
            <a:endParaRPr lang="el-GR" sz="1800" dirty="0">
              <a:solidFill>
                <a:schemeClr val="tx2"/>
              </a:solidFill>
            </a:endParaRPr>
          </a:p>
          <a:p>
            <a:pPr algn="ctr"/>
            <a:r>
              <a:rPr lang="el-GR" sz="1800" dirty="0">
                <a:solidFill>
                  <a:schemeClr val="tx2"/>
                </a:solidFill>
              </a:rPr>
              <a:t>2013 - 2019</a:t>
            </a:r>
            <a:endParaRPr lang="en-US" sz="1800" dirty="0">
              <a:solidFill>
                <a:schemeClr val="tx2"/>
              </a:solidFill>
            </a:endParaRPr>
          </a:p>
        </p:txBody>
      </p:sp>
      <p:sp>
        <p:nvSpPr>
          <p:cNvPr id="16" name="TextBox 15">
            <a:extLst>
              <a:ext uri="{FF2B5EF4-FFF2-40B4-BE49-F238E27FC236}">
                <a16:creationId xmlns:a16="http://schemas.microsoft.com/office/drawing/2014/main" id="{49468BAB-EE67-66A6-3BE0-663F3331F52C}"/>
              </a:ext>
            </a:extLst>
          </p:cNvPr>
          <p:cNvSpPr txBox="1"/>
          <p:nvPr/>
        </p:nvSpPr>
        <p:spPr>
          <a:xfrm>
            <a:off x="7066466" y="1346688"/>
            <a:ext cx="2897393" cy="923330"/>
          </a:xfrm>
          <a:prstGeom prst="rect">
            <a:avLst/>
          </a:prstGeom>
          <a:noFill/>
        </p:spPr>
        <p:txBody>
          <a:bodyPr wrap="square" rtlCol="0">
            <a:spAutoFit/>
          </a:bodyPr>
          <a:lstStyle/>
          <a:p>
            <a:pPr algn="ctr"/>
            <a:r>
              <a:rPr lang="el-GR" sz="1800" dirty="0">
                <a:solidFill>
                  <a:schemeClr val="tx2"/>
                </a:solidFill>
              </a:rPr>
              <a:t>ΤΑ ΑΡΘΡΑ, ΠΟΥ ΕΧΟΥΝ ΕΣΤΩ </a:t>
            </a:r>
            <a:r>
              <a:rPr lang="el-GR" dirty="0">
                <a:solidFill>
                  <a:schemeClr val="tx2"/>
                </a:solidFill>
              </a:rPr>
              <a:t>ΕΝΑΝ ΙΣΧΥΡΙΣΜΟ</a:t>
            </a:r>
            <a:endParaRPr lang="el-GR" sz="1800" dirty="0">
              <a:solidFill>
                <a:schemeClr val="tx2"/>
              </a:solidFill>
            </a:endParaRPr>
          </a:p>
          <a:p>
            <a:pPr algn="ctr"/>
            <a:r>
              <a:rPr lang="el-GR" sz="1800" dirty="0">
                <a:solidFill>
                  <a:schemeClr val="tx2"/>
                </a:solidFill>
              </a:rPr>
              <a:t>2020 - 2023</a:t>
            </a:r>
            <a:endParaRPr lang="en-US" sz="1800" dirty="0">
              <a:solidFill>
                <a:schemeClr val="tx2"/>
              </a:solidFill>
            </a:endParaRPr>
          </a:p>
        </p:txBody>
      </p:sp>
      <p:graphicFrame>
        <p:nvGraphicFramePr>
          <p:cNvPr id="11" name="Chart 10">
            <a:extLst>
              <a:ext uri="{FF2B5EF4-FFF2-40B4-BE49-F238E27FC236}">
                <a16:creationId xmlns:a16="http://schemas.microsoft.com/office/drawing/2014/main" id="{61347046-52B1-DFA7-2616-729A9590419F}"/>
              </a:ext>
            </a:extLst>
          </p:cNvPr>
          <p:cNvGraphicFramePr/>
          <p:nvPr>
            <p:extLst>
              <p:ext uri="{D42A27DB-BD31-4B8C-83A1-F6EECF244321}">
                <p14:modId xmlns:p14="http://schemas.microsoft.com/office/powerpoint/2010/main" val="2216821862"/>
              </p:ext>
            </p:extLst>
          </p:nvPr>
        </p:nvGraphicFramePr>
        <p:xfrm>
          <a:off x="492123" y="910696"/>
          <a:ext cx="2059686" cy="1920940"/>
        </p:xfrm>
        <a:graphic>
          <a:graphicData uri="http://schemas.openxmlformats.org/drawingml/2006/chart">
            <c:chart xmlns:c="http://schemas.openxmlformats.org/drawingml/2006/chart" xmlns:r="http://schemas.openxmlformats.org/officeDocument/2006/relationships" r:id="rId4"/>
          </a:graphicData>
        </a:graphic>
      </p:graphicFrame>
      <p:sp>
        <p:nvSpPr>
          <p:cNvPr id="14" name="Oval 13">
            <a:extLst>
              <a:ext uri="{FF2B5EF4-FFF2-40B4-BE49-F238E27FC236}">
                <a16:creationId xmlns:a16="http://schemas.microsoft.com/office/drawing/2014/main" id="{ACB66204-E2FD-2294-E8C3-11F1282E465A}"/>
              </a:ext>
            </a:extLst>
          </p:cNvPr>
          <p:cNvSpPr/>
          <p:nvPr/>
        </p:nvSpPr>
        <p:spPr>
          <a:xfrm>
            <a:off x="1151634" y="1500620"/>
            <a:ext cx="740664" cy="74109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CE295E"/>
              </a:solidFill>
            </a:endParaRPr>
          </a:p>
        </p:txBody>
      </p:sp>
      <p:sp>
        <p:nvSpPr>
          <p:cNvPr id="17" name="TextBox 16">
            <a:extLst>
              <a:ext uri="{FF2B5EF4-FFF2-40B4-BE49-F238E27FC236}">
                <a16:creationId xmlns:a16="http://schemas.microsoft.com/office/drawing/2014/main" id="{93C1A115-ADE7-D9F8-3E50-BD7A26C3FDE6}"/>
              </a:ext>
            </a:extLst>
          </p:cNvPr>
          <p:cNvSpPr txBox="1"/>
          <p:nvPr/>
        </p:nvSpPr>
        <p:spPr>
          <a:xfrm>
            <a:off x="1095087" y="1686500"/>
            <a:ext cx="853759" cy="369332"/>
          </a:xfrm>
          <a:prstGeom prst="rect">
            <a:avLst/>
          </a:prstGeom>
          <a:noFill/>
        </p:spPr>
        <p:txBody>
          <a:bodyPr wrap="square" rtlCol="0">
            <a:spAutoFit/>
          </a:bodyPr>
          <a:lstStyle/>
          <a:p>
            <a:pPr algn="ctr"/>
            <a:r>
              <a:rPr lang="en-US" b="1" dirty="0">
                <a:solidFill>
                  <a:srgbClr val="11AEC7"/>
                </a:solidFill>
              </a:rPr>
              <a:t>5.85%</a:t>
            </a:r>
          </a:p>
        </p:txBody>
      </p:sp>
      <p:graphicFrame>
        <p:nvGraphicFramePr>
          <p:cNvPr id="19" name="Chart 18">
            <a:extLst>
              <a:ext uri="{FF2B5EF4-FFF2-40B4-BE49-F238E27FC236}">
                <a16:creationId xmlns:a16="http://schemas.microsoft.com/office/drawing/2014/main" id="{837DD344-70F8-E147-1026-D7AA402E3815}"/>
              </a:ext>
            </a:extLst>
          </p:cNvPr>
          <p:cNvGraphicFramePr/>
          <p:nvPr>
            <p:extLst>
              <p:ext uri="{D42A27DB-BD31-4B8C-83A1-F6EECF244321}">
                <p14:modId xmlns:p14="http://schemas.microsoft.com/office/powerpoint/2010/main" val="1274638399"/>
              </p:ext>
            </p:extLst>
          </p:nvPr>
        </p:nvGraphicFramePr>
        <p:xfrm>
          <a:off x="9771529" y="910696"/>
          <a:ext cx="2059686" cy="1920940"/>
        </p:xfrm>
        <a:graphic>
          <a:graphicData uri="http://schemas.openxmlformats.org/drawingml/2006/chart">
            <c:chart xmlns:c="http://schemas.openxmlformats.org/drawingml/2006/chart" xmlns:r="http://schemas.openxmlformats.org/officeDocument/2006/relationships" r:id="rId5"/>
          </a:graphicData>
        </a:graphic>
      </p:graphicFrame>
      <p:sp>
        <p:nvSpPr>
          <p:cNvPr id="20" name="Oval 19">
            <a:extLst>
              <a:ext uri="{FF2B5EF4-FFF2-40B4-BE49-F238E27FC236}">
                <a16:creationId xmlns:a16="http://schemas.microsoft.com/office/drawing/2014/main" id="{FEC8091D-ECD2-A581-C5FE-8570B5CBE595}"/>
              </a:ext>
            </a:extLst>
          </p:cNvPr>
          <p:cNvSpPr/>
          <p:nvPr/>
        </p:nvSpPr>
        <p:spPr>
          <a:xfrm>
            <a:off x="10385320" y="1455114"/>
            <a:ext cx="832104" cy="83210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CE295E"/>
              </a:solidFill>
            </a:endParaRPr>
          </a:p>
        </p:txBody>
      </p:sp>
      <p:sp>
        <p:nvSpPr>
          <p:cNvPr id="21" name="TextBox 20">
            <a:extLst>
              <a:ext uri="{FF2B5EF4-FFF2-40B4-BE49-F238E27FC236}">
                <a16:creationId xmlns:a16="http://schemas.microsoft.com/office/drawing/2014/main" id="{262E02CF-3DB6-CDD8-26CF-A127599B2945}"/>
              </a:ext>
            </a:extLst>
          </p:cNvPr>
          <p:cNvSpPr txBox="1"/>
          <p:nvPr/>
        </p:nvSpPr>
        <p:spPr>
          <a:xfrm>
            <a:off x="10374493" y="1686500"/>
            <a:ext cx="853759" cy="369332"/>
          </a:xfrm>
          <a:prstGeom prst="rect">
            <a:avLst/>
          </a:prstGeom>
          <a:noFill/>
        </p:spPr>
        <p:txBody>
          <a:bodyPr wrap="square" rtlCol="0">
            <a:spAutoFit/>
          </a:bodyPr>
          <a:lstStyle/>
          <a:p>
            <a:pPr algn="ctr"/>
            <a:r>
              <a:rPr lang="en-US" b="1" dirty="0">
                <a:solidFill>
                  <a:srgbClr val="11AEC7"/>
                </a:solidFill>
              </a:rPr>
              <a:t>98.19%</a:t>
            </a:r>
          </a:p>
        </p:txBody>
      </p:sp>
      <p:sp>
        <p:nvSpPr>
          <p:cNvPr id="2" name="TextBox 1">
            <a:extLst>
              <a:ext uri="{FF2B5EF4-FFF2-40B4-BE49-F238E27FC236}">
                <a16:creationId xmlns:a16="http://schemas.microsoft.com/office/drawing/2014/main" id="{7EA8F35F-3349-85DD-1FAD-90E49DEF7D28}"/>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pic>
        <p:nvPicPr>
          <p:cNvPr id="28" name="Picture 27" descr="A group of people in different poses&#10;&#10;Description automatically generated">
            <a:extLst>
              <a:ext uri="{FF2B5EF4-FFF2-40B4-BE49-F238E27FC236}">
                <a16:creationId xmlns:a16="http://schemas.microsoft.com/office/drawing/2014/main" id="{2B53B775-14C7-EE96-5164-49BD06B73BD1}"/>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0548" t="21200" r="45675" b="65481"/>
          <a:stretch/>
        </p:blipFill>
        <p:spPr>
          <a:xfrm>
            <a:off x="5230181" y="910696"/>
            <a:ext cx="1731639" cy="1674051"/>
          </a:xfrm>
          <a:prstGeom prst="rect">
            <a:avLst/>
          </a:prstGeom>
        </p:spPr>
      </p:pic>
    </p:spTree>
    <p:extLst>
      <p:ext uri="{BB962C8B-B14F-4D97-AF65-F5344CB8AC3E}">
        <p14:creationId xmlns:p14="http://schemas.microsoft.com/office/powerpoint/2010/main" val="48891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 fill="hold"/>
                                        <p:tgtEl>
                                          <p:spTgt spid="15"/>
                                        </p:tgtEl>
                                        <p:attrNameLst>
                                          <p:attrName>ppt_x</p:attrName>
                                        </p:attrNameLst>
                                      </p:cBhvr>
                                      <p:tavLst>
                                        <p:tav tm="0">
                                          <p:val>
                                            <p:strVal val="0-#ppt_w/2"/>
                                          </p:val>
                                        </p:tav>
                                        <p:tav tm="100000">
                                          <p:val>
                                            <p:strVal val="#ppt_x"/>
                                          </p:val>
                                        </p:tav>
                                      </p:tavLst>
                                    </p:anim>
                                    <p:anim calcmode="lin" valueType="num">
                                      <p:cBhvr additive="base">
                                        <p:cTn id="13" dur="1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 fill="hold"/>
                                        <p:tgtEl>
                                          <p:spTgt spid="11"/>
                                        </p:tgtEl>
                                        <p:attrNameLst>
                                          <p:attrName>ppt_x</p:attrName>
                                        </p:attrNameLst>
                                      </p:cBhvr>
                                      <p:tavLst>
                                        <p:tav tm="0">
                                          <p:val>
                                            <p:strVal val="0-#ppt_w/2"/>
                                          </p:val>
                                        </p:tav>
                                        <p:tav tm="100000">
                                          <p:val>
                                            <p:strVal val="#ppt_x"/>
                                          </p:val>
                                        </p:tav>
                                      </p:tavLst>
                                    </p:anim>
                                    <p:anim calcmode="lin" valueType="num">
                                      <p:cBhvr additive="base">
                                        <p:cTn id="17" dur="1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00" fill="hold"/>
                                        <p:tgtEl>
                                          <p:spTgt spid="17"/>
                                        </p:tgtEl>
                                        <p:attrNameLst>
                                          <p:attrName>ppt_x</p:attrName>
                                        </p:attrNameLst>
                                      </p:cBhvr>
                                      <p:tavLst>
                                        <p:tav tm="0">
                                          <p:val>
                                            <p:strVal val="0-#ppt_w/2"/>
                                          </p:val>
                                        </p:tav>
                                        <p:tav tm="100000">
                                          <p:val>
                                            <p:strVal val="#ppt_x"/>
                                          </p:val>
                                        </p:tav>
                                      </p:tavLst>
                                    </p:anim>
                                    <p:anim calcmode="lin" valueType="num">
                                      <p:cBhvr additive="base">
                                        <p:cTn id="21" dur="1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 fill="hold"/>
                                        <p:tgtEl>
                                          <p:spTgt spid="14"/>
                                        </p:tgtEl>
                                        <p:attrNameLst>
                                          <p:attrName>ppt_x</p:attrName>
                                        </p:attrNameLst>
                                      </p:cBhvr>
                                      <p:tavLst>
                                        <p:tav tm="0">
                                          <p:val>
                                            <p:strVal val="0-#ppt_w/2"/>
                                          </p:val>
                                        </p:tav>
                                        <p:tav tm="100000">
                                          <p:val>
                                            <p:strVal val="#ppt_x"/>
                                          </p:val>
                                        </p:tav>
                                      </p:tavLst>
                                    </p:anim>
                                    <p:anim calcmode="lin" valueType="num">
                                      <p:cBhvr additive="base">
                                        <p:cTn id="25" dur="1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 fill="hold"/>
                                        <p:tgtEl>
                                          <p:spTgt spid="20"/>
                                        </p:tgtEl>
                                        <p:attrNameLst>
                                          <p:attrName>ppt_x</p:attrName>
                                        </p:attrNameLst>
                                      </p:cBhvr>
                                      <p:tavLst>
                                        <p:tav tm="0">
                                          <p:val>
                                            <p:strVal val="1+#ppt_w/2"/>
                                          </p:val>
                                        </p:tav>
                                        <p:tav tm="100000">
                                          <p:val>
                                            <p:strVal val="#ppt_x"/>
                                          </p:val>
                                        </p:tav>
                                      </p:tavLst>
                                    </p:anim>
                                    <p:anim calcmode="lin" valueType="num">
                                      <p:cBhvr additive="base">
                                        <p:cTn id="31" dur="1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100" fill="hold"/>
                                        <p:tgtEl>
                                          <p:spTgt spid="21"/>
                                        </p:tgtEl>
                                        <p:attrNameLst>
                                          <p:attrName>ppt_x</p:attrName>
                                        </p:attrNameLst>
                                      </p:cBhvr>
                                      <p:tavLst>
                                        <p:tav tm="0">
                                          <p:val>
                                            <p:strVal val="1+#ppt_w/2"/>
                                          </p:val>
                                        </p:tav>
                                        <p:tav tm="100000">
                                          <p:val>
                                            <p:strVal val="#ppt_x"/>
                                          </p:val>
                                        </p:tav>
                                      </p:tavLst>
                                    </p:anim>
                                    <p:anim calcmode="lin" valueType="num">
                                      <p:cBhvr additive="base">
                                        <p:cTn id="35" dur="10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100" fill="hold"/>
                                        <p:tgtEl>
                                          <p:spTgt spid="19"/>
                                        </p:tgtEl>
                                        <p:attrNameLst>
                                          <p:attrName>ppt_x</p:attrName>
                                        </p:attrNameLst>
                                      </p:cBhvr>
                                      <p:tavLst>
                                        <p:tav tm="0">
                                          <p:val>
                                            <p:strVal val="1+#ppt_w/2"/>
                                          </p:val>
                                        </p:tav>
                                        <p:tav tm="100000">
                                          <p:val>
                                            <p:strVal val="#ppt_x"/>
                                          </p:val>
                                        </p:tav>
                                      </p:tavLst>
                                    </p:anim>
                                    <p:anim calcmode="lin" valueType="num">
                                      <p:cBhvr additive="base">
                                        <p:cTn id="39" dur="100" fill="hold"/>
                                        <p:tgtEl>
                                          <p:spTgt spid="19"/>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100" fill="hold"/>
                                        <p:tgtEl>
                                          <p:spTgt spid="16"/>
                                        </p:tgtEl>
                                        <p:attrNameLst>
                                          <p:attrName>ppt_x</p:attrName>
                                        </p:attrNameLst>
                                      </p:cBhvr>
                                      <p:tavLst>
                                        <p:tav tm="0">
                                          <p:val>
                                            <p:strVal val="1+#ppt_w/2"/>
                                          </p:val>
                                        </p:tav>
                                        <p:tav tm="100000">
                                          <p:val>
                                            <p:strVal val="#ppt_x"/>
                                          </p:val>
                                        </p:tav>
                                      </p:tavLst>
                                    </p:anim>
                                    <p:anim calcmode="lin" valueType="num">
                                      <p:cBhvr additive="base">
                                        <p:cTn id="43" dur="1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5" grpId="0"/>
      <p:bldP spid="16" grpId="0"/>
      <p:bldGraphic spid="11" grpId="0">
        <p:bldAsOne/>
      </p:bldGraphic>
      <p:bldP spid="14" grpId="0" animBg="1"/>
      <p:bldP spid="17" grpId="0"/>
      <p:bldGraphic spid="19" grpId="0">
        <p:bldAsOne/>
      </p:bldGraphic>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29C54-95D1-7EA0-14C3-46664BDD896C}"/>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F71733C8-B6C4-1A8A-3C48-220C11991E12}"/>
              </a:ext>
            </a:extLst>
          </p:cNvPr>
          <p:cNvSpPr/>
          <p:nvPr/>
        </p:nvSpPr>
        <p:spPr>
          <a:xfrm>
            <a:off x="6359762" y="5557145"/>
            <a:ext cx="599595" cy="228600"/>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0821AB-8EC9-5DF7-4757-C56289AA4D2D}"/>
              </a:ext>
            </a:extLst>
          </p:cNvPr>
          <p:cNvSpPr/>
          <p:nvPr/>
        </p:nvSpPr>
        <p:spPr>
          <a:xfrm>
            <a:off x="4176003" y="5557145"/>
            <a:ext cx="599595" cy="228600"/>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BBF16E-DCDA-6473-6093-9ED5FAE5FCDF}"/>
              </a:ext>
            </a:extLst>
          </p:cNvPr>
          <p:cNvSpPr/>
          <p:nvPr/>
        </p:nvSpPr>
        <p:spPr>
          <a:xfrm>
            <a:off x="1941492" y="5567419"/>
            <a:ext cx="731520" cy="228600"/>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F308D9-1541-EAFC-C1CE-735D31F5C165}"/>
              </a:ext>
            </a:extLst>
          </p:cNvPr>
          <p:cNvSpPr/>
          <p:nvPr/>
        </p:nvSpPr>
        <p:spPr>
          <a:xfrm rot="18791870">
            <a:off x="9500520" y="2745047"/>
            <a:ext cx="640080" cy="21012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DC39851-D2A7-8FEE-B7DE-B2C2C6605BAE}"/>
              </a:ext>
            </a:extLst>
          </p:cNvPr>
          <p:cNvSpPr/>
          <p:nvPr/>
        </p:nvSpPr>
        <p:spPr>
          <a:xfrm rot="18791870">
            <a:off x="6476985" y="2897162"/>
            <a:ext cx="1005840" cy="21012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2539AC-F9BC-934E-A940-547694ABDE7D}"/>
              </a:ext>
            </a:extLst>
          </p:cNvPr>
          <p:cNvSpPr/>
          <p:nvPr/>
        </p:nvSpPr>
        <p:spPr>
          <a:xfrm rot="18791870">
            <a:off x="5428982" y="2761908"/>
            <a:ext cx="640080" cy="21012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F83B55-9D2D-1E33-3D7B-E9224091CD36}"/>
              </a:ext>
            </a:extLst>
          </p:cNvPr>
          <p:cNvSpPr/>
          <p:nvPr/>
        </p:nvSpPr>
        <p:spPr>
          <a:xfrm rot="18791870">
            <a:off x="2549509" y="2817046"/>
            <a:ext cx="822960" cy="21012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E473B2-9D79-15BC-846C-CA6510B9AF12}"/>
              </a:ext>
            </a:extLst>
          </p:cNvPr>
          <p:cNvSpPr/>
          <p:nvPr/>
        </p:nvSpPr>
        <p:spPr>
          <a:xfrm rot="18791870">
            <a:off x="1964337" y="2777895"/>
            <a:ext cx="731520" cy="21012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a:extLst>
              <a:ext uri="{FF2B5EF4-FFF2-40B4-BE49-F238E27FC236}">
                <a16:creationId xmlns:a16="http://schemas.microsoft.com/office/drawing/2014/main" id="{517E1B31-4490-CD96-B8EA-FAE7BCC6A413}"/>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6E1EC9CD-B511-A7C2-6F0D-6C54F965BCA8}"/>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F187F66-D885-A173-F2A8-1128600B1943}"/>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ΑΠΟΤΕΛΕΣΜΑΤΑ ΑΝΑΛΥΣΗΣ</a:t>
            </a:r>
            <a:endParaRPr lang="en-US" sz="2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76D226D1-2496-40C3-4ADC-F089FE9C72A2}"/>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57DF156-1E74-9E90-9BEB-9374934D8DDB}"/>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graphicFrame>
        <p:nvGraphicFramePr>
          <p:cNvPr id="5" name="Chart 4">
            <a:extLst>
              <a:ext uri="{FF2B5EF4-FFF2-40B4-BE49-F238E27FC236}">
                <a16:creationId xmlns:a16="http://schemas.microsoft.com/office/drawing/2014/main" id="{38D7136C-8202-6A08-2CBF-7FA868208C94}"/>
              </a:ext>
            </a:extLst>
          </p:cNvPr>
          <p:cNvGraphicFramePr/>
          <p:nvPr>
            <p:extLst>
              <p:ext uri="{D42A27DB-BD31-4B8C-83A1-F6EECF244321}">
                <p14:modId xmlns:p14="http://schemas.microsoft.com/office/powerpoint/2010/main" val="3875305460"/>
              </p:ext>
            </p:extLst>
          </p:nvPr>
        </p:nvGraphicFramePr>
        <p:xfrm>
          <a:off x="510409" y="1157031"/>
          <a:ext cx="11325419"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E8454EC-D864-83F1-394C-F3F27E69C02C}"/>
              </a:ext>
            </a:extLst>
          </p:cNvPr>
          <p:cNvGraphicFramePr/>
          <p:nvPr>
            <p:extLst>
              <p:ext uri="{D42A27DB-BD31-4B8C-83A1-F6EECF244321}">
                <p14:modId xmlns:p14="http://schemas.microsoft.com/office/powerpoint/2010/main" val="3659354302"/>
              </p:ext>
            </p:extLst>
          </p:nvPr>
        </p:nvGraphicFramePr>
        <p:xfrm>
          <a:off x="520620" y="3547372"/>
          <a:ext cx="1115076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41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22" grpId="0" animBg="1"/>
      <p:bldP spid="18" grpId="0" animBg="1"/>
      <p:bldP spid="13" grpId="0" animBg="1"/>
      <p:bldP spid="9" grpId="0" animBg="1"/>
      <p:bldP spid="8" grpId="0" animBg="1"/>
      <p:bldGraphic spid="5" grpId="0">
        <p:bldAsOne/>
      </p:bldGraphic>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B2E07-AA29-BC75-427E-4D1A0633E05F}"/>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59517214-982C-75F1-9BD9-8B892F63DD3D}"/>
              </a:ext>
            </a:extLst>
          </p:cNvPr>
          <p:cNvSpPr/>
          <p:nvPr/>
        </p:nvSpPr>
        <p:spPr>
          <a:xfrm>
            <a:off x="8122168" y="5882482"/>
            <a:ext cx="548640" cy="22038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282F0FE-3E52-004E-2E8B-D964C13E20FE}"/>
              </a:ext>
            </a:extLst>
          </p:cNvPr>
          <p:cNvSpPr/>
          <p:nvPr/>
        </p:nvSpPr>
        <p:spPr>
          <a:xfrm>
            <a:off x="7151676" y="5882482"/>
            <a:ext cx="640080" cy="22038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790732-026F-500D-B748-956CBF6E5202}"/>
              </a:ext>
            </a:extLst>
          </p:cNvPr>
          <p:cNvSpPr/>
          <p:nvPr/>
        </p:nvSpPr>
        <p:spPr>
          <a:xfrm>
            <a:off x="6278197" y="5882482"/>
            <a:ext cx="548640" cy="22038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159ACD-AFC0-4BA3-1B55-B6B908DECFA3}"/>
              </a:ext>
            </a:extLst>
          </p:cNvPr>
          <p:cNvSpPr/>
          <p:nvPr/>
        </p:nvSpPr>
        <p:spPr>
          <a:xfrm>
            <a:off x="5309230" y="5882482"/>
            <a:ext cx="640080" cy="220383"/>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1460938-3335-AEAC-BE48-6C91CEE9BD87}"/>
              </a:ext>
            </a:extLst>
          </p:cNvPr>
          <p:cNvSpPr/>
          <p:nvPr/>
        </p:nvSpPr>
        <p:spPr>
          <a:xfrm>
            <a:off x="4451277" y="5882482"/>
            <a:ext cx="548640" cy="220383"/>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8A4DDD-EB0B-011F-C2E2-8ECE711B06C6}"/>
              </a:ext>
            </a:extLst>
          </p:cNvPr>
          <p:cNvSpPr/>
          <p:nvPr/>
        </p:nvSpPr>
        <p:spPr>
          <a:xfrm>
            <a:off x="3565618" y="5882482"/>
            <a:ext cx="457200" cy="22038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102FDB5-2B8E-DEA3-DD4F-6A212A7DD25A}"/>
              </a:ext>
            </a:extLst>
          </p:cNvPr>
          <p:cNvSpPr/>
          <p:nvPr/>
        </p:nvSpPr>
        <p:spPr>
          <a:xfrm>
            <a:off x="2460888" y="5882482"/>
            <a:ext cx="822960" cy="220383"/>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634714-FD20-CA99-E047-76BA0760C0F3}"/>
              </a:ext>
            </a:extLst>
          </p:cNvPr>
          <p:cNvSpPr/>
          <p:nvPr/>
        </p:nvSpPr>
        <p:spPr>
          <a:xfrm>
            <a:off x="1589360" y="5882482"/>
            <a:ext cx="731520" cy="220383"/>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35331A-86B1-9DA3-548E-B6830D03DB75}"/>
              </a:ext>
            </a:extLst>
          </p:cNvPr>
          <p:cNvSpPr/>
          <p:nvPr/>
        </p:nvSpPr>
        <p:spPr>
          <a:xfrm>
            <a:off x="582009" y="5882482"/>
            <a:ext cx="914400" cy="22038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04C4F30-1A00-7F0D-32CE-18A9800EAB2B}"/>
              </a:ext>
            </a:extLst>
          </p:cNvPr>
          <p:cNvSpPr/>
          <p:nvPr/>
        </p:nvSpPr>
        <p:spPr>
          <a:xfrm>
            <a:off x="8833641" y="3193679"/>
            <a:ext cx="548640" cy="220383"/>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4F1C056-5256-91F9-6D9C-A4D307076A1E}"/>
              </a:ext>
            </a:extLst>
          </p:cNvPr>
          <p:cNvSpPr/>
          <p:nvPr/>
        </p:nvSpPr>
        <p:spPr>
          <a:xfrm>
            <a:off x="6648713" y="3193679"/>
            <a:ext cx="914400" cy="22038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0DB217-4219-A71A-AF75-6E2B5399EEAE}"/>
              </a:ext>
            </a:extLst>
          </p:cNvPr>
          <p:cNvSpPr/>
          <p:nvPr/>
        </p:nvSpPr>
        <p:spPr>
          <a:xfrm>
            <a:off x="5779131" y="3193679"/>
            <a:ext cx="640080" cy="22038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A395EC-41A8-B4D0-4F14-AE837CE21F94}"/>
              </a:ext>
            </a:extLst>
          </p:cNvPr>
          <p:cNvSpPr/>
          <p:nvPr/>
        </p:nvSpPr>
        <p:spPr>
          <a:xfrm>
            <a:off x="4682203" y="3193679"/>
            <a:ext cx="822960" cy="22038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A9674A-1AA8-74A1-922C-A9F93382FB64}"/>
              </a:ext>
            </a:extLst>
          </p:cNvPr>
          <p:cNvSpPr/>
          <p:nvPr/>
        </p:nvSpPr>
        <p:spPr>
          <a:xfrm>
            <a:off x="3760765" y="3193679"/>
            <a:ext cx="640080" cy="220383"/>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CF5E35-8605-2BA9-1004-8F719FD67898}"/>
              </a:ext>
            </a:extLst>
          </p:cNvPr>
          <p:cNvSpPr/>
          <p:nvPr/>
        </p:nvSpPr>
        <p:spPr>
          <a:xfrm>
            <a:off x="2633421" y="3193679"/>
            <a:ext cx="914400" cy="220383"/>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1094D2-F819-3235-2B29-2FAC8D17A1B2}"/>
              </a:ext>
            </a:extLst>
          </p:cNvPr>
          <p:cNvSpPr/>
          <p:nvPr/>
        </p:nvSpPr>
        <p:spPr>
          <a:xfrm>
            <a:off x="1707647" y="3193679"/>
            <a:ext cx="731520" cy="22038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E80888-0B53-8D99-9142-D834F1EF668C}"/>
              </a:ext>
            </a:extLst>
          </p:cNvPr>
          <p:cNvSpPr/>
          <p:nvPr/>
        </p:nvSpPr>
        <p:spPr>
          <a:xfrm>
            <a:off x="800508" y="3193679"/>
            <a:ext cx="548640" cy="22038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a:extLst>
              <a:ext uri="{FF2B5EF4-FFF2-40B4-BE49-F238E27FC236}">
                <a16:creationId xmlns:a16="http://schemas.microsoft.com/office/drawing/2014/main" id="{4ED9D165-37CD-5FCE-DE16-61A2C9E42E6C}"/>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0E26B6CB-5FE7-D69C-B149-73B26294B55D}"/>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1A79A19-A7F9-7D35-ECF1-0530DA4A7BC2}"/>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ΑΠΟΤΕΛΕΣΜΑΤΑ ΑΝΑΛΥΣΗΣ</a:t>
            </a:r>
            <a:endParaRPr lang="en-US" sz="2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829AA2A2-6506-542A-5283-8B9C910CD1EB}"/>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EF8191A-D370-D9F2-A307-A72828AC3ED6}"/>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graphicFrame>
        <p:nvGraphicFramePr>
          <p:cNvPr id="3" name="Chart 2">
            <a:extLst>
              <a:ext uri="{FF2B5EF4-FFF2-40B4-BE49-F238E27FC236}">
                <a16:creationId xmlns:a16="http://schemas.microsoft.com/office/drawing/2014/main" id="{56573A33-BA2F-1178-37A1-9184618E0729}"/>
              </a:ext>
            </a:extLst>
          </p:cNvPr>
          <p:cNvGraphicFramePr/>
          <p:nvPr>
            <p:extLst>
              <p:ext uri="{D42A27DB-BD31-4B8C-83A1-F6EECF244321}">
                <p14:modId xmlns:p14="http://schemas.microsoft.com/office/powerpoint/2010/main" val="3714111621"/>
              </p:ext>
            </p:extLst>
          </p:nvPr>
        </p:nvGraphicFramePr>
        <p:xfrm>
          <a:off x="431292" y="3851256"/>
          <a:ext cx="11329416"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5B69E94-AABA-6C73-D8AF-1E1300ED3D5C}"/>
              </a:ext>
            </a:extLst>
          </p:cNvPr>
          <p:cNvGraphicFramePr/>
          <p:nvPr>
            <p:extLst>
              <p:ext uri="{D42A27DB-BD31-4B8C-83A1-F6EECF244321}">
                <p14:modId xmlns:p14="http://schemas.microsoft.com/office/powerpoint/2010/main" val="839468738"/>
              </p:ext>
            </p:extLst>
          </p:nvPr>
        </p:nvGraphicFramePr>
        <p:xfrm>
          <a:off x="431292" y="1170743"/>
          <a:ext cx="11329416"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861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5" grpId="0" animBg="1"/>
      <p:bldP spid="24" grpId="0" animBg="1"/>
      <p:bldP spid="23" grpId="0" animBg="1"/>
      <p:bldP spid="22" grpId="0" animBg="1"/>
      <p:bldP spid="21" grpId="0" animBg="1"/>
      <p:bldP spid="20" grpId="0" animBg="1"/>
      <p:bldP spid="19" grpId="0" animBg="1"/>
      <p:bldP spid="18" grpId="0" animBg="1"/>
      <p:bldP spid="17" grpId="0" animBg="1"/>
      <p:bldP spid="16" grpId="0" animBg="1"/>
      <p:bldP spid="15" grpId="0" animBg="1"/>
      <p:bldP spid="14" grpId="0" animBg="1"/>
      <p:bldP spid="13" grpId="0" animBg="1"/>
      <p:bldP spid="11" grpId="0" animBg="1"/>
      <p:bldP spid="9" grpId="0" animBg="1"/>
      <p:bldGraphic spid="3" grpId="0">
        <p:bldAsOne/>
      </p:bldGraphic>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D69FA-9701-E744-4AE4-58ED181D087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ABB50B0-ECCF-0E2C-0995-D977D94A99D7}"/>
              </a:ext>
            </a:extLst>
          </p:cNvPr>
          <p:cNvSpPr/>
          <p:nvPr/>
        </p:nvSpPr>
        <p:spPr>
          <a:xfrm rot="18888128">
            <a:off x="11254612" y="5455184"/>
            <a:ext cx="457200" cy="18636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9455EB3-FCE7-0784-5CC2-2E56FB1C8ED8}"/>
              </a:ext>
            </a:extLst>
          </p:cNvPr>
          <p:cNvSpPr/>
          <p:nvPr/>
        </p:nvSpPr>
        <p:spPr>
          <a:xfrm rot="18888128">
            <a:off x="10133800" y="5551720"/>
            <a:ext cx="822960" cy="186368"/>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2248C8-F568-5880-FDD3-0B120742F3D0}"/>
              </a:ext>
            </a:extLst>
          </p:cNvPr>
          <p:cNvSpPr/>
          <p:nvPr/>
        </p:nvSpPr>
        <p:spPr>
          <a:xfrm rot="18888128">
            <a:off x="9764698" y="5588553"/>
            <a:ext cx="914400" cy="186368"/>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B76039-C570-1F04-F771-BB936729B1B7}"/>
              </a:ext>
            </a:extLst>
          </p:cNvPr>
          <p:cNvSpPr/>
          <p:nvPr/>
        </p:nvSpPr>
        <p:spPr>
          <a:xfrm rot="18888128">
            <a:off x="9282646" y="5441331"/>
            <a:ext cx="457200" cy="186368"/>
          </a:xfrm>
          <a:prstGeom prst="rect">
            <a:avLst/>
          </a:prstGeom>
          <a:solidFill>
            <a:srgbClr val="53F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6629E0-2283-13A5-23E0-7573E5F7F48F}"/>
              </a:ext>
            </a:extLst>
          </p:cNvPr>
          <p:cNvSpPr/>
          <p:nvPr/>
        </p:nvSpPr>
        <p:spPr>
          <a:xfrm rot="18888128">
            <a:off x="7433550" y="5506006"/>
            <a:ext cx="640080" cy="18288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096268-5332-49B0-88D3-C7E12AFB70D9}"/>
              </a:ext>
            </a:extLst>
          </p:cNvPr>
          <p:cNvSpPr/>
          <p:nvPr/>
        </p:nvSpPr>
        <p:spPr>
          <a:xfrm rot="18888128">
            <a:off x="3898844" y="5402901"/>
            <a:ext cx="457200" cy="18636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9AC93F-90C8-CA71-206E-86589ED47BFE}"/>
              </a:ext>
            </a:extLst>
          </p:cNvPr>
          <p:cNvSpPr/>
          <p:nvPr/>
        </p:nvSpPr>
        <p:spPr>
          <a:xfrm rot="18888128">
            <a:off x="2947575" y="5461129"/>
            <a:ext cx="640080" cy="18288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C2EA69-4810-EDDC-FABE-9871EA7EA26C}"/>
              </a:ext>
            </a:extLst>
          </p:cNvPr>
          <p:cNvSpPr/>
          <p:nvPr/>
        </p:nvSpPr>
        <p:spPr>
          <a:xfrm rot="18888128">
            <a:off x="5334330" y="5479599"/>
            <a:ext cx="640080" cy="18288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FE8AE31-2C82-E164-79FF-6963C9849E7A}"/>
              </a:ext>
            </a:extLst>
          </p:cNvPr>
          <p:cNvSpPr/>
          <p:nvPr/>
        </p:nvSpPr>
        <p:spPr>
          <a:xfrm rot="18888128">
            <a:off x="1075000" y="5461128"/>
            <a:ext cx="640080" cy="18288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1A69686-9B55-AD3F-FD10-954B635008FF}"/>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9124510-539A-A856-C2B9-A634B0ADF01A}"/>
              </a:ext>
            </a:extLst>
          </p:cNvPr>
          <p:cNvSpPr txBox="1">
            <a:spLocks/>
          </p:cNvSpPr>
          <p:nvPr/>
        </p:nvSpPr>
        <p:spPr>
          <a:xfrm>
            <a:off x="228600" y="349355"/>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ΑΠΟΤΕΛΕΣΜΑΤΑ ΑΝΑΛΥΣΗΣ</a:t>
            </a:r>
            <a:endParaRPr lang="en-US" sz="2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71590B86-E746-518F-2423-F8E5D6AD7015}"/>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308CCCD0-5365-B1D8-6682-174A960458F9}"/>
              </a:ext>
            </a:extLst>
          </p:cNvPr>
          <p:cNvGraphicFramePr/>
          <p:nvPr>
            <p:extLst>
              <p:ext uri="{D42A27DB-BD31-4B8C-83A1-F6EECF244321}">
                <p14:modId xmlns:p14="http://schemas.microsoft.com/office/powerpoint/2010/main" val="1282237462"/>
              </p:ext>
            </p:extLst>
          </p:nvPr>
        </p:nvGraphicFramePr>
        <p:xfrm>
          <a:off x="440227" y="1109976"/>
          <a:ext cx="573278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133E15D-BD06-8BEC-9899-6957A14578D5}"/>
              </a:ext>
            </a:extLst>
          </p:cNvPr>
          <p:cNvGraphicFramePr/>
          <p:nvPr>
            <p:extLst>
              <p:ext uri="{D42A27DB-BD31-4B8C-83A1-F6EECF244321}">
                <p14:modId xmlns:p14="http://schemas.microsoft.com/office/powerpoint/2010/main" val="83381515"/>
              </p:ext>
            </p:extLst>
          </p:nvPr>
        </p:nvGraphicFramePr>
        <p:xfrm>
          <a:off x="6134504" y="1109975"/>
          <a:ext cx="573278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9706A033-0956-3021-0644-DDB92D544F57}"/>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graphicFrame>
        <p:nvGraphicFramePr>
          <p:cNvPr id="7" name="Chart 6">
            <a:extLst>
              <a:ext uri="{FF2B5EF4-FFF2-40B4-BE49-F238E27FC236}">
                <a16:creationId xmlns:a16="http://schemas.microsoft.com/office/drawing/2014/main" id="{F9B6F0F0-EE78-5388-BD8D-7D2EFCF1C4AD}"/>
              </a:ext>
            </a:extLst>
          </p:cNvPr>
          <p:cNvGraphicFramePr/>
          <p:nvPr>
            <p:extLst>
              <p:ext uri="{D42A27DB-BD31-4B8C-83A1-F6EECF244321}">
                <p14:modId xmlns:p14="http://schemas.microsoft.com/office/powerpoint/2010/main" val="4190150507"/>
              </p:ext>
            </p:extLst>
          </p:nvPr>
        </p:nvGraphicFramePr>
        <p:xfrm>
          <a:off x="362712" y="3751119"/>
          <a:ext cx="5733288"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F3321875-DC13-C034-97CD-686426036D16}"/>
              </a:ext>
            </a:extLst>
          </p:cNvPr>
          <p:cNvGraphicFramePr/>
          <p:nvPr>
            <p:extLst>
              <p:ext uri="{D42A27DB-BD31-4B8C-83A1-F6EECF244321}">
                <p14:modId xmlns:p14="http://schemas.microsoft.com/office/powerpoint/2010/main" val="159761143"/>
              </p:ext>
            </p:extLst>
          </p:nvPr>
        </p:nvGraphicFramePr>
        <p:xfrm>
          <a:off x="6134504" y="3751119"/>
          <a:ext cx="5732780" cy="2286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1760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7" grpId="0" animBg="1"/>
      <p:bldP spid="16" grpId="0" animBg="1"/>
      <p:bldP spid="14" grpId="0" animBg="1"/>
      <p:bldP spid="13" grpId="0" animBg="1"/>
      <p:bldP spid="9" grpId="0" animBg="1"/>
      <p:bldP spid="11" grpId="0" animBg="1"/>
      <p:bldP spid="3" grpId="0" animBg="1"/>
      <p:bldGraphic spid="2" grpId="0">
        <p:bldAsOne/>
      </p:bldGraphic>
      <p:bldGraphic spid="5" grpId="0">
        <p:bldAsOne/>
      </p:bldGraphic>
      <p:bldGraphic spid="7" grpId="0">
        <p:bldAsOne/>
      </p:bldGraphic>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36F47-F3D9-B36C-44B6-90B943A0A5B9}"/>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9ACAE567-E210-1121-3D12-DB6AD2A885A1}"/>
              </a:ext>
              <a:ext uri="{C183D7F6-B498-43B3-948B-1728B52AA6E4}">
                <adec:decorative xmlns:adec="http://schemas.microsoft.com/office/drawing/2017/decorative" val="1"/>
              </a:ext>
            </a:extLst>
          </p:cNvPr>
          <p:cNvSpPr/>
          <p:nvPr/>
        </p:nvSpPr>
        <p:spPr>
          <a:xfrm>
            <a:off x="4722898" y="5933685"/>
            <a:ext cx="2999659" cy="801225"/>
          </a:xfrm>
          <a:prstGeom prst="rect">
            <a:avLst/>
          </a:prstGeom>
          <a:gradFill flip="none" rotWithShape="1">
            <a:gsLst>
              <a:gs pos="18000">
                <a:schemeClr val="accent4">
                  <a:lumMod val="20000"/>
                  <a:lumOff val="80000"/>
                </a:schemeClr>
              </a:gs>
              <a:gs pos="82000">
                <a:schemeClr val="accent4">
                  <a:lumMod val="20000"/>
                  <a:lumOff val="80000"/>
                </a:schemeClr>
              </a:gs>
              <a:gs pos="67000">
                <a:schemeClr val="accent4">
                  <a:lumMod val="40000"/>
                  <a:lumOff val="60000"/>
                </a:schemeClr>
              </a:gs>
              <a:gs pos="39000">
                <a:schemeClr val="accent4">
                  <a:lumMod val="40000"/>
                  <a:lumOff val="60000"/>
                </a:schemeClr>
              </a:gs>
              <a:gs pos="52000">
                <a:schemeClr val="accent4">
                  <a:lumMod val="60000"/>
                  <a:lumOff val="40000"/>
                </a:schemeClr>
              </a:gs>
              <a:gs pos="0">
                <a:schemeClr val="bg1"/>
              </a:gs>
              <a:gs pos="100000">
                <a:schemeClr val="bg1"/>
              </a:gs>
            </a:gsLst>
            <a:lin ang="0" scaled="1"/>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373F40"/>
                </a:solidFill>
              </a:rPr>
              <a:t>247</a:t>
            </a:r>
          </a:p>
          <a:p>
            <a:pPr algn="ctr"/>
            <a:r>
              <a:rPr lang="el-GR" dirty="0">
                <a:solidFill>
                  <a:srgbClr val="373F40"/>
                </a:solidFill>
              </a:rPr>
              <a:t>άρθρα</a:t>
            </a:r>
            <a:endParaRPr lang="en-US" dirty="0">
              <a:solidFill>
                <a:srgbClr val="373F40"/>
              </a:solidFill>
            </a:endParaRPr>
          </a:p>
        </p:txBody>
      </p:sp>
      <p:sp>
        <p:nvSpPr>
          <p:cNvPr id="4" name="Title 3" hidden="1">
            <a:extLst>
              <a:ext uri="{FF2B5EF4-FFF2-40B4-BE49-F238E27FC236}">
                <a16:creationId xmlns:a16="http://schemas.microsoft.com/office/drawing/2014/main" id="{33301B02-A6D8-75DE-74D6-599759F89145}"/>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325C24C2-2231-3FA1-3EC6-77851B445EBE}"/>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CEFCEEF-BD06-3A23-390A-5D7BEDC768B3}"/>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ΑΠΟΤΕΛΕΣΜΑΤΑ ΑΝΑΛΥΣΗΣ</a:t>
            </a:r>
            <a:endParaRPr lang="en-US" sz="2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88681261-3260-3DF6-7327-6D28E85F98BA}"/>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DB25D91C-A864-BF07-D26B-20BEEEF9A935}"/>
              </a:ext>
            </a:extLst>
          </p:cNvPr>
          <p:cNvGraphicFramePr/>
          <p:nvPr>
            <p:extLst>
              <p:ext uri="{D42A27DB-BD31-4B8C-83A1-F6EECF244321}">
                <p14:modId xmlns:p14="http://schemas.microsoft.com/office/powerpoint/2010/main" val="391003701"/>
              </p:ext>
            </p:extLst>
          </p:nvPr>
        </p:nvGraphicFramePr>
        <p:xfrm>
          <a:off x="3356973" y="924315"/>
          <a:ext cx="5731510" cy="439674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1774395-69CD-F52F-7B25-7BAAC13C3A97}"/>
              </a:ext>
              <a:ext uri="{C183D7F6-B498-43B3-948B-1728B52AA6E4}">
                <adec:decorative xmlns:adec="http://schemas.microsoft.com/office/drawing/2017/decorative" val="1"/>
              </a:ext>
            </a:extLst>
          </p:cNvPr>
          <p:cNvSpPr/>
          <p:nvPr/>
        </p:nvSpPr>
        <p:spPr>
          <a:xfrm>
            <a:off x="9710480" y="3122685"/>
            <a:ext cx="1945812" cy="746432"/>
          </a:xfrm>
          <a:prstGeom prst="rect">
            <a:avLst/>
          </a:prstGeom>
          <a:gradFill flip="none" rotWithShape="1">
            <a:gsLst>
              <a:gs pos="100000">
                <a:schemeClr val="bg1"/>
              </a:gs>
              <a:gs pos="54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373F40"/>
                </a:solidFill>
              </a:rPr>
              <a:t>612</a:t>
            </a:r>
          </a:p>
          <a:p>
            <a:pPr algn="ctr"/>
            <a:r>
              <a:rPr lang="el-GR" dirty="0">
                <a:solidFill>
                  <a:srgbClr val="373F40"/>
                </a:solidFill>
              </a:rPr>
              <a:t>άρθρα</a:t>
            </a:r>
            <a:endParaRPr lang="en-US" dirty="0">
              <a:solidFill>
                <a:srgbClr val="373F40"/>
              </a:solidFill>
            </a:endParaRPr>
          </a:p>
        </p:txBody>
      </p:sp>
      <p:sp>
        <p:nvSpPr>
          <p:cNvPr id="7" name="Oval 6">
            <a:extLst>
              <a:ext uri="{FF2B5EF4-FFF2-40B4-BE49-F238E27FC236}">
                <a16:creationId xmlns:a16="http://schemas.microsoft.com/office/drawing/2014/main" id="{42379F1D-2AD9-B308-2AA4-D5A36DD38A9C}"/>
              </a:ext>
              <a:ext uri="{C183D7F6-B498-43B3-948B-1728B52AA6E4}">
                <adec:decorative xmlns:adec="http://schemas.microsoft.com/office/drawing/2017/decorative" val="1"/>
              </a:ext>
            </a:extLst>
          </p:cNvPr>
          <p:cNvSpPr/>
          <p:nvPr/>
        </p:nvSpPr>
        <p:spPr>
          <a:xfrm>
            <a:off x="9381044" y="3122685"/>
            <a:ext cx="746432" cy="746432"/>
          </a:xfrm>
          <a:prstGeom prst="ellipse">
            <a:avLst/>
          </a:prstGeom>
          <a:solidFill>
            <a:srgbClr val="11AEC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t>2020</a:t>
            </a:r>
            <a:endParaRPr lang="en-US" sz="1300" dirty="0"/>
          </a:p>
        </p:txBody>
      </p:sp>
      <p:sp>
        <p:nvSpPr>
          <p:cNvPr id="8" name="Rectangle 7">
            <a:extLst>
              <a:ext uri="{FF2B5EF4-FFF2-40B4-BE49-F238E27FC236}">
                <a16:creationId xmlns:a16="http://schemas.microsoft.com/office/drawing/2014/main" id="{67CABFBF-8C84-FCA5-8B74-DADA3057A158}"/>
              </a:ext>
              <a:ext uri="{C183D7F6-B498-43B3-948B-1728B52AA6E4}">
                <adec:decorative xmlns:adec="http://schemas.microsoft.com/office/drawing/2017/decorative" val="1"/>
              </a:ext>
            </a:extLst>
          </p:cNvPr>
          <p:cNvSpPr/>
          <p:nvPr/>
        </p:nvSpPr>
        <p:spPr>
          <a:xfrm>
            <a:off x="9779968" y="2097030"/>
            <a:ext cx="1925007" cy="746432"/>
          </a:xfrm>
          <a:prstGeom prst="rect">
            <a:avLst/>
          </a:prstGeom>
          <a:gradFill flip="none" rotWithShape="1">
            <a:gsLst>
              <a:gs pos="100000">
                <a:schemeClr val="bg1"/>
              </a:gs>
              <a:gs pos="54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373F40"/>
                </a:solidFill>
              </a:rPr>
              <a:t>408</a:t>
            </a:r>
          </a:p>
          <a:p>
            <a:pPr algn="ctr"/>
            <a:r>
              <a:rPr lang="el-GR" dirty="0">
                <a:solidFill>
                  <a:srgbClr val="373F40"/>
                </a:solidFill>
              </a:rPr>
              <a:t>άρθρα</a:t>
            </a:r>
            <a:endParaRPr lang="en-US" dirty="0">
              <a:solidFill>
                <a:srgbClr val="373F40"/>
              </a:solidFill>
            </a:endParaRPr>
          </a:p>
        </p:txBody>
      </p:sp>
      <p:sp>
        <p:nvSpPr>
          <p:cNvPr id="9" name="Oval 8">
            <a:extLst>
              <a:ext uri="{FF2B5EF4-FFF2-40B4-BE49-F238E27FC236}">
                <a16:creationId xmlns:a16="http://schemas.microsoft.com/office/drawing/2014/main" id="{5F31973E-66C6-AEBC-0224-20E6419D1F08}"/>
              </a:ext>
              <a:ext uri="{C183D7F6-B498-43B3-948B-1728B52AA6E4}">
                <adec:decorative xmlns:adec="http://schemas.microsoft.com/office/drawing/2017/decorative" val="1"/>
              </a:ext>
            </a:extLst>
          </p:cNvPr>
          <p:cNvSpPr/>
          <p:nvPr/>
        </p:nvSpPr>
        <p:spPr>
          <a:xfrm>
            <a:off x="9394899" y="2097030"/>
            <a:ext cx="746432" cy="746432"/>
          </a:xfrm>
          <a:prstGeom prst="ellipse">
            <a:avLst/>
          </a:prstGeom>
          <a:solidFill>
            <a:srgbClr val="F59F2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t>2019</a:t>
            </a:r>
            <a:endParaRPr lang="en-US" sz="1300" dirty="0"/>
          </a:p>
        </p:txBody>
      </p:sp>
      <p:sp>
        <p:nvSpPr>
          <p:cNvPr id="11" name="Rectangle 10">
            <a:extLst>
              <a:ext uri="{FF2B5EF4-FFF2-40B4-BE49-F238E27FC236}">
                <a16:creationId xmlns:a16="http://schemas.microsoft.com/office/drawing/2014/main" id="{5F9121A0-BDA6-19AE-8023-CF8F79B458B4}"/>
              </a:ext>
              <a:ext uri="{C183D7F6-B498-43B3-948B-1728B52AA6E4}">
                <adec:decorative xmlns:adec="http://schemas.microsoft.com/office/drawing/2017/decorative" val="1"/>
              </a:ext>
            </a:extLst>
          </p:cNvPr>
          <p:cNvSpPr/>
          <p:nvPr/>
        </p:nvSpPr>
        <p:spPr>
          <a:xfrm>
            <a:off x="9779967" y="1154921"/>
            <a:ext cx="1927556" cy="746432"/>
          </a:xfrm>
          <a:prstGeom prst="rect">
            <a:avLst/>
          </a:prstGeom>
          <a:gradFill flip="none" rotWithShape="1">
            <a:gsLst>
              <a:gs pos="100000">
                <a:schemeClr val="bg1"/>
              </a:gs>
              <a:gs pos="54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373F40"/>
                </a:solidFill>
              </a:rPr>
              <a:t>394</a:t>
            </a:r>
          </a:p>
          <a:p>
            <a:pPr algn="ctr"/>
            <a:r>
              <a:rPr lang="el-GR" dirty="0">
                <a:solidFill>
                  <a:srgbClr val="373F40"/>
                </a:solidFill>
              </a:rPr>
              <a:t>άρθρα</a:t>
            </a:r>
            <a:endParaRPr lang="en-US" dirty="0">
              <a:solidFill>
                <a:srgbClr val="373F40"/>
              </a:solidFill>
            </a:endParaRPr>
          </a:p>
        </p:txBody>
      </p:sp>
      <p:sp>
        <p:nvSpPr>
          <p:cNvPr id="13" name="Oval 12">
            <a:extLst>
              <a:ext uri="{FF2B5EF4-FFF2-40B4-BE49-F238E27FC236}">
                <a16:creationId xmlns:a16="http://schemas.microsoft.com/office/drawing/2014/main" id="{8AB6FB03-F040-D303-6AAC-1348E2234FFB}"/>
              </a:ext>
              <a:ext uri="{C183D7F6-B498-43B3-948B-1728B52AA6E4}">
                <adec:decorative xmlns:adec="http://schemas.microsoft.com/office/drawing/2017/decorative" val="1"/>
              </a:ext>
            </a:extLst>
          </p:cNvPr>
          <p:cNvSpPr/>
          <p:nvPr/>
        </p:nvSpPr>
        <p:spPr>
          <a:xfrm>
            <a:off x="9406752" y="1154921"/>
            <a:ext cx="746432" cy="746432"/>
          </a:xfrm>
          <a:prstGeom prst="ellipse">
            <a:avLst/>
          </a:prstGeom>
          <a:solidFill>
            <a:srgbClr val="11AEC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t>2018</a:t>
            </a:r>
            <a:endParaRPr lang="en-US" sz="1300" dirty="0"/>
          </a:p>
        </p:txBody>
      </p:sp>
      <p:sp>
        <p:nvSpPr>
          <p:cNvPr id="14" name="Rectangle 13">
            <a:extLst>
              <a:ext uri="{FF2B5EF4-FFF2-40B4-BE49-F238E27FC236}">
                <a16:creationId xmlns:a16="http://schemas.microsoft.com/office/drawing/2014/main" id="{79146D32-FD6C-D8A1-F353-5EFE939247F9}"/>
              </a:ext>
              <a:ext uri="{C183D7F6-B498-43B3-948B-1728B52AA6E4}">
                <adec:decorative xmlns:adec="http://schemas.microsoft.com/office/drawing/2017/decorative" val="1"/>
              </a:ext>
            </a:extLst>
          </p:cNvPr>
          <p:cNvSpPr/>
          <p:nvPr/>
        </p:nvSpPr>
        <p:spPr>
          <a:xfrm>
            <a:off x="9671625" y="5090449"/>
            <a:ext cx="1945812" cy="746432"/>
          </a:xfrm>
          <a:prstGeom prst="rect">
            <a:avLst/>
          </a:prstGeom>
          <a:gradFill flip="none" rotWithShape="1">
            <a:gsLst>
              <a:gs pos="100000">
                <a:schemeClr val="bg1"/>
              </a:gs>
              <a:gs pos="54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373F40"/>
                </a:solidFill>
              </a:rPr>
              <a:t>526</a:t>
            </a:r>
          </a:p>
          <a:p>
            <a:pPr algn="ctr"/>
            <a:r>
              <a:rPr lang="el-GR" dirty="0">
                <a:solidFill>
                  <a:srgbClr val="373F40"/>
                </a:solidFill>
              </a:rPr>
              <a:t>άρθρα</a:t>
            </a:r>
            <a:endParaRPr lang="en-US" dirty="0">
              <a:solidFill>
                <a:srgbClr val="373F40"/>
              </a:solidFill>
            </a:endParaRPr>
          </a:p>
        </p:txBody>
      </p:sp>
      <p:sp>
        <p:nvSpPr>
          <p:cNvPr id="15" name="Oval 14">
            <a:extLst>
              <a:ext uri="{FF2B5EF4-FFF2-40B4-BE49-F238E27FC236}">
                <a16:creationId xmlns:a16="http://schemas.microsoft.com/office/drawing/2014/main" id="{B0CFA82F-065F-EFA3-CDC4-A12AD3B374DC}"/>
              </a:ext>
              <a:ext uri="{C183D7F6-B498-43B3-948B-1728B52AA6E4}">
                <adec:decorative xmlns:adec="http://schemas.microsoft.com/office/drawing/2017/decorative" val="1"/>
              </a:ext>
            </a:extLst>
          </p:cNvPr>
          <p:cNvSpPr/>
          <p:nvPr/>
        </p:nvSpPr>
        <p:spPr>
          <a:xfrm>
            <a:off x="9342189" y="5090449"/>
            <a:ext cx="746432" cy="746432"/>
          </a:xfrm>
          <a:prstGeom prst="ellipse">
            <a:avLst/>
          </a:prstGeom>
          <a:solidFill>
            <a:srgbClr val="11AEC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t>2022</a:t>
            </a:r>
            <a:endParaRPr lang="en-US" sz="1300" dirty="0"/>
          </a:p>
        </p:txBody>
      </p:sp>
      <p:sp>
        <p:nvSpPr>
          <p:cNvPr id="16" name="Rectangle 15">
            <a:extLst>
              <a:ext uri="{FF2B5EF4-FFF2-40B4-BE49-F238E27FC236}">
                <a16:creationId xmlns:a16="http://schemas.microsoft.com/office/drawing/2014/main" id="{D2250EF4-806E-DC63-802A-5505D3838289}"/>
              </a:ext>
              <a:ext uri="{C183D7F6-B498-43B3-948B-1728B52AA6E4}">
                <adec:decorative xmlns:adec="http://schemas.microsoft.com/office/drawing/2017/decorative" val="1"/>
              </a:ext>
            </a:extLst>
          </p:cNvPr>
          <p:cNvSpPr/>
          <p:nvPr/>
        </p:nvSpPr>
        <p:spPr>
          <a:xfrm>
            <a:off x="9741113" y="4064794"/>
            <a:ext cx="1925007" cy="746432"/>
          </a:xfrm>
          <a:prstGeom prst="rect">
            <a:avLst/>
          </a:prstGeom>
          <a:gradFill flip="none" rotWithShape="1">
            <a:gsLst>
              <a:gs pos="100000">
                <a:schemeClr val="bg1"/>
              </a:gs>
              <a:gs pos="54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373F40"/>
                </a:solidFill>
              </a:rPr>
              <a:t>602</a:t>
            </a:r>
          </a:p>
          <a:p>
            <a:pPr algn="ctr"/>
            <a:r>
              <a:rPr lang="el-GR" dirty="0">
                <a:solidFill>
                  <a:srgbClr val="373F40"/>
                </a:solidFill>
              </a:rPr>
              <a:t>άρθρα</a:t>
            </a:r>
            <a:endParaRPr lang="en-US" dirty="0">
              <a:solidFill>
                <a:srgbClr val="373F40"/>
              </a:solidFill>
            </a:endParaRPr>
          </a:p>
        </p:txBody>
      </p:sp>
      <p:sp>
        <p:nvSpPr>
          <p:cNvPr id="17" name="Oval 16">
            <a:extLst>
              <a:ext uri="{FF2B5EF4-FFF2-40B4-BE49-F238E27FC236}">
                <a16:creationId xmlns:a16="http://schemas.microsoft.com/office/drawing/2014/main" id="{FE52DD81-0F73-4ACB-5727-0880E857A0F7}"/>
              </a:ext>
              <a:ext uri="{C183D7F6-B498-43B3-948B-1728B52AA6E4}">
                <adec:decorative xmlns:adec="http://schemas.microsoft.com/office/drawing/2017/decorative" val="1"/>
              </a:ext>
            </a:extLst>
          </p:cNvPr>
          <p:cNvSpPr/>
          <p:nvPr/>
        </p:nvSpPr>
        <p:spPr>
          <a:xfrm>
            <a:off x="9356044" y="4064794"/>
            <a:ext cx="746432" cy="746432"/>
          </a:xfrm>
          <a:prstGeom prst="ellipse">
            <a:avLst/>
          </a:prstGeom>
          <a:solidFill>
            <a:srgbClr val="F59F2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t>2021</a:t>
            </a:r>
            <a:endParaRPr lang="en-US" sz="1300" dirty="0"/>
          </a:p>
        </p:txBody>
      </p:sp>
      <p:sp>
        <p:nvSpPr>
          <p:cNvPr id="18" name="Rectangle 17">
            <a:extLst>
              <a:ext uri="{FF2B5EF4-FFF2-40B4-BE49-F238E27FC236}">
                <a16:creationId xmlns:a16="http://schemas.microsoft.com/office/drawing/2014/main" id="{BD28BA7A-475D-CEFF-E30D-36C64E7D546B}"/>
              </a:ext>
              <a:ext uri="{C183D7F6-B498-43B3-948B-1728B52AA6E4}">
                <adec:decorative xmlns:adec="http://schemas.microsoft.com/office/drawing/2017/decorative" val="1"/>
              </a:ext>
            </a:extLst>
          </p:cNvPr>
          <p:cNvSpPr/>
          <p:nvPr/>
        </p:nvSpPr>
        <p:spPr>
          <a:xfrm flipH="1">
            <a:off x="688285" y="3122685"/>
            <a:ext cx="1945812" cy="746432"/>
          </a:xfrm>
          <a:prstGeom prst="rect">
            <a:avLst/>
          </a:prstGeom>
          <a:gradFill flip="none" rotWithShape="1">
            <a:gsLst>
              <a:gs pos="100000">
                <a:schemeClr val="bg1"/>
              </a:gs>
              <a:gs pos="54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373F40"/>
                </a:solidFill>
              </a:rPr>
              <a:t>397</a:t>
            </a:r>
          </a:p>
          <a:p>
            <a:pPr algn="ctr"/>
            <a:r>
              <a:rPr lang="el-GR" dirty="0">
                <a:solidFill>
                  <a:srgbClr val="373F40"/>
                </a:solidFill>
              </a:rPr>
              <a:t>άρθρα</a:t>
            </a:r>
            <a:endParaRPr lang="en-US" dirty="0">
              <a:solidFill>
                <a:srgbClr val="373F40"/>
              </a:solidFill>
            </a:endParaRPr>
          </a:p>
        </p:txBody>
      </p:sp>
      <p:sp>
        <p:nvSpPr>
          <p:cNvPr id="19" name="Oval 18">
            <a:extLst>
              <a:ext uri="{FF2B5EF4-FFF2-40B4-BE49-F238E27FC236}">
                <a16:creationId xmlns:a16="http://schemas.microsoft.com/office/drawing/2014/main" id="{097E4C4C-E380-7D69-ADB9-E3C8C7AAA4B6}"/>
              </a:ext>
              <a:ext uri="{C183D7F6-B498-43B3-948B-1728B52AA6E4}">
                <adec:decorative xmlns:adec="http://schemas.microsoft.com/office/drawing/2017/decorative" val="1"/>
              </a:ext>
            </a:extLst>
          </p:cNvPr>
          <p:cNvSpPr/>
          <p:nvPr/>
        </p:nvSpPr>
        <p:spPr>
          <a:xfrm flipH="1">
            <a:off x="2298493" y="3122685"/>
            <a:ext cx="746432" cy="746432"/>
          </a:xfrm>
          <a:prstGeom prst="ellipse">
            <a:avLst/>
          </a:prstGeom>
          <a:solidFill>
            <a:srgbClr val="11AEC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t>2015</a:t>
            </a:r>
            <a:endParaRPr lang="en-US" sz="1300" dirty="0"/>
          </a:p>
        </p:txBody>
      </p:sp>
      <p:sp>
        <p:nvSpPr>
          <p:cNvPr id="20" name="Rectangle 19">
            <a:extLst>
              <a:ext uri="{FF2B5EF4-FFF2-40B4-BE49-F238E27FC236}">
                <a16:creationId xmlns:a16="http://schemas.microsoft.com/office/drawing/2014/main" id="{BD3C1870-2A1B-ABE7-9CC3-86E23BFD7297}"/>
              </a:ext>
              <a:ext uri="{C183D7F6-B498-43B3-948B-1728B52AA6E4}">
                <adec:decorative xmlns:adec="http://schemas.microsoft.com/office/drawing/2017/decorative" val="1"/>
              </a:ext>
            </a:extLst>
          </p:cNvPr>
          <p:cNvSpPr/>
          <p:nvPr/>
        </p:nvSpPr>
        <p:spPr>
          <a:xfrm flipH="1">
            <a:off x="757773" y="2097030"/>
            <a:ext cx="1925007" cy="746432"/>
          </a:xfrm>
          <a:prstGeom prst="rect">
            <a:avLst/>
          </a:prstGeom>
          <a:gradFill flip="none" rotWithShape="1">
            <a:gsLst>
              <a:gs pos="100000">
                <a:schemeClr val="bg1"/>
              </a:gs>
              <a:gs pos="54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373F40"/>
                </a:solidFill>
              </a:rPr>
              <a:t>494</a:t>
            </a:r>
          </a:p>
          <a:p>
            <a:pPr algn="ctr"/>
            <a:r>
              <a:rPr lang="el-GR" dirty="0">
                <a:solidFill>
                  <a:srgbClr val="373F40"/>
                </a:solidFill>
              </a:rPr>
              <a:t>άρθρα</a:t>
            </a:r>
            <a:endParaRPr lang="en-US" dirty="0">
              <a:solidFill>
                <a:srgbClr val="373F40"/>
              </a:solidFill>
            </a:endParaRPr>
          </a:p>
        </p:txBody>
      </p:sp>
      <p:sp>
        <p:nvSpPr>
          <p:cNvPr id="21" name="Oval 20">
            <a:extLst>
              <a:ext uri="{FF2B5EF4-FFF2-40B4-BE49-F238E27FC236}">
                <a16:creationId xmlns:a16="http://schemas.microsoft.com/office/drawing/2014/main" id="{1AC39C67-FF67-D89C-C406-A0F3D981E3AD}"/>
              </a:ext>
              <a:ext uri="{C183D7F6-B498-43B3-948B-1728B52AA6E4}">
                <adec:decorative xmlns:adec="http://schemas.microsoft.com/office/drawing/2017/decorative" val="1"/>
              </a:ext>
            </a:extLst>
          </p:cNvPr>
          <p:cNvSpPr/>
          <p:nvPr/>
        </p:nvSpPr>
        <p:spPr>
          <a:xfrm flipH="1">
            <a:off x="2312348" y="2097030"/>
            <a:ext cx="746432" cy="746432"/>
          </a:xfrm>
          <a:prstGeom prst="ellipse">
            <a:avLst/>
          </a:prstGeom>
          <a:solidFill>
            <a:srgbClr val="F59F2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t>2014</a:t>
            </a:r>
            <a:endParaRPr lang="en-US" sz="1300" dirty="0"/>
          </a:p>
        </p:txBody>
      </p:sp>
      <p:sp>
        <p:nvSpPr>
          <p:cNvPr id="22" name="Rectangle 21">
            <a:extLst>
              <a:ext uri="{FF2B5EF4-FFF2-40B4-BE49-F238E27FC236}">
                <a16:creationId xmlns:a16="http://schemas.microsoft.com/office/drawing/2014/main" id="{7ECE8F3E-7E9C-7E31-9B9A-8A20C9BE9BB5}"/>
              </a:ext>
              <a:ext uri="{C183D7F6-B498-43B3-948B-1728B52AA6E4}">
                <adec:decorative xmlns:adec="http://schemas.microsoft.com/office/drawing/2017/decorative" val="1"/>
              </a:ext>
            </a:extLst>
          </p:cNvPr>
          <p:cNvSpPr/>
          <p:nvPr/>
        </p:nvSpPr>
        <p:spPr>
          <a:xfrm flipH="1">
            <a:off x="757772" y="1154921"/>
            <a:ext cx="1927556" cy="746432"/>
          </a:xfrm>
          <a:prstGeom prst="rect">
            <a:avLst/>
          </a:prstGeom>
          <a:gradFill flip="none" rotWithShape="1">
            <a:gsLst>
              <a:gs pos="100000">
                <a:schemeClr val="bg1"/>
              </a:gs>
              <a:gs pos="54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73F40"/>
                </a:solidFill>
              </a:rPr>
              <a:t>171</a:t>
            </a:r>
            <a:r>
              <a:rPr lang="el-GR" dirty="0">
                <a:solidFill>
                  <a:srgbClr val="373F40"/>
                </a:solidFill>
              </a:rPr>
              <a:t> </a:t>
            </a:r>
          </a:p>
          <a:p>
            <a:pPr algn="ctr"/>
            <a:r>
              <a:rPr lang="el-GR" dirty="0">
                <a:solidFill>
                  <a:srgbClr val="373F40"/>
                </a:solidFill>
              </a:rPr>
              <a:t>άρθρα</a:t>
            </a:r>
            <a:endParaRPr lang="en-US" dirty="0">
              <a:solidFill>
                <a:srgbClr val="373F40"/>
              </a:solidFill>
            </a:endParaRPr>
          </a:p>
        </p:txBody>
      </p:sp>
      <p:sp>
        <p:nvSpPr>
          <p:cNvPr id="23" name="Oval 22">
            <a:extLst>
              <a:ext uri="{FF2B5EF4-FFF2-40B4-BE49-F238E27FC236}">
                <a16:creationId xmlns:a16="http://schemas.microsoft.com/office/drawing/2014/main" id="{CBC9F23B-7FAF-D044-6124-9DB582C32B53}"/>
              </a:ext>
              <a:ext uri="{C183D7F6-B498-43B3-948B-1728B52AA6E4}">
                <adec:decorative xmlns:adec="http://schemas.microsoft.com/office/drawing/2017/decorative" val="1"/>
              </a:ext>
            </a:extLst>
          </p:cNvPr>
          <p:cNvSpPr/>
          <p:nvPr/>
        </p:nvSpPr>
        <p:spPr>
          <a:xfrm flipH="1">
            <a:off x="2292272" y="1151793"/>
            <a:ext cx="746432" cy="746432"/>
          </a:xfrm>
          <a:prstGeom prst="ellipse">
            <a:avLst/>
          </a:prstGeom>
          <a:solidFill>
            <a:srgbClr val="11AEC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t>2013</a:t>
            </a:r>
            <a:endParaRPr lang="en-US" sz="1300" dirty="0"/>
          </a:p>
        </p:txBody>
      </p:sp>
      <p:sp>
        <p:nvSpPr>
          <p:cNvPr id="24" name="Rectangle 23">
            <a:extLst>
              <a:ext uri="{FF2B5EF4-FFF2-40B4-BE49-F238E27FC236}">
                <a16:creationId xmlns:a16="http://schemas.microsoft.com/office/drawing/2014/main" id="{1538057F-A7DE-A9D4-F8F8-0F8CE4EA5AF5}"/>
              </a:ext>
              <a:ext uri="{C183D7F6-B498-43B3-948B-1728B52AA6E4}">
                <adec:decorative xmlns:adec="http://schemas.microsoft.com/office/drawing/2017/decorative" val="1"/>
              </a:ext>
            </a:extLst>
          </p:cNvPr>
          <p:cNvSpPr/>
          <p:nvPr/>
        </p:nvSpPr>
        <p:spPr>
          <a:xfrm flipH="1">
            <a:off x="649430" y="5090449"/>
            <a:ext cx="1945812" cy="746432"/>
          </a:xfrm>
          <a:prstGeom prst="rect">
            <a:avLst/>
          </a:prstGeom>
          <a:gradFill flip="none" rotWithShape="1">
            <a:gsLst>
              <a:gs pos="100000">
                <a:schemeClr val="bg1"/>
              </a:gs>
              <a:gs pos="54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373F40"/>
                </a:solidFill>
              </a:rPr>
              <a:t>709</a:t>
            </a:r>
          </a:p>
          <a:p>
            <a:pPr algn="ctr"/>
            <a:r>
              <a:rPr lang="el-GR" dirty="0">
                <a:solidFill>
                  <a:srgbClr val="373F40"/>
                </a:solidFill>
              </a:rPr>
              <a:t>άρθρα</a:t>
            </a:r>
          </a:p>
        </p:txBody>
      </p:sp>
      <p:sp>
        <p:nvSpPr>
          <p:cNvPr id="25" name="Oval 24">
            <a:extLst>
              <a:ext uri="{FF2B5EF4-FFF2-40B4-BE49-F238E27FC236}">
                <a16:creationId xmlns:a16="http://schemas.microsoft.com/office/drawing/2014/main" id="{A52423EB-FDEA-D66B-6BB7-02C28F26B877}"/>
              </a:ext>
              <a:ext uri="{C183D7F6-B498-43B3-948B-1728B52AA6E4}">
                <adec:decorative xmlns:adec="http://schemas.microsoft.com/office/drawing/2017/decorative" val="1"/>
              </a:ext>
            </a:extLst>
          </p:cNvPr>
          <p:cNvSpPr/>
          <p:nvPr/>
        </p:nvSpPr>
        <p:spPr>
          <a:xfrm flipH="1">
            <a:off x="2259638" y="5090449"/>
            <a:ext cx="746432" cy="746432"/>
          </a:xfrm>
          <a:prstGeom prst="ellipse">
            <a:avLst/>
          </a:prstGeom>
          <a:solidFill>
            <a:srgbClr val="11AEC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t>2017</a:t>
            </a:r>
            <a:endParaRPr lang="en-US" sz="1300" dirty="0"/>
          </a:p>
        </p:txBody>
      </p:sp>
      <p:sp>
        <p:nvSpPr>
          <p:cNvPr id="26" name="Rectangle 25">
            <a:extLst>
              <a:ext uri="{FF2B5EF4-FFF2-40B4-BE49-F238E27FC236}">
                <a16:creationId xmlns:a16="http://schemas.microsoft.com/office/drawing/2014/main" id="{FF997ACE-3B7E-F927-C453-FCAA6610A4B4}"/>
              </a:ext>
              <a:ext uri="{C183D7F6-B498-43B3-948B-1728B52AA6E4}">
                <adec:decorative xmlns:adec="http://schemas.microsoft.com/office/drawing/2017/decorative" val="1"/>
              </a:ext>
            </a:extLst>
          </p:cNvPr>
          <p:cNvSpPr/>
          <p:nvPr/>
        </p:nvSpPr>
        <p:spPr>
          <a:xfrm flipH="1">
            <a:off x="718918" y="4064794"/>
            <a:ext cx="1925007" cy="746432"/>
          </a:xfrm>
          <a:prstGeom prst="rect">
            <a:avLst/>
          </a:prstGeom>
          <a:gradFill flip="none" rotWithShape="1">
            <a:gsLst>
              <a:gs pos="100000">
                <a:schemeClr val="bg1"/>
              </a:gs>
              <a:gs pos="54000">
                <a:schemeClr val="accent4">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373F40"/>
                </a:solidFill>
              </a:rPr>
              <a:t>465</a:t>
            </a:r>
          </a:p>
          <a:p>
            <a:pPr algn="ctr"/>
            <a:r>
              <a:rPr lang="el-GR" dirty="0">
                <a:solidFill>
                  <a:srgbClr val="373F40"/>
                </a:solidFill>
              </a:rPr>
              <a:t>άρθρα</a:t>
            </a:r>
            <a:endParaRPr lang="en-US" dirty="0">
              <a:solidFill>
                <a:srgbClr val="373F40"/>
              </a:solidFill>
            </a:endParaRPr>
          </a:p>
        </p:txBody>
      </p:sp>
      <p:sp>
        <p:nvSpPr>
          <p:cNvPr id="27" name="Oval 26">
            <a:extLst>
              <a:ext uri="{FF2B5EF4-FFF2-40B4-BE49-F238E27FC236}">
                <a16:creationId xmlns:a16="http://schemas.microsoft.com/office/drawing/2014/main" id="{F3037F2D-A49F-5CDF-04FC-9AD39C07D8E4}"/>
              </a:ext>
              <a:ext uri="{C183D7F6-B498-43B3-948B-1728B52AA6E4}">
                <adec:decorative xmlns:adec="http://schemas.microsoft.com/office/drawing/2017/decorative" val="1"/>
              </a:ext>
            </a:extLst>
          </p:cNvPr>
          <p:cNvSpPr/>
          <p:nvPr/>
        </p:nvSpPr>
        <p:spPr>
          <a:xfrm flipH="1">
            <a:off x="2273493" y="4064794"/>
            <a:ext cx="746432" cy="746432"/>
          </a:xfrm>
          <a:prstGeom prst="ellipse">
            <a:avLst/>
          </a:prstGeom>
          <a:solidFill>
            <a:srgbClr val="F59F2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t>2016</a:t>
            </a:r>
            <a:endParaRPr lang="en-US" sz="1300" dirty="0"/>
          </a:p>
        </p:txBody>
      </p:sp>
      <p:sp>
        <p:nvSpPr>
          <p:cNvPr id="36" name="Flowchart: Terminator 35">
            <a:extLst>
              <a:ext uri="{FF2B5EF4-FFF2-40B4-BE49-F238E27FC236}">
                <a16:creationId xmlns:a16="http://schemas.microsoft.com/office/drawing/2014/main" id="{033D2B6E-9E7B-500C-5232-464A2BF5873D}"/>
              </a:ext>
              <a:ext uri="{C183D7F6-B498-43B3-948B-1728B52AA6E4}">
                <adec:decorative xmlns:adec="http://schemas.microsoft.com/office/drawing/2017/decorative" val="1"/>
              </a:ext>
            </a:extLst>
          </p:cNvPr>
          <p:cNvSpPr/>
          <p:nvPr/>
        </p:nvSpPr>
        <p:spPr>
          <a:xfrm>
            <a:off x="5249820" y="5505837"/>
            <a:ext cx="1945813" cy="543598"/>
          </a:xfrm>
          <a:prstGeom prst="flowChartTerminator">
            <a:avLst/>
          </a:prstGeom>
          <a:solidFill>
            <a:srgbClr val="F59F2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dirty="0"/>
              <a:t>2023 (έως 31/05)</a:t>
            </a:r>
            <a:endParaRPr lang="en-US" sz="1300" dirty="0"/>
          </a:p>
        </p:txBody>
      </p:sp>
      <p:sp>
        <p:nvSpPr>
          <p:cNvPr id="3" name="TextBox 2">
            <a:extLst>
              <a:ext uri="{FF2B5EF4-FFF2-40B4-BE49-F238E27FC236}">
                <a16:creationId xmlns:a16="http://schemas.microsoft.com/office/drawing/2014/main" id="{026CA2B2-6C52-3B97-BD2D-F4F907CB9E08}"/>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pic>
        <p:nvPicPr>
          <p:cNvPr id="30" name="Picture 29" descr="A group of people in different poses&#10;&#10;Description automatically generated">
            <a:extLst>
              <a:ext uri="{FF2B5EF4-FFF2-40B4-BE49-F238E27FC236}">
                <a16:creationId xmlns:a16="http://schemas.microsoft.com/office/drawing/2014/main" id="{874E6213-C84D-106D-747D-613936BF767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689" t="20475" r="62667" b="64059"/>
          <a:stretch/>
        </p:blipFill>
        <p:spPr>
          <a:xfrm>
            <a:off x="3145531" y="5443373"/>
            <a:ext cx="1554000" cy="1536341"/>
          </a:xfrm>
          <a:prstGeom prst="rect">
            <a:avLst/>
          </a:prstGeom>
        </p:spPr>
      </p:pic>
    </p:spTree>
    <p:extLst>
      <p:ext uri="{BB962C8B-B14F-4D97-AF65-F5344CB8AC3E}">
        <p14:creationId xmlns:p14="http://schemas.microsoft.com/office/powerpoint/2010/main" val="20398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00" fill="hold"/>
                                        <p:tgtEl>
                                          <p:spTgt spid="21"/>
                                        </p:tgtEl>
                                        <p:attrNameLst>
                                          <p:attrName>ppt_x</p:attrName>
                                        </p:attrNameLst>
                                      </p:cBhvr>
                                      <p:tavLst>
                                        <p:tav tm="0">
                                          <p:val>
                                            <p:strVal val="0-#ppt_w/2"/>
                                          </p:val>
                                        </p:tav>
                                        <p:tav tm="100000">
                                          <p:val>
                                            <p:strVal val="#ppt_x"/>
                                          </p:val>
                                        </p:tav>
                                      </p:tavLst>
                                    </p:anim>
                                    <p:anim calcmode="lin" valueType="num">
                                      <p:cBhvr additive="base">
                                        <p:cTn id="13" dur="1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00" fill="hold"/>
                                        <p:tgtEl>
                                          <p:spTgt spid="23"/>
                                        </p:tgtEl>
                                        <p:attrNameLst>
                                          <p:attrName>ppt_x</p:attrName>
                                        </p:attrNameLst>
                                      </p:cBhvr>
                                      <p:tavLst>
                                        <p:tav tm="0">
                                          <p:val>
                                            <p:strVal val="0-#ppt_w/2"/>
                                          </p:val>
                                        </p:tav>
                                        <p:tav tm="100000">
                                          <p:val>
                                            <p:strVal val="#ppt_x"/>
                                          </p:val>
                                        </p:tav>
                                      </p:tavLst>
                                    </p:anim>
                                    <p:anim calcmode="lin" valueType="num">
                                      <p:cBhvr additive="base">
                                        <p:cTn id="17" dur="1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100" fill="hold"/>
                                        <p:tgtEl>
                                          <p:spTgt spid="22"/>
                                        </p:tgtEl>
                                        <p:attrNameLst>
                                          <p:attrName>ppt_x</p:attrName>
                                        </p:attrNameLst>
                                      </p:cBhvr>
                                      <p:tavLst>
                                        <p:tav tm="0">
                                          <p:val>
                                            <p:strVal val="0-#ppt_w/2"/>
                                          </p:val>
                                        </p:tav>
                                        <p:tav tm="100000">
                                          <p:val>
                                            <p:strVal val="#ppt_x"/>
                                          </p:val>
                                        </p:tav>
                                      </p:tavLst>
                                    </p:anim>
                                    <p:anim calcmode="lin" valueType="num">
                                      <p:cBhvr additive="base">
                                        <p:cTn id="21" dur="100" fill="hold"/>
                                        <p:tgtEl>
                                          <p:spTgt spid="2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 fill="hold"/>
                                        <p:tgtEl>
                                          <p:spTgt spid="20"/>
                                        </p:tgtEl>
                                        <p:attrNameLst>
                                          <p:attrName>ppt_x</p:attrName>
                                        </p:attrNameLst>
                                      </p:cBhvr>
                                      <p:tavLst>
                                        <p:tav tm="0">
                                          <p:val>
                                            <p:strVal val="0-#ppt_w/2"/>
                                          </p:val>
                                        </p:tav>
                                        <p:tav tm="100000">
                                          <p:val>
                                            <p:strVal val="#ppt_x"/>
                                          </p:val>
                                        </p:tav>
                                      </p:tavLst>
                                    </p:anim>
                                    <p:anim calcmode="lin" valueType="num">
                                      <p:cBhvr additive="base">
                                        <p:cTn id="25" dur="1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00" fill="hold"/>
                                        <p:tgtEl>
                                          <p:spTgt spid="19"/>
                                        </p:tgtEl>
                                        <p:attrNameLst>
                                          <p:attrName>ppt_x</p:attrName>
                                        </p:attrNameLst>
                                      </p:cBhvr>
                                      <p:tavLst>
                                        <p:tav tm="0">
                                          <p:val>
                                            <p:strVal val="0-#ppt_w/2"/>
                                          </p:val>
                                        </p:tav>
                                        <p:tav tm="100000">
                                          <p:val>
                                            <p:strVal val="#ppt_x"/>
                                          </p:val>
                                        </p:tav>
                                      </p:tavLst>
                                    </p:anim>
                                    <p:anim calcmode="lin" valueType="num">
                                      <p:cBhvr additive="base">
                                        <p:cTn id="29" dur="1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00" fill="hold"/>
                                        <p:tgtEl>
                                          <p:spTgt spid="18"/>
                                        </p:tgtEl>
                                        <p:attrNameLst>
                                          <p:attrName>ppt_x</p:attrName>
                                        </p:attrNameLst>
                                      </p:cBhvr>
                                      <p:tavLst>
                                        <p:tav tm="0">
                                          <p:val>
                                            <p:strVal val="0-#ppt_w/2"/>
                                          </p:val>
                                        </p:tav>
                                        <p:tav tm="100000">
                                          <p:val>
                                            <p:strVal val="#ppt_x"/>
                                          </p:val>
                                        </p:tav>
                                      </p:tavLst>
                                    </p:anim>
                                    <p:anim calcmode="lin" valueType="num">
                                      <p:cBhvr additive="base">
                                        <p:cTn id="33" dur="1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100" fill="hold"/>
                                        <p:tgtEl>
                                          <p:spTgt spid="27"/>
                                        </p:tgtEl>
                                        <p:attrNameLst>
                                          <p:attrName>ppt_x</p:attrName>
                                        </p:attrNameLst>
                                      </p:cBhvr>
                                      <p:tavLst>
                                        <p:tav tm="0">
                                          <p:val>
                                            <p:strVal val="0-#ppt_w/2"/>
                                          </p:val>
                                        </p:tav>
                                        <p:tav tm="100000">
                                          <p:val>
                                            <p:strVal val="#ppt_x"/>
                                          </p:val>
                                        </p:tav>
                                      </p:tavLst>
                                    </p:anim>
                                    <p:anim calcmode="lin" valueType="num">
                                      <p:cBhvr additive="base">
                                        <p:cTn id="37" dur="100" fill="hold"/>
                                        <p:tgtEl>
                                          <p:spTgt spid="27"/>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 fill="hold"/>
                                        <p:tgtEl>
                                          <p:spTgt spid="26"/>
                                        </p:tgtEl>
                                        <p:attrNameLst>
                                          <p:attrName>ppt_x</p:attrName>
                                        </p:attrNameLst>
                                      </p:cBhvr>
                                      <p:tavLst>
                                        <p:tav tm="0">
                                          <p:val>
                                            <p:strVal val="0-#ppt_w/2"/>
                                          </p:val>
                                        </p:tav>
                                        <p:tav tm="100000">
                                          <p:val>
                                            <p:strVal val="#ppt_x"/>
                                          </p:val>
                                        </p:tav>
                                      </p:tavLst>
                                    </p:anim>
                                    <p:anim calcmode="lin" valueType="num">
                                      <p:cBhvr additive="base">
                                        <p:cTn id="41" dur="1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 fill="hold"/>
                                        <p:tgtEl>
                                          <p:spTgt spid="25"/>
                                        </p:tgtEl>
                                        <p:attrNameLst>
                                          <p:attrName>ppt_x</p:attrName>
                                        </p:attrNameLst>
                                      </p:cBhvr>
                                      <p:tavLst>
                                        <p:tav tm="0">
                                          <p:val>
                                            <p:strVal val="0-#ppt_w/2"/>
                                          </p:val>
                                        </p:tav>
                                        <p:tav tm="100000">
                                          <p:val>
                                            <p:strVal val="#ppt_x"/>
                                          </p:val>
                                        </p:tav>
                                      </p:tavLst>
                                    </p:anim>
                                    <p:anim calcmode="lin" valueType="num">
                                      <p:cBhvr additive="base">
                                        <p:cTn id="45" dur="100" fill="hold"/>
                                        <p:tgtEl>
                                          <p:spTgt spid="2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100" fill="hold"/>
                                        <p:tgtEl>
                                          <p:spTgt spid="24"/>
                                        </p:tgtEl>
                                        <p:attrNameLst>
                                          <p:attrName>ppt_x</p:attrName>
                                        </p:attrNameLst>
                                      </p:cBhvr>
                                      <p:tavLst>
                                        <p:tav tm="0">
                                          <p:val>
                                            <p:strVal val="0-#ppt_w/2"/>
                                          </p:val>
                                        </p:tav>
                                        <p:tav tm="100000">
                                          <p:val>
                                            <p:strVal val="#ppt_x"/>
                                          </p:val>
                                        </p:tav>
                                      </p:tavLst>
                                    </p:anim>
                                    <p:anim calcmode="lin" valueType="num">
                                      <p:cBhvr additive="base">
                                        <p:cTn id="49" dur="1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100" fill="hold"/>
                                        <p:tgtEl>
                                          <p:spTgt spid="11"/>
                                        </p:tgtEl>
                                        <p:attrNameLst>
                                          <p:attrName>ppt_x</p:attrName>
                                        </p:attrNameLst>
                                      </p:cBhvr>
                                      <p:tavLst>
                                        <p:tav tm="0">
                                          <p:val>
                                            <p:strVal val="1+#ppt_w/2"/>
                                          </p:val>
                                        </p:tav>
                                        <p:tav tm="100000">
                                          <p:val>
                                            <p:strVal val="#ppt_x"/>
                                          </p:val>
                                        </p:tav>
                                      </p:tavLst>
                                    </p:anim>
                                    <p:anim calcmode="lin" valueType="num">
                                      <p:cBhvr additive="base">
                                        <p:cTn id="53" dur="100" fill="hold"/>
                                        <p:tgtEl>
                                          <p:spTgt spid="1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100" fill="hold"/>
                                        <p:tgtEl>
                                          <p:spTgt spid="13"/>
                                        </p:tgtEl>
                                        <p:attrNameLst>
                                          <p:attrName>ppt_x</p:attrName>
                                        </p:attrNameLst>
                                      </p:cBhvr>
                                      <p:tavLst>
                                        <p:tav tm="0">
                                          <p:val>
                                            <p:strVal val="1+#ppt_w/2"/>
                                          </p:val>
                                        </p:tav>
                                        <p:tav tm="100000">
                                          <p:val>
                                            <p:strVal val="#ppt_x"/>
                                          </p:val>
                                        </p:tav>
                                      </p:tavLst>
                                    </p:anim>
                                    <p:anim calcmode="lin" valueType="num">
                                      <p:cBhvr additive="base">
                                        <p:cTn id="57" dur="100" fill="hold"/>
                                        <p:tgtEl>
                                          <p:spTgt spid="1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100" fill="hold"/>
                                        <p:tgtEl>
                                          <p:spTgt spid="8"/>
                                        </p:tgtEl>
                                        <p:attrNameLst>
                                          <p:attrName>ppt_x</p:attrName>
                                        </p:attrNameLst>
                                      </p:cBhvr>
                                      <p:tavLst>
                                        <p:tav tm="0">
                                          <p:val>
                                            <p:strVal val="1+#ppt_w/2"/>
                                          </p:val>
                                        </p:tav>
                                        <p:tav tm="100000">
                                          <p:val>
                                            <p:strVal val="#ppt_x"/>
                                          </p:val>
                                        </p:tav>
                                      </p:tavLst>
                                    </p:anim>
                                    <p:anim calcmode="lin" valueType="num">
                                      <p:cBhvr additive="base">
                                        <p:cTn id="61" dur="100" fill="hold"/>
                                        <p:tgtEl>
                                          <p:spTgt spid="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100" fill="hold"/>
                                        <p:tgtEl>
                                          <p:spTgt spid="9"/>
                                        </p:tgtEl>
                                        <p:attrNameLst>
                                          <p:attrName>ppt_x</p:attrName>
                                        </p:attrNameLst>
                                      </p:cBhvr>
                                      <p:tavLst>
                                        <p:tav tm="0">
                                          <p:val>
                                            <p:strVal val="1+#ppt_w/2"/>
                                          </p:val>
                                        </p:tav>
                                        <p:tav tm="100000">
                                          <p:val>
                                            <p:strVal val="#ppt_x"/>
                                          </p:val>
                                        </p:tav>
                                      </p:tavLst>
                                    </p:anim>
                                    <p:anim calcmode="lin" valueType="num">
                                      <p:cBhvr additive="base">
                                        <p:cTn id="65" dur="100" fill="hold"/>
                                        <p:tgtEl>
                                          <p:spTgt spid="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100" fill="hold"/>
                                        <p:tgtEl>
                                          <p:spTgt spid="5"/>
                                        </p:tgtEl>
                                        <p:attrNameLst>
                                          <p:attrName>ppt_x</p:attrName>
                                        </p:attrNameLst>
                                      </p:cBhvr>
                                      <p:tavLst>
                                        <p:tav tm="0">
                                          <p:val>
                                            <p:strVal val="1+#ppt_w/2"/>
                                          </p:val>
                                        </p:tav>
                                        <p:tav tm="100000">
                                          <p:val>
                                            <p:strVal val="#ppt_x"/>
                                          </p:val>
                                        </p:tav>
                                      </p:tavLst>
                                    </p:anim>
                                    <p:anim calcmode="lin" valueType="num">
                                      <p:cBhvr additive="base">
                                        <p:cTn id="69" dur="100" fill="hold"/>
                                        <p:tgtEl>
                                          <p:spTgt spid="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100" fill="hold"/>
                                        <p:tgtEl>
                                          <p:spTgt spid="7"/>
                                        </p:tgtEl>
                                        <p:attrNameLst>
                                          <p:attrName>ppt_x</p:attrName>
                                        </p:attrNameLst>
                                      </p:cBhvr>
                                      <p:tavLst>
                                        <p:tav tm="0">
                                          <p:val>
                                            <p:strVal val="1+#ppt_w/2"/>
                                          </p:val>
                                        </p:tav>
                                        <p:tav tm="100000">
                                          <p:val>
                                            <p:strVal val="#ppt_x"/>
                                          </p:val>
                                        </p:tav>
                                      </p:tavLst>
                                    </p:anim>
                                    <p:anim calcmode="lin" valueType="num">
                                      <p:cBhvr additive="base">
                                        <p:cTn id="73" dur="100" fill="hold"/>
                                        <p:tgtEl>
                                          <p:spTgt spid="7"/>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100" fill="hold"/>
                                        <p:tgtEl>
                                          <p:spTgt spid="16"/>
                                        </p:tgtEl>
                                        <p:attrNameLst>
                                          <p:attrName>ppt_x</p:attrName>
                                        </p:attrNameLst>
                                      </p:cBhvr>
                                      <p:tavLst>
                                        <p:tav tm="0">
                                          <p:val>
                                            <p:strVal val="1+#ppt_w/2"/>
                                          </p:val>
                                        </p:tav>
                                        <p:tav tm="100000">
                                          <p:val>
                                            <p:strVal val="#ppt_x"/>
                                          </p:val>
                                        </p:tav>
                                      </p:tavLst>
                                    </p:anim>
                                    <p:anim calcmode="lin" valueType="num">
                                      <p:cBhvr additive="base">
                                        <p:cTn id="77" dur="1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100" fill="hold"/>
                                        <p:tgtEl>
                                          <p:spTgt spid="17"/>
                                        </p:tgtEl>
                                        <p:attrNameLst>
                                          <p:attrName>ppt_x</p:attrName>
                                        </p:attrNameLst>
                                      </p:cBhvr>
                                      <p:tavLst>
                                        <p:tav tm="0">
                                          <p:val>
                                            <p:strVal val="1+#ppt_w/2"/>
                                          </p:val>
                                        </p:tav>
                                        <p:tav tm="100000">
                                          <p:val>
                                            <p:strVal val="#ppt_x"/>
                                          </p:val>
                                        </p:tav>
                                      </p:tavLst>
                                    </p:anim>
                                    <p:anim calcmode="lin" valueType="num">
                                      <p:cBhvr additive="base">
                                        <p:cTn id="81" dur="100" fill="hold"/>
                                        <p:tgtEl>
                                          <p:spTgt spid="17"/>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100" fill="hold"/>
                                        <p:tgtEl>
                                          <p:spTgt spid="14"/>
                                        </p:tgtEl>
                                        <p:attrNameLst>
                                          <p:attrName>ppt_x</p:attrName>
                                        </p:attrNameLst>
                                      </p:cBhvr>
                                      <p:tavLst>
                                        <p:tav tm="0">
                                          <p:val>
                                            <p:strVal val="1+#ppt_w/2"/>
                                          </p:val>
                                        </p:tav>
                                        <p:tav tm="100000">
                                          <p:val>
                                            <p:strVal val="#ppt_x"/>
                                          </p:val>
                                        </p:tav>
                                      </p:tavLst>
                                    </p:anim>
                                    <p:anim calcmode="lin" valueType="num">
                                      <p:cBhvr additive="base">
                                        <p:cTn id="85" dur="100" fill="hold"/>
                                        <p:tgtEl>
                                          <p:spTgt spid="14"/>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additive="base">
                                        <p:cTn id="88" dur="100" fill="hold"/>
                                        <p:tgtEl>
                                          <p:spTgt spid="15"/>
                                        </p:tgtEl>
                                        <p:attrNameLst>
                                          <p:attrName>ppt_x</p:attrName>
                                        </p:attrNameLst>
                                      </p:cBhvr>
                                      <p:tavLst>
                                        <p:tav tm="0">
                                          <p:val>
                                            <p:strVal val="1+#ppt_w/2"/>
                                          </p:val>
                                        </p:tav>
                                        <p:tav tm="100000">
                                          <p:val>
                                            <p:strVal val="#ppt_x"/>
                                          </p:val>
                                        </p:tav>
                                      </p:tavLst>
                                    </p:anim>
                                    <p:anim calcmode="lin" valueType="num">
                                      <p:cBhvr additive="base">
                                        <p:cTn id="89" dur="100" fill="hold"/>
                                        <p:tgtEl>
                                          <p:spTgt spid="15"/>
                                        </p:tgtEl>
                                        <p:attrNameLst>
                                          <p:attrName>ppt_y</p:attrName>
                                        </p:attrNameLst>
                                      </p:cBhvr>
                                      <p:tavLst>
                                        <p:tav tm="0">
                                          <p:val>
                                            <p:strVal val="#ppt_y"/>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additive="base">
                                        <p:cTn id="92" dur="100" fill="hold"/>
                                        <p:tgtEl>
                                          <p:spTgt spid="38"/>
                                        </p:tgtEl>
                                        <p:attrNameLst>
                                          <p:attrName>ppt_x</p:attrName>
                                        </p:attrNameLst>
                                      </p:cBhvr>
                                      <p:tavLst>
                                        <p:tav tm="0">
                                          <p:val>
                                            <p:strVal val="#ppt_x"/>
                                          </p:val>
                                        </p:tav>
                                        <p:tav tm="100000">
                                          <p:val>
                                            <p:strVal val="#ppt_x"/>
                                          </p:val>
                                        </p:tav>
                                      </p:tavLst>
                                    </p:anim>
                                    <p:anim calcmode="lin" valueType="num">
                                      <p:cBhvr additive="base">
                                        <p:cTn id="93" dur="100" fill="hold"/>
                                        <p:tgtEl>
                                          <p:spTgt spid="3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100" fill="hold"/>
                                        <p:tgtEl>
                                          <p:spTgt spid="36"/>
                                        </p:tgtEl>
                                        <p:attrNameLst>
                                          <p:attrName>ppt_x</p:attrName>
                                        </p:attrNameLst>
                                      </p:cBhvr>
                                      <p:tavLst>
                                        <p:tav tm="0">
                                          <p:val>
                                            <p:strVal val="#ppt_x"/>
                                          </p:val>
                                        </p:tav>
                                        <p:tav tm="100000">
                                          <p:val>
                                            <p:strVal val="#ppt_x"/>
                                          </p:val>
                                        </p:tav>
                                      </p:tavLst>
                                    </p:anim>
                                    <p:anim calcmode="lin" valueType="num">
                                      <p:cBhvr additive="base">
                                        <p:cTn id="97" dur="1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Graphic spid="2" grpId="0">
        <p:bldAsOne/>
      </p:bldGraphic>
      <p:bldP spid="5" grpId="0" animBg="1"/>
      <p:bldP spid="7" grpId="0" animBg="1"/>
      <p:bldP spid="8" grpId="0" animBg="1"/>
      <p:bldP spid="9"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E606-E253-C63F-6BE0-89FE7BCCE1C7}"/>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E4751453-8572-7917-61DC-94F91724962C}"/>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F5EE7F10-DC15-A59E-E71A-45C29EB5DDA3}"/>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EF97493-DF00-6ADE-4765-510419C29A96}"/>
              </a:ext>
            </a:extLst>
          </p:cNvPr>
          <p:cNvSpPr txBox="1">
            <a:spLocks/>
          </p:cNvSpPr>
          <p:nvPr/>
        </p:nvSpPr>
        <p:spPr>
          <a:xfrm>
            <a:off x="330754" y="351481"/>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ea typeface="Arial" panose="020B0604020202020204" pitchFamily="34" charset="0"/>
              </a:rPr>
              <a:t>ΣΥΝΟΨΗ</a:t>
            </a:r>
            <a:endParaRPr lang="en-US" sz="2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19B12FF0-6B8A-8C0B-DE2D-619A1531E2EF}"/>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376330A-ACF5-E7C7-FEBE-81417D272073}"/>
              </a:ext>
            </a:extLst>
          </p:cNvPr>
          <p:cNvSpPr txBox="1"/>
          <p:nvPr/>
        </p:nvSpPr>
        <p:spPr>
          <a:xfrm>
            <a:off x="1636609" y="5453124"/>
            <a:ext cx="1919416" cy="322524"/>
          </a:xfrm>
          <a:prstGeom prst="rect">
            <a:avLst/>
          </a:prstGeom>
          <a:noFill/>
        </p:spPr>
        <p:txBody>
          <a:bodyPr wrap="square" lIns="0" tIns="0" rIns="0" bIns="0" numCol="1" rtlCol="0">
            <a:spAutoFit/>
          </a:bodyPr>
          <a:lstStyle/>
          <a:p>
            <a:pPr>
              <a:lnSpc>
                <a:spcPct val="150000"/>
              </a:lnSpc>
            </a:pPr>
            <a:r>
              <a:rPr lang="el-GR" sz="1600">
                <a:solidFill>
                  <a:schemeClr val="bg1"/>
                </a:solidFill>
                <a:latin typeface="+mj-lt"/>
              </a:rPr>
              <a:t>ΜΑΙΟΣ 2022</a:t>
            </a:r>
            <a:endParaRPr lang="el-GR" sz="1600" dirty="0">
              <a:solidFill>
                <a:schemeClr val="bg1"/>
              </a:solidFill>
              <a:latin typeface="+mj-lt"/>
            </a:endParaRPr>
          </a:p>
        </p:txBody>
      </p:sp>
      <p:sp>
        <p:nvSpPr>
          <p:cNvPr id="61" name="TextBox 60">
            <a:extLst>
              <a:ext uri="{FF2B5EF4-FFF2-40B4-BE49-F238E27FC236}">
                <a16:creationId xmlns:a16="http://schemas.microsoft.com/office/drawing/2014/main" id="{485124BB-9976-9330-E644-4B717EEAACF1}"/>
              </a:ext>
            </a:extLst>
          </p:cNvPr>
          <p:cNvSpPr txBox="1"/>
          <p:nvPr/>
        </p:nvSpPr>
        <p:spPr>
          <a:xfrm>
            <a:off x="7854640" y="5444477"/>
            <a:ext cx="1919416" cy="322524"/>
          </a:xfrm>
          <a:prstGeom prst="rect">
            <a:avLst/>
          </a:prstGeom>
          <a:noFill/>
        </p:spPr>
        <p:txBody>
          <a:bodyPr wrap="square" lIns="0" tIns="0" rIns="0" bIns="0" numCol="1" rtlCol="0">
            <a:spAutoFit/>
          </a:bodyPr>
          <a:lstStyle/>
          <a:p>
            <a:pPr>
              <a:lnSpc>
                <a:spcPct val="150000"/>
              </a:lnSpc>
            </a:pPr>
            <a:r>
              <a:rPr lang="el-GR" sz="1600" dirty="0">
                <a:solidFill>
                  <a:schemeClr val="bg1"/>
                </a:solidFill>
                <a:latin typeface="+mj-lt"/>
              </a:rPr>
              <a:t>ΜΑΙΟΣ 2022</a:t>
            </a:r>
          </a:p>
        </p:txBody>
      </p:sp>
      <p:sp>
        <p:nvSpPr>
          <p:cNvPr id="62" name="TextBox 61">
            <a:extLst>
              <a:ext uri="{FF2B5EF4-FFF2-40B4-BE49-F238E27FC236}">
                <a16:creationId xmlns:a16="http://schemas.microsoft.com/office/drawing/2014/main" id="{960B1BA6-AC17-CC2A-220F-2B47B3A3B79D}"/>
              </a:ext>
            </a:extLst>
          </p:cNvPr>
          <p:cNvSpPr txBox="1"/>
          <p:nvPr/>
        </p:nvSpPr>
        <p:spPr>
          <a:xfrm>
            <a:off x="9888935" y="5405801"/>
            <a:ext cx="1153626" cy="414857"/>
          </a:xfrm>
          <a:prstGeom prst="rect">
            <a:avLst/>
          </a:prstGeom>
          <a:noFill/>
        </p:spPr>
        <p:txBody>
          <a:bodyPr wrap="square" rtlCol="0">
            <a:spAutoFit/>
          </a:bodyPr>
          <a:lstStyle/>
          <a:p>
            <a:pPr algn="ctr">
              <a:lnSpc>
                <a:spcPct val="150000"/>
              </a:lnSpc>
            </a:pPr>
            <a:r>
              <a:rPr lang="el-GR" sz="1600">
                <a:solidFill>
                  <a:schemeClr val="bg1"/>
                </a:solidFill>
                <a:latin typeface="+mj-lt"/>
              </a:rPr>
              <a:t>29</a:t>
            </a:r>
            <a:endParaRPr lang="el-GR" sz="1600" dirty="0">
              <a:solidFill>
                <a:schemeClr val="bg1"/>
              </a:solidFill>
              <a:latin typeface="+mj-lt"/>
            </a:endParaRPr>
          </a:p>
        </p:txBody>
      </p:sp>
      <p:sp>
        <p:nvSpPr>
          <p:cNvPr id="7" name="TextBox 6">
            <a:extLst>
              <a:ext uri="{FF2B5EF4-FFF2-40B4-BE49-F238E27FC236}">
                <a16:creationId xmlns:a16="http://schemas.microsoft.com/office/drawing/2014/main" id="{EC09F897-2BE7-D9F9-9BD6-E17BF5DF2302}"/>
              </a:ext>
            </a:extLst>
          </p:cNvPr>
          <p:cNvSpPr txBox="1"/>
          <p:nvPr/>
        </p:nvSpPr>
        <p:spPr>
          <a:xfrm>
            <a:off x="451559" y="953052"/>
            <a:ext cx="5341771" cy="738664"/>
          </a:xfrm>
          <a:prstGeom prst="rect">
            <a:avLst/>
          </a:prstGeom>
          <a:noFill/>
        </p:spPr>
        <p:txBody>
          <a:bodyPr wrap="square" rtlCol="0">
            <a:spAutoFit/>
          </a:bodyPr>
          <a:lstStyle/>
          <a:p>
            <a:pPr algn="r"/>
            <a:r>
              <a:rPr lang="el-GR" sz="1400" dirty="0">
                <a:solidFill>
                  <a:schemeClr val="tx2"/>
                </a:solidFill>
              </a:rPr>
              <a:t>Η</a:t>
            </a:r>
            <a:r>
              <a:rPr lang="en-US" sz="1400" dirty="0">
                <a:solidFill>
                  <a:schemeClr val="tx2"/>
                </a:solidFill>
              </a:rPr>
              <a:t> ELLHNIKAHOAXES.GR </a:t>
            </a:r>
            <a:r>
              <a:rPr lang="el-GR" sz="1400" dirty="0">
                <a:solidFill>
                  <a:schemeClr val="tx2"/>
                </a:solidFill>
              </a:rPr>
              <a:t>ΕΛΕΓΧΕΙ ΜΟΝΟ ΤΑ ΠΙΟ ΕΠΙΚΑΙΡΑ ΥΠΟΠΤΑ ΘΕΜΑΤΑ ΣΤΟ </a:t>
            </a:r>
            <a:r>
              <a:rPr lang="el-GR" sz="1400" b="1" dirty="0">
                <a:solidFill>
                  <a:schemeClr val="tx2"/>
                </a:solidFill>
              </a:rPr>
              <a:t>ΕΛΛΗΝΙΚΟ ΔΙΑΔΙΚΤΥΟ </a:t>
            </a:r>
            <a:r>
              <a:rPr lang="el-GR" sz="1400" dirty="0">
                <a:solidFill>
                  <a:schemeClr val="tx2"/>
                </a:solidFill>
              </a:rPr>
              <a:t>ΠΟΥ ΑΝΗΣΥΧΟΥΝ ΤΟΥΣ ΠΕΡΙΣΣΟΤΕΡΟΥΣ ΑΝΑΓΝΩΣΤΕΣ ΤΗΣ</a:t>
            </a:r>
            <a:endParaRPr lang="en-US" sz="1400" dirty="0"/>
          </a:p>
        </p:txBody>
      </p:sp>
      <p:sp>
        <p:nvSpPr>
          <p:cNvPr id="20" name="TextBox 19">
            <a:extLst>
              <a:ext uri="{FF2B5EF4-FFF2-40B4-BE49-F238E27FC236}">
                <a16:creationId xmlns:a16="http://schemas.microsoft.com/office/drawing/2014/main" id="{CA417001-D1EC-F2D7-3EB4-E6C2014A76A3}"/>
              </a:ext>
            </a:extLst>
          </p:cNvPr>
          <p:cNvSpPr txBox="1"/>
          <p:nvPr/>
        </p:nvSpPr>
        <p:spPr>
          <a:xfrm>
            <a:off x="6398672" y="949679"/>
            <a:ext cx="5208616" cy="738664"/>
          </a:xfrm>
          <a:prstGeom prst="rect">
            <a:avLst/>
          </a:prstGeom>
          <a:noFill/>
        </p:spPr>
        <p:txBody>
          <a:bodyPr wrap="square" rtlCol="0">
            <a:spAutoFit/>
          </a:bodyPr>
          <a:lstStyle/>
          <a:p>
            <a:r>
              <a:rPr lang="el-GR" sz="1400" dirty="0">
                <a:solidFill>
                  <a:schemeClr val="tx2"/>
                </a:solidFill>
                <a:ea typeface="Calibri" panose="020F0502020204030204" pitchFamily="34" charset="0"/>
                <a:cs typeface="Calibri" panose="020F0502020204030204" pitchFamily="34" charset="0"/>
              </a:rPr>
              <a:t>ΟΙ ΤΑΣΕΙΣ ΣΤΟΝ </a:t>
            </a:r>
            <a:r>
              <a:rPr lang="en-US" sz="1400" dirty="0">
                <a:solidFill>
                  <a:schemeClr val="tx2"/>
                </a:solidFill>
              </a:rPr>
              <a:t>ELLHNIKAHOAXES.GR </a:t>
            </a:r>
            <a:r>
              <a:rPr lang="el-GR" sz="1400" dirty="0">
                <a:solidFill>
                  <a:schemeClr val="tx2"/>
                </a:solidFill>
                <a:ea typeface="Calibri" panose="020F0502020204030204" pitchFamily="34" charset="0"/>
                <a:cs typeface="Calibri" panose="020F0502020204030204" pitchFamily="34" charset="0"/>
              </a:rPr>
              <a:t>ΑΝΤΙΠΡΟΣΩΠΕΥΟΥΝ ΚΑΛΑ ΤΗΝ ΚΑΤΑΣΤΑΣΗ ΤΟΥ ΠΡΟΒΛΗΜΑΤΟΣ ΤΩΝ ΨΕΥΔΩΝ ΕΙΔΗΣΕΩΝ ΣΤΗΝ </a:t>
            </a:r>
            <a:r>
              <a:rPr lang="el-GR" sz="1400" b="1" dirty="0">
                <a:solidFill>
                  <a:schemeClr val="tx2"/>
                </a:solidFill>
                <a:ea typeface="Calibri" panose="020F0502020204030204" pitchFamily="34" charset="0"/>
                <a:cs typeface="Calibri" panose="020F0502020204030204" pitchFamily="34" charset="0"/>
              </a:rPr>
              <a:t>ΕΛΛΑΔΑ</a:t>
            </a:r>
            <a:endParaRPr lang="en-US" sz="1400" b="1" dirty="0"/>
          </a:p>
        </p:txBody>
      </p:sp>
      <p:sp>
        <p:nvSpPr>
          <p:cNvPr id="21" name="Arrow: Right 20">
            <a:extLst>
              <a:ext uri="{FF2B5EF4-FFF2-40B4-BE49-F238E27FC236}">
                <a16:creationId xmlns:a16="http://schemas.microsoft.com/office/drawing/2014/main" id="{AEA32EA4-41C4-C78C-D0AB-3F1CA12BE54E}"/>
              </a:ext>
            </a:extLst>
          </p:cNvPr>
          <p:cNvSpPr/>
          <p:nvPr/>
        </p:nvSpPr>
        <p:spPr>
          <a:xfrm>
            <a:off x="5880340" y="1151427"/>
            <a:ext cx="431321" cy="259826"/>
          </a:xfrm>
          <a:prstGeom prst="rightArrow">
            <a:avLst/>
          </a:prstGeom>
          <a:solidFill>
            <a:srgbClr val="11AEC7"/>
          </a:solidFill>
          <a:ln>
            <a:solidFill>
              <a:srgbClr val="11AE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B0322E24-3765-21D1-4FBD-D5B2205D27E7}"/>
              </a:ext>
            </a:extLst>
          </p:cNvPr>
          <p:cNvSpPr/>
          <p:nvPr/>
        </p:nvSpPr>
        <p:spPr>
          <a:xfrm>
            <a:off x="1873370" y="1845252"/>
            <a:ext cx="8445261" cy="555259"/>
          </a:xfrm>
          <a:prstGeom prst="roundRect">
            <a:avLst>
              <a:gd name="adj" fmla="val 50000"/>
            </a:avLst>
          </a:prstGeom>
          <a:solidFill>
            <a:srgbClr val="F59F26"/>
          </a:solidFill>
          <a:ln w="25400">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solidFill>
                  <a:schemeClr val="bg1"/>
                </a:solidFill>
              </a:rPr>
              <a:t>ΣΥΜΦΩΝΑ ΜΕ ΤΑ ΔΕΔΟΜΕΝΑ ΑΠΟ ΤΟΝ </a:t>
            </a:r>
            <a:r>
              <a:rPr lang="en-US" sz="1600" dirty="0">
                <a:solidFill>
                  <a:schemeClr val="bg1"/>
                </a:solidFill>
              </a:rPr>
              <a:t>ELLHNIKAHOAXES.GR</a:t>
            </a:r>
            <a:r>
              <a:rPr lang="el-GR" sz="1600" dirty="0">
                <a:solidFill>
                  <a:schemeClr val="bg1"/>
                </a:solidFill>
              </a:rPr>
              <a:t>, ΣΤΟ ΕΛΛΗΝΙΚΟ ΔΙΑΔΙΚΤΥΟ:</a:t>
            </a:r>
            <a:endParaRPr lang="en-US" sz="1600" dirty="0">
              <a:solidFill>
                <a:schemeClr val="bg1"/>
              </a:solidFill>
            </a:endParaRPr>
          </a:p>
        </p:txBody>
      </p:sp>
      <p:sp>
        <p:nvSpPr>
          <p:cNvPr id="2" name="TextBox 1">
            <a:extLst>
              <a:ext uri="{FF2B5EF4-FFF2-40B4-BE49-F238E27FC236}">
                <a16:creationId xmlns:a16="http://schemas.microsoft.com/office/drawing/2014/main" id="{E6D22137-C681-EEEC-3B74-3CFB88A35D00}"/>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grpSp>
        <p:nvGrpSpPr>
          <p:cNvPr id="60" name="Group 59">
            <a:extLst>
              <a:ext uri="{FF2B5EF4-FFF2-40B4-BE49-F238E27FC236}">
                <a16:creationId xmlns:a16="http://schemas.microsoft.com/office/drawing/2014/main" id="{E97E578E-8179-B85A-98D6-58EA8A844330}"/>
              </a:ext>
            </a:extLst>
          </p:cNvPr>
          <p:cNvGrpSpPr/>
          <p:nvPr/>
        </p:nvGrpSpPr>
        <p:grpSpPr>
          <a:xfrm>
            <a:off x="451558" y="2626843"/>
            <a:ext cx="4072134" cy="796565"/>
            <a:chOff x="442933" y="2565372"/>
            <a:chExt cx="4072134" cy="796565"/>
          </a:xfrm>
        </p:grpSpPr>
        <p:sp>
          <p:nvSpPr>
            <p:cNvPr id="14" name="Rectangle 13">
              <a:extLst>
                <a:ext uri="{FF2B5EF4-FFF2-40B4-BE49-F238E27FC236}">
                  <a16:creationId xmlns:a16="http://schemas.microsoft.com/office/drawing/2014/main" id="{DE032169-D866-3112-02BD-A7885DDDCFCE}"/>
                </a:ext>
              </a:extLst>
            </p:cNvPr>
            <p:cNvSpPr/>
            <p:nvPr/>
          </p:nvSpPr>
          <p:spPr>
            <a:xfrm>
              <a:off x="1276652" y="2565372"/>
              <a:ext cx="3238415" cy="796565"/>
            </a:xfrm>
            <a:prstGeom prst="rect">
              <a:avLst/>
            </a:prstGeom>
          </p:spPr>
          <p:txBody>
            <a:bodyPr wrap="square" lIns="0" tIns="0" rIns="0" bIns="0" anchor="t">
              <a:spAutoFit/>
            </a:bodyPr>
            <a:lstStyle/>
            <a:p>
              <a:pPr>
                <a:lnSpc>
                  <a:spcPct val="150000"/>
                </a:lnSpc>
              </a:pPr>
              <a:r>
                <a:rPr lang="el-GR" sz="1200" dirty="0">
                  <a:solidFill>
                    <a:schemeClr val="tx2"/>
                  </a:solidFill>
                  <a:ea typeface="Times New Roman" panose="02020603050405020304" pitchFamily="18" charset="0"/>
                </a:rPr>
                <a:t>Ο</a:t>
              </a:r>
              <a:r>
                <a:rPr lang="el-GR" sz="1200" dirty="0">
                  <a:solidFill>
                    <a:schemeClr val="tx2"/>
                  </a:solidFill>
                  <a:effectLst/>
                  <a:ea typeface="Times New Roman" panose="02020603050405020304" pitchFamily="18" charset="0"/>
                </a:rPr>
                <a:t>ι </a:t>
              </a:r>
              <a:r>
                <a:rPr lang="el-GR" sz="1200" b="1" dirty="0">
                  <a:solidFill>
                    <a:schemeClr val="tx2"/>
                  </a:solidFill>
                  <a:effectLst/>
                  <a:ea typeface="Times New Roman" panose="02020603050405020304" pitchFamily="18" charset="0"/>
                </a:rPr>
                <a:t>απάτες</a:t>
              </a:r>
              <a:r>
                <a:rPr lang="el-GR" sz="1200" dirty="0">
                  <a:solidFill>
                    <a:schemeClr val="tx2"/>
                  </a:solidFill>
                  <a:effectLst/>
                  <a:ea typeface="Times New Roman" panose="02020603050405020304" pitchFamily="18" charset="0"/>
                </a:rPr>
                <a:t> σχετίζονται με </a:t>
              </a:r>
              <a:r>
                <a:rPr lang="el-GR" sz="1200" b="1" dirty="0">
                  <a:solidFill>
                    <a:schemeClr val="tx2"/>
                  </a:solidFill>
                  <a:effectLst/>
                  <a:ea typeface="Times New Roman" panose="02020603050405020304" pitchFamily="18" charset="0"/>
                </a:rPr>
                <a:t>διάφορους διαγωνισμούς στο Ίντερνετ και τα μέσα κοινωνικής δικτύωσης </a:t>
              </a:r>
              <a:endParaRPr lang="en-US" sz="1200" b="1" dirty="0">
                <a:solidFill>
                  <a:schemeClr val="tx2"/>
                </a:solidFill>
                <a:cs typeface="Segoe UI" panose="020B0502040204020203" pitchFamily="34" charset="0"/>
              </a:endParaRPr>
            </a:p>
          </p:txBody>
        </p:sp>
        <p:grpSp>
          <p:nvGrpSpPr>
            <p:cNvPr id="43" name="Group 42">
              <a:extLst>
                <a:ext uri="{FF2B5EF4-FFF2-40B4-BE49-F238E27FC236}">
                  <a16:creationId xmlns:a16="http://schemas.microsoft.com/office/drawing/2014/main" id="{AE43EA6A-DC31-CAFA-8DB3-5C84C37A1FBF}"/>
                </a:ext>
              </a:extLst>
            </p:cNvPr>
            <p:cNvGrpSpPr/>
            <p:nvPr/>
          </p:nvGrpSpPr>
          <p:grpSpPr>
            <a:xfrm>
              <a:off x="442933" y="2597894"/>
              <a:ext cx="731520" cy="731520"/>
              <a:chOff x="442933" y="2535913"/>
              <a:chExt cx="731520" cy="731520"/>
            </a:xfrm>
          </p:grpSpPr>
          <p:sp>
            <p:nvSpPr>
              <p:cNvPr id="3" name="Circle: Hollow 2">
                <a:extLst>
                  <a:ext uri="{FF2B5EF4-FFF2-40B4-BE49-F238E27FC236}">
                    <a16:creationId xmlns:a16="http://schemas.microsoft.com/office/drawing/2014/main" id="{5FB552F1-5784-961A-D8CF-860A1EFC6F42}"/>
                  </a:ext>
                  <a:ext uri="{C183D7F6-B498-43B3-948B-1728B52AA6E4}">
                    <adec:decorative xmlns:adec="http://schemas.microsoft.com/office/drawing/2017/decorative" val="1"/>
                  </a:ext>
                </a:extLst>
              </p:cNvPr>
              <p:cNvSpPr/>
              <p:nvPr/>
            </p:nvSpPr>
            <p:spPr>
              <a:xfrm>
                <a:off x="442933" y="2535913"/>
                <a:ext cx="731520" cy="731520"/>
              </a:xfrm>
              <a:prstGeom prst="donut">
                <a:avLst>
                  <a:gd name="adj" fmla="val 12255"/>
                </a:avLst>
              </a:prstGeom>
              <a:solidFill>
                <a:srgbClr val="F59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group of icons and symbols&#10;&#10;Description automatically generated">
                <a:extLst>
                  <a:ext uri="{FF2B5EF4-FFF2-40B4-BE49-F238E27FC236}">
                    <a16:creationId xmlns:a16="http://schemas.microsoft.com/office/drawing/2014/main" id="{C2C7CF37-3128-C05B-72F0-3E3EE287696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60" t="2832" r="78115" b="78607"/>
              <a:stretch/>
            </p:blipFill>
            <p:spPr>
              <a:xfrm>
                <a:off x="590937" y="2639808"/>
                <a:ext cx="435513" cy="416151"/>
              </a:xfrm>
              <a:prstGeom prst="rect">
                <a:avLst/>
              </a:prstGeom>
            </p:spPr>
          </p:pic>
        </p:grpSp>
      </p:grpSp>
      <p:grpSp>
        <p:nvGrpSpPr>
          <p:cNvPr id="63" name="Group 62">
            <a:extLst>
              <a:ext uri="{FF2B5EF4-FFF2-40B4-BE49-F238E27FC236}">
                <a16:creationId xmlns:a16="http://schemas.microsoft.com/office/drawing/2014/main" id="{6AD996AF-2FA2-892D-647A-D9193D8E9AF9}"/>
              </a:ext>
            </a:extLst>
          </p:cNvPr>
          <p:cNvGrpSpPr/>
          <p:nvPr/>
        </p:nvGrpSpPr>
        <p:grpSpPr>
          <a:xfrm>
            <a:off x="451558" y="3894915"/>
            <a:ext cx="3969935" cy="888898"/>
            <a:chOff x="451559" y="3825943"/>
            <a:chExt cx="3969935" cy="888898"/>
          </a:xfrm>
        </p:grpSpPr>
        <p:sp>
          <p:nvSpPr>
            <p:cNvPr id="23" name="TextBox 22">
              <a:extLst>
                <a:ext uri="{FF2B5EF4-FFF2-40B4-BE49-F238E27FC236}">
                  <a16:creationId xmlns:a16="http://schemas.microsoft.com/office/drawing/2014/main" id="{DAFEF190-1030-35D3-7864-98DCCCE62399}"/>
                </a:ext>
              </a:extLst>
            </p:cNvPr>
            <p:cNvSpPr txBox="1"/>
            <p:nvPr/>
          </p:nvSpPr>
          <p:spPr>
            <a:xfrm>
              <a:off x="1183079" y="3825943"/>
              <a:ext cx="3238415" cy="888898"/>
            </a:xfrm>
            <a:prstGeom prst="rect">
              <a:avLst/>
            </a:prstGeom>
            <a:noFill/>
          </p:spPr>
          <p:txBody>
            <a:bodyPr wrap="square" rtlCol="0">
              <a:spAutoFit/>
            </a:bodyPr>
            <a:lstStyle/>
            <a:p>
              <a:pPr>
                <a:lnSpc>
                  <a:spcPct val="150000"/>
                </a:lnSpc>
              </a:pPr>
              <a:r>
                <a:rPr lang="el-GR" sz="1200" dirty="0">
                  <a:solidFill>
                    <a:schemeClr val="tx2"/>
                  </a:solidFill>
                  <a:effectLst/>
                  <a:ea typeface="Times New Roman" panose="02020603050405020304" pitchFamily="18" charset="0"/>
                </a:rPr>
                <a:t>Οι ψευδείς ειδήσεις που περιέχουν</a:t>
              </a:r>
            </a:p>
            <a:p>
              <a:pPr>
                <a:lnSpc>
                  <a:spcPct val="150000"/>
                </a:lnSpc>
              </a:pPr>
              <a:r>
                <a:rPr lang="el-GR" sz="1200" b="1" dirty="0">
                  <a:solidFill>
                    <a:schemeClr val="tx2"/>
                  </a:solidFill>
                  <a:effectLst/>
                  <a:ea typeface="Times New Roman" panose="02020603050405020304" pitchFamily="18" charset="0"/>
                </a:rPr>
                <a:t>τροποποιημένα βίντεο ή φωτογραφίες </a:t>
              </a:r>
              <a:r>
                <a:rPr lang="el-GR" sz="1200" dirty="0">
                  <a:solidFill>
                    <a:schemeClr val="tx2"/>
                  </a:solidFill>
                  <a:effectLst/>
                  <a:ea typeface="Times New Roman" panose="02020603050405020304" pitchFamily="18" charset="0"/>
                </a:rPr>
                <a:t>συνήθως αφορούν</a:t>
              </a:r>
              <a:r>
                <a:rPr lang="el-GR" sz="1200" b="1" dirty="0">
                  <a:solidFill>
                    <a:schemeClr val="tx2"/>
                  </a:solidFill>
                  <a:effectLst/>
                  <a:ea typeface="Times New Roman" panose="02020603050405020304" pitchFamily="18" charset="0"/>
                </a:rPr>
                <a:t> πολιτικά πρόσωπα</a:t>
              </a:r>
              <a:endParaRPr lang="en-US" sz="1200" b="1" dirty="0">
                <a:solidFill>
                  <a:schemeClr val="tx2"/>
                </a:solidFill>
                <a:effectLst/>
                <a:ea typeface="Times New Roman" panose="02020603050405020304" pitchFamily="18" charset="0"/>
              </a:endParaRPr>
            </a:p>
          </p:txBody>
        </p:sp>
        <p:grpSp>
          <p:nvGrpSpPr>
            <p:cNvPr id="41" name="Group 40">
              <a:extLst>
                <a:ext uri="{FF2B5EF4-FFF2-40B4-BE49-F238E27FC236}">
                  <a16:creationId xmlns:a16="http://schemas.microsoft.com/office/drawing/2014/main" id="{77DA11C2-B252-8620-CB5F-D7D94FFE9EF2}"/>
                </a:ext>
              </a:extLst>
            </p:cNvPr>
            <p:cNvGrpSpPr/>
            <p:nvPr/>
          </p:nvGrpSpPr>
          <p:grpSpPr>
            <a:xfrm>
              <a:off x="451559" y="3904632"/>
              <a:ext cx="731520" cy="731520"/>
              <a:chOff x="451559" y="3951349"/>
              <a:chExt cx="731520" cy="731520"/>
            </a:xfrm>
          </p:grpSpPr>
          <p:sp>
            <p:nvSpPr>
              <p:cNvPr id="26" name="Circle: Hollow 25">
                <a:extLst>
                  <a:ext uri="{FF2B5EF4-FFF2-40B4-BE49-F238E27FC236}">
                    <a16:creationId xmlns:a16="http://schemas.microsoft.com/office/drawing/2014/main" id="{0FB1EB46-852E-11B6-28EA-19D5E5EAE09F}"/>
                  </a:ext>
                  <a:ext uri="{C183D7F6-B498-43B3-948B-1728B52AA6E4}">
                    <adec:decorative xmlns:adec="http://schemas.microsoft.com/office/drawing/2017/decorative" val="1"/>
                  </a:ext>
                </a:extLst>
              </p:cNvPr>
              <p:cNvSpPr/>
              <p:nvPr/>
            </p:nvSpPr>
            <p:spPr>
              <a:xfrm>
                <a:off x="451559" y="3951349"/>
                <a:ext cx="731520" cy="731520"/>
              </a:xfrm>
              <a:prstGeom prst="donut">
                <a:avLst>
                  <a:gd name="adj" fmla="val 12255"/>
                </a:avLst>
              </a:prstGeom>
              <a:solidFill>
                <a:srgbClr val="11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A group of icons and symbols&#10;&#10;Description automatically generated">
                <a:extLst>
                  <a:ext uri="{FF2B5EF4-FFF2-40B4-BE49-F238E27FC236}">
                    <a16:creationId xmlns:a16="http://schemas.microsoft.com/office/drawing/2014/main" id="{20976BB6-2A2C-BB6F-4067-C003DA902ED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5980" t="3114" r="29513" b="77600"/>
              <a:stretch/>
            </p:blipFill>
            <p:spPr>
              <a:xfrm>
                <a:off x="571422" y="4123604"/>
                <a:ext cx="491794" cy="387010"/>
              </a:xfrm>
              <a:prstGeom prst="rect">
                <a:avLst/>
              </a:prstGeom>
            </p:spPr>
          </p:pic>
        </p:grpSp>
      </p:grpSp>
      <p:grpSp>
        <p:nvGrpSpPr>
          <p:cNvPr id="64" name="Group 63">
            <a:extLst>
              <a:ext uri="{FF2B5EF4-FFF2-40B4-BE49-F238E27FC236}">
                <a16:creationId xmlns:a16="http://schemas.microsoft.com/office/drawing/2014/main" id="{58F71B35-1105-92A7-C444-CEDE2A5CC999}"/>
              </a:ext>
            </a:extLst>
          </p:cNvPr>
          <p:cNvGrpSpPr/>
          <p:nvPr/>
        </p:nvGrpSpPr>
        <p:grpSpPr>
          <a:xfrm>
            <a:off x="451558" y="5006260"/>
            <a:ext cx="3546826" cy="1073564"/>
            <a:chOff x="451558" y="5006260"/>
            <a:chExt cx="3546826" cy="1073564"/>
          </a:xfrm>
        </p:grpSpPr>
        <p:sp>
          <p:nvSpPr>
            <p:cNvPr id="19" name="Rectangle 18">
              <a:extLst>
                <a:ext uri="{FF2B5EF4-FFF2-40B4-BE49-F238E27FC236}">
                  <a16:creationId xmlns:a16="http://schemas.microsoft.com/office/drawing/2014/main" id="{6EA986C8-774A-405B-A2B0-C5F16E69C5C3}"/>
                </a:ext>
              </a:extLst>
            </p:cNvPr>
            <p:cNvSpPr/>
            <p:nvPr/>
          </p:nvSpPr>
          <p:spPr>
            <a:xfrm>
              <a:off x="1276652" y="5006260"/>
              <a:ext cx="2721732" cy="1073564"/>
            </a:xfrm>
            <a:prstGeom prst="rect">
              <a:avLst/>
            </a:prstGeom>
          </p:spPr>
          <p:txBody>
            <a:bodyPr wrap="square" lIns="0" tIns="0" rIns="0" bIns="0" anchor="t">
              <a:spAutoFit/>
            </a:bodyPr>
            <a:lstStyle/>
            <a:p>
              <a:pPr>
                <a:lnSpc>
                  <a:spcPct val="150000"/>
                </a:lnSpc>
              </a:pPr>
              <a:r>
                <a:rPr lang="el-GR" sz="1200" dirty="0">
                  <a:solidFill>
                    <a:schemeClr val="tx2"/>
                  </a:solidFill>
                  <a:ea typeface="Times New Roman" panose="02020603050405020304" pitchFamily="18" charset="0"/>
                </a:rPr>
                <a:t>Ο</a:t>
              </a:r>
              <a:r>
                <a:rPr lang="el-GR" sz="1200" dirty="0">
                  <a:solidFill>
                    <a:schemeClr val="tx2"/>
                  </a:solidFill>
                  <a:effectLst/>
                  <a:ea typeface="Times New Roman" panose="02020603050405020304" pitchFamily="18" charset="0"/>
                </a:rPr>
                <a:t>ι </a:t>
              </a:r>
              <a:r>
                <a:rPr lang="el-GR" sz="1200" b="1" dirty="0">
                  <a:solidFill>
                    <a:schemeClr val="tx2"/>
                  </a:solidFill>
                  <a:effectLst/>
                  <a:ea typeface="Times New Roman" panose="02020603050405020304" pitchFamily="18" charset="0"/>
                </a:rPr>
                <a:t>ψευδείς ειδήσεις για το Covid-19 κατά την περίοδο της πανδημίας </a:t>
              </a:r>
              <a:r>
                <a:rPr lang="el-GR" sz="1200" dirty="0">
                  <a:solidFill>
                    <a:schemeClr val="tx2"/>
                  </a:solidFill>
                  <a:effectLst/>
                  <a:ea typeface="Times New Roman" panose="02020603050405020304" pitchFamily="18" charset="0"/>
                </a:rPr>
                <a:t>ήταν το πιο </a:t>
              </a:r>
              <a:r>
                <a:rPr lang="el-GR" sz="1200" b="1" dirty="0">
                  <a:solidFill>
                    <a:schemeClr val="tx2"/>
                  </a:solidFill>
                  <a:effectLst/>
                  <a:ea typeface="Times New Roman" panose="02020603050405020304" pitchFamily="18" charset="0"/>
                </a:rPr>
                <a:t>κύριο θέμα </a:t>
              </a:r>
              <a:r>
                <a:rPr lang="el-GR" sz="1200" dirty="0">
                  <a:solidFill>
                    <a:schemeClr val="tx2"/>
                  </a:solidFill>
                  <a:effectLst/>
                  <a:ea typeface="Times New Roman" panose="02020603050405020304" pitchFamily="18" charset="0"/>
                </a:rPr>
                <a:t>αλλά οι ειδήσεις αυτές διαδιδόταν </a:t>
              </a:r>
              <a:r>
                <a:rPr lang="el-GR" sz="1200" b="1" dirty="0">
                  <a:solidFill>
                    <a:schemeClr val="tx2"/>
                  </a:solidFill>
                  <a:effectLst/>
                  <a:ea typeface="Times New Roman" panose="02020603050405020304" pitchFamily="18" charset="0"/>
                </a:rPr>
                <a:t>ομοιόμορφα</a:t>
              </a:r>
              <a:endParaRPr lang="en-US" sz="1050" dirty="0">
                <a:solidFill>
                  <a:schemeClr val="tx2"/>
                </a:solidFill>
                <a:cs typeface="Segoe UI" panose="020B0502040204020203" pitchFamily="34" charset="0"/>
              </a:endParaRPr>
            </a:p>
          </p:txBody>
        </p:sp>
        <p:grpSp>
          <p:nvGrpSpPr>
            <p:cNvPr id="40" name="Group 39">
              <a:extLst>
                <a:ext uri="{FF2B5EF4-FFF2-40B4-BE49-F238E27FC236}">
                  <a16:creationId xmlns:a16="http://schemas.microsoft.com/office/drawing/2014/main" id="{3AD94B66-B975-BAE1-54C7-2A1445718D56}"/>
                </a:ext>
              </a:extLst>
            </p:cNvPr>
            <p:cNvGrpSpPr/>
            <p:nvPr/>
          </p:nvGrpSpPr>
          <p:grpSpPr>
            <a:xfrm>
              <a:off x="451558" y="5315781"/>
              <a:ext cx="779811" cy="731520"/>
              <a:chOff x="451558" y="5361338"/>
              <a:chExt cx="779811" cy="731520"/>
            </a:xfrm>
          </p:grpSpPr>
          <p:sp>
            <p:nvSpPr>
              <p:cNvPr id="9" name="Circle: Hollow 8">
                <a:extLst>
                  <a:ext uri="{FF2B5EF4-FFF2-40B4-BE49-F238E27FC236}">
                    <a16:creationId xmlns:a16="http://schemas.microsoft.com/office/drawing/2014/main" id="{9844DFC1-4562-5C14-BA84-3E505BFA85CE}"/>
                  </a:ext>
                  <a:ext uri="{C183D7F6-B498-43B3-948B-1728B52AA6E4}">
                    <adec:decorative xmlns:adec="http://schemas.microsoft.com/office/drawing/2017/decorative" val="1"/>
                  </a:ext>
                </a:extLst>
              </p:cNvPr>
              <p:cNvSpPr/>
              <p:nvPr/>
            </p:nvSpPr>
            <p:spPr>
              <a:xfrm>
                <a:off x="451558" y="5361338"/>
                <a:ext cx="779811" cy="731520"/>
              </a:xfrm>
              <a:prstGeom prst="donut">
                <a:avLst>
                  <a:gd name="adj" fmla="val 12255"/>
                </a:avLst>
              </a:prstGeom>
              <a:solidFill>
                <a:srgbClr val="F59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9" name="Picture 28" descr="A group of icons and symbols&#10;&#10;Description automatically generated">
                <a:extLst>
                  <a:ext uri="{FF2B5EF4-FFF2-40B4-BE49-F238E27FC236}">
                    <a16:creationId xmlns:a16="http://schemas.microsoft.com/office/drawing/2014/main" id="{5878252C-658B-1334-7102-EC88CBC5ABE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53" t="25273" r="79599" b="57374"/>
              <a:stretch/>
            </p:blipFill>
            <p:spPr>
              <a:xfrm>
                <a:off x="637733" y="5424213"/>
                <a:ext cx="407460" cy="489402"/>
              </a:xfrm>
              <a:prstGeom prst="rect">
                <a:avLst/>
              </a:prstGeom>
            </p:spPr>
          </p:pic>
        </p:grpSp>
      </p:grpSp>
      <p:grpSp>
        <p:nvGrpSpPr>
          <p:cNvPr id="69" name="Group 68">
            <a:extLst>
              <a:ext uri="{FF2B5EF4-FFF2-40B4-BE49-F238E27FC236}">
                <a16:creationId xmlns:a16="http://schemas.microsoft.com/office/drawing/2014/main" id="{0F42AA59-4F4C-78F8-A828-7314560EA5CA}"/>
              </a:ext>
            </a:extLst>
          </p:cNvPr>
          <p:cNvGrpSpPr/>
          <p:nvPr/>
        </p:nvGrpSpPr>
        <p:grpSpPr>
          <a:xfrm>
            <a:off x="4552290" y="3026678"/>
            <a:ext cx="3095865" cy="2239139"/>
            <a:chOff x="4552290" y="3026678"/>
            <a:chExt cx="3095865" cy="2239139"/>
          </a:xfrm>
        </p:grpSpPr>
        <p:sp>
          <p:nvSpPr>
            <p:cNvPr id="25" name="TextBox 24">
              <a:extLst>
                <a:ext uri="{FF2B5EF4-FFF2-40B4-BE49-F238E27FC236}">
                  <a16:creationId xmlns:a16="http://schemas.microsoft.com/office/drawing/2014/main" id="{89371059-FE5C-E3A4-D762-1D4D3ABEAE42}"/>
                </a:ext>
              </a:extLst>
            </p:cNvPr>
            <p:cNvSpPr txBox="1"/>
            <p:nvPr/>
          </p:nvSpPr>
          <p:spPr>
            <a:xfrm>
              <a:off x="4552290" y="3822921"/>
              <a:ext cx="3095865" cy="1442896"/>
            </a:xfrm>
            <a:prstGeom prst="rect">
              <a:avLst/>
            </a:prstGeom>
            <a:noFill/>
          </p:spPr>
          <p:txBody>
            <a:bodyPr wrap="square" rtlCol="0">
              <a:spAutoFit/>
            </a:bodyPr>
            <a:lstStyle/>
            <a:p>
              <a:pPr algn="ctr">
                <a:lnSpc>
                  <a:spcPct val="150000"/>
                </a:lnSpc>
              </a:pPr>
              <a:r>
                <a:rPr lang="el-GR" sz="1200" dirty="0">
                  <a:solidFill>
                    <a:schemeClr val="tx2"/>
                  </a:solidFill>
                  <a:effectLst/>
                  <a:ea typeface="Times New Roman" panose="02020603050405020304" pitchFamily="18" charset="0"/>
                </a:rPr>
                <a:t>Οι ειδήσεις που ανήκουν στο </a:t>
              </a:r>
              <a:r>
                <a:rPr lang="el-GR" sz="1200" b="1" dirty="0">
                  <a:solidFill>
                    <a:schemeClr val="tx2"/>
                  </a:solidFill>
                  <a:effectLst/>
                  <a:ea typeface="Times New Roman" panose="02020603050405020304" pitchFamily="18" charset="0"/>
                </a:rPr>
                <a:t>"</a:t>
              </a:r>
              <a:r>
                <a:rPr lang="el-GR" sz="1200" b="1" dirty="0" err="1">
                  <a:solidFill>
                    <a:schemeClr val="tx2"/>
                  </a:solidFill>
                  <a:effectLst/>
                  <a:ea typeface="Times New Roman" panose="02020603050405020304" pitchFamily="18" charset="0"/>
                </a:rPr>
                <a:t>Like</a:t>
              </a:r>
              <a:r>
                <a:rPr lang="el-GR" sz="1200" b="1" dirty="0">
                  <a:solidFill>
                    <a:schemeClr val="tx2"/>
                  </a:solidFill>
                  <a:effectLst/>
                  <a:ea typeface="Times New Roman" panose="02020603050405020304" pitchFamily="18" charset="0"/>
                </a:rPr>
                <a:t> </a:t>
              </a:r>
              <a:r>
                <a:rPr lang="el-GR" sz="1200" b="1" dirty="0" err="1">
                  <a:solidFill>
                    <a:schemeClr val="tx2"/>
                  </a:solidFill>
                  <a:effectLst/>
                  <a:ea typeface="Times New Roman" panose="02020603050405020304" pitchFamily="18" charset="0"/>
                </a:rPr>
                <a:t>farming</a:t>
              </a:r>
              <a:r>
                <a:rPr lang="el-GR" sz="1200" b="1" dirty="0">
                  <a:solidFill>
                    <a:schemeClr val="tx2"/>
                  </a:solidFill>
                  <a:effectLst/>
                  <a:ea typeface="Times New Roman" panose="02020603050405020304" pitchFamily="18" charset="0"/>
                </a:rPr>
                <a:t>" </a:t>
              </a:r>
              <a:r>
                <a:rPr lang="el-GR" sz="1200" dirty="0">
                  <a:solidFill>
                    <a:schemeClr val="tx2"/>
                  </a:solidFill>
                  <a:effectLst/>
                  <a:ea typeface="Times New Roman" panose="02020603050405020304" pitchFamily="18" charset="0"/>
                </a:rPr>
                <a:t>πολύ πιθανόν χρησιμοποιούν </a:t>
              </a:r>
              <a:r>
                <a:rPr lang="el-GR" sz="1200" b="1" dirty="0">
                  <a:solidFill>
                    <a:schemeClr val="tx2"/>
                  </a:solidFill>
                  <a:effectLst/>
                  <a:ea typeface="Times New Roman" panose="02020603050405020304" pitchFamily="18" charset="0"/>
                </a:rPr>
                <a:t>διάφορες φωτογραφίες και βίντεο, συχνά των παιδιών ή των γυναικών, στα μέσα κοινωνικής δικτύωσης</a:t>
              </a:r>
              <a:endParaRPr lang="en-US" sz="1200" dirty="0"/>
            </a:p>
          </p:txBody>
        </p:sp>
        <p:grpSp>
          <p:nvGrpSpPr>
            <p:cNvPr id="68" name="Group 67">
              <a:extLst>
                <a:ext uri="{FF2B5EF4-FFF2-40B4-BE49-F238E27FC236}">
                  <a16:creationId xmlns:a16="http://schemas.microsoft.com/office/drawing/2014/main" id="{67177789-8537-FDFF-012C-06F0496D4AB3}"/>
                </a:ext>
              </a:extLst>
            </p:cNvPr>
            <p:cNvGrpSpPr/>
            <p:nvPr/>
          </p:nvGrpSpPr>
          <p:grpSpPr>
            <a:xfrm>
              <a:off x="5832394" y="3026678"/>
              <a:ext cx="731520" cy="731520"/>
              <a:chOff x="5832394" y="3026678"/>
              <a:chExt cx="731520" cy="731520"/>
            </a:xfrm>
          </p:grpSpPr>
          <p:sp>
            <p:nvSpPr>
              <p:cNvPr id="11" name="Circle: Hollow 10">
                <a:extLst>
                  <a:ext uri="{FF2B5EF4-FFF2-40B4-BE49-F238E27FC236}">
                    <a16:creationId xmlns:a16="http://schemas.microsoft.com/office/drawing/2014/main" id="{05CC3C13-7614-5CDC-8EE5-832793235645}"/>
                  </a:ext>
                  <a:ext uri="{C183D7F6-B498-43B3-948B-1728B52AA6E4}">
                    <adec:decorative xmlns:adec="http://schemas.microsoft.com/office/drawing/2017/decorative" val="1"/>
                  </a:ext>
                </a:extLst>
              </p:cNvPr>
              <p:cNvSpPr/>
              <p:nvPr/>
            </p:nvSpPr>
            <p:spPr>
              <a:xfrm>
                <a:off x="5832394" y="3026678"/>
                <a:ext cx="731520" cy="731520"/>
              </a:xfrm>
              <a:prstGeom prst="donut">
                <a:avLst>
                  <a:gd name="adj" fmla="val 12255"/>
                </a:avLst>
              </a:prstGeom>
              <a:solidFill>
                <a:srgbClr val="11AE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pic>
            <p:nvPicPr>
              <p:cNvPr id="30" name="Picture 29" descr="A group of icons and symbols&#10;&#10;Description automatically generated">
                <a:extLst>
                  <a:ext uri="{FF2B5EF4-FFF2-40B4-BE49-F238E27FC236}">
                    <a16:creationId xmlns:a16="http://schemas.microsoft.com/office/drawing/2014/main" id="{8758C247-09C1-002C-4D38-5E198EF1DD4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711" t="26143" r="55322" b="57015"/>
              <a:stretch/>
            </p:blipFill>
            <p:spPr>
              <a:xfrm>
                <a:off x="5947717" y="3110753"/>
                <a:ext cx="542435" cy="538434"/>
              </a:xfrm>
              <a:prstGeom prst="rect">
                <a:avLst/>
              </a:prstGeom>
            </p:spPr>
          </p:pic>
        </p:grpSp>
      </p:grpSp>
      <p:grpSp>
        <p:nvGrpSpPr>
          <p:cNvPr id="65" name="Group 64">
            <a:extLst>
              <a:ext uri="{FF2B5EF4-FFF2-40B4-BE49-F238E27FC236}">
                <a16:creationId xmlns:a16="http://schemas.microsoft.com/office/drawing/2014/main" id="{C918A53E-5A30-62D0-109E-60122FA21437}"/>
              </a:ext>
            </a:extLst>
          </p:cNvPr>
          <p:cNvGrpSpPr/>
          <p:nvPr/>
        </p:nvGrpSpPr>
        <p:grpSpPr>
          <a:xfrm>
            <a:off x="7849028" y="2626843"/>
            <a:ext cx="4072134" cy="796565"/>
            <a:chOff x="7802640" y="2509139"/>
            <a:chExt cx="4072134" cy="796565"/>
          </a:xfrm>
        </p:grpSpPr>
        <p:sp>
          <p:nvSpPr>
            <p:cNvPr id="18" name="Rectangle 17">
              <a:extLst>
                <a:ext uri="{FF2B5EF4-FFF2-40B4-BE49-F238E27FC236}">
                  <a16:creationId xmlns:a16="http://schemas.microsoft.com/office/drawing/2014/main" id="{39D6F3D3-3E82-5AF2-1188-FFD2871A26B1}"/>
                </a:ext>
              </a:extLst>
            </p:cNvPr>
            <p:cNvSpPr/>
            <p:nvPr/>
          </p:nvSpPr>
          <p:spPr>
            <a:xfrm>
              <a:off x="7802640" y="2509139"/>
              <a:ext cx="3261750" cy="796565"/>
            </a:xfrm>
            <a:prstGeom prst="rect">
              <a:avLst/>
            </a:prstGeom>
          </p:spPr>
          <p:txBody>
            <a:bodyPr wrap="square" lIns="0" tIns="0" rIns="0" bIns="0" anchor="t">
              <a:spAutoFit/>
            </a:bodyPr>
            <a:lstStyle/>
            <a:p>
              <a:pPr algn="r">
                <a:lnSpc>
                  <a:spcPct val="150000"/>
                </a:lnSpc>
              </a:pPr>
              <a:r>
                <a:rPr lang="el-GR" sz="1200" dirty="0">
                  <a:solidFill>
                    <a:schemeClr val="tx2"/>
                  </a:solidFill>
                  <a:cs typeface="Segoe UI" panose="020B0502040204020203" pitchFamily="34" charset="0"/>
                </a:rPr>
                <a:t>Οι πιο </a:t>
              </a:r>
              <a:r>
                <a:rPr lang="el-GR" sz="1200" b="1" dirty="0">
                  <a:solidFill>
                    <a:schemeClr val="tx2"/>
                  </a:solidFill>
                  <a:cs typeface="Segoe UI" panose="020B0502040204020203" pitchFamily="34" charset="0"/>
                </a:rPr>
                <a:t>ειδικευμένες </a:t>
              </a:r>
              <a:r>
                <a:rPr lang="el-GR" sz="1200" b="1" dirty="0">
                  <a:solidFill>
                    <a:schemeClr val="tx2"/>
                  </a:solidFill>
                  <a:effectLst/>
                  <a:ea typeface="Times New Roman" panose="02020603050405020304" pitchFamily="18" charset="0"/>
                </a:rPr>
                <a:t>κατηγορίες </a:t>
              </a:r>
              <a:r>
                <a:rPr lang="el-GR" sz="1200" dirty="0">
                  <a:solidFill>
                    <a:schemeClr val="tx2"/>
                  </a:solidFill>
                  <a:effectLst/>
                  <a:ea typeface="Times New Roman" panose="02020603050405020304" pitchFamily="18" charset="0"/>
                </a:rPr>
                <a:t>που επικρατούν είναι </a:t>
              </a:r>
              <a:r>
                <a:rPr lang="el-GR" sz="1200" b="1" dirty="0">
                  <a:solidFill>
                    <a:schemeClr val="tx2"/>
                  </a:solidFill>
                  <a:effectLst/>
                  <a:ea typeface="Times New Roman" panose="02020603050405020304" pitchFamily="18" charset="0"/>
                </a:rPr>
                <a:t>"Συνωμοσιολογία", "</a:t>
              </a:r>
              <a:r>
                <a:rPr lang="el-GR" sz="1200" b="1" dirty="0" err="1">
                  <a:solidFill>
                    <a:schemeClr val="tx2"/>
                  </a:solidFill>
                  <a:effectLst/>
                  <a:ea typeface="Times New Roman" panose="02020603050405020304" pitchFamily="18" charset="0"/>
                </a:rPr>
                <a:t>Ψευδοεπιστήμη</a:t>
              </a:r>
              <a:r>
                <a:rPr lang="el-GR" sz="1200" b="1" dirty="0">
                  <a:solidFill>
                    <a:schemeClr val="tx2"/>
                  </a:solidFill>
                  <a:effectLst/>
                  <a:ea typeface="Times New Roman" panose="02020603050405020304" pitchFamily="18" charset="0"/>
                </a:rPr>
                <a:t>", "Υγεία" και "Ψευδής ισχυρισμός</a:t>
              </a:r>
              <a:r>
                <a:rPr lang="el-GR" sz="1200" b="1" dirty="0">
                  <a:solidFill>
                    <a:schemeClr val="tx2"/>
                  </a:solidFill>
                  <a:ea typeface="Times New Roman" panose="02020603050405020304" pitchFamily="18" charset="0"/>
                </a:rPr>
                <a:t>»</a:t>
              </a:r>
              <a:endParaRPr lang="en-US" sz="1200" dirty="0">
                <a:solidFill>
                  <a:schemeClr val="tx2"/>
                </a:solidFill>
                <a:cs typeface="Segoe UI" panose="020B0502040204020203" pitchFamily="34" charset="0"/>
              </a:endParaRPr>
            </a:p>
          </p:txBody>
        </p:sp>
        <p:grpSp>
          <p:nvGrpSpPr>
            <p:cNvPr id="22" name="Group 21">
              <a:extLst>
                <a:ext uri="{FF2B5EF4-FFF2-40B4-BE49-F238E27FC236}">
                  <a16:creationId xmlns:a16="http://schemas.microsoft.com/office/drawing/2014/main" id="{69AE25E1-8AE0-EA7A-2D10-B34E949FCDB1}"/>
                </a:ext>
              </a:extLst>
            </p:cNvPr>
            <p:cNvGrpSpPr/>
            <p:nvPr/>
          </p:nvGrpSpPr>
          <p:grpSpPr>
            <a:xfrm>
              <a:off x="11143254" y="2541661"/>
              <a:ext cx="731520" cy="731520"/>
              <a:chOff x="11119630" y="2541274"/>
              <a:chExt cx="731520" cy="731520"/>
            </a:xfrm>
          </p:grpSpPr>
          <p:sp>
            <p:nvSpPr>
              <p:cNvPr id="34" name="Circle: Hollow 33">
                <a:extLst>
                  <a:ext uri="{FF2B5EF4-FFF2-40B4-BE49-F238E27FC236}">
                    <a16:creationId xmlns:a16="http://schemas.microsoft.com/office/drawing/2014/main" id="{F2F10107-BB2F-1451-406B-B00ED9142BD9}"/>
                  </a:ext>
                  <a:ext uri="{C183D7F6-B498-43B3-948B-1728B52AA6E4}">
                    <adec:decorative xmlns:adec="http://schemas.microsoft.com/office/drawing/2017/decorative" val="1"/>
                  </a:ext>
                </a:extLst>
              </p:cNvPr>
              <p:cNvSpPr/>
              <p:nvPr/>
            </p:nvSpPr>
            <p:spPr>
              <a:xfrm>
                <a:off x="11119630" y="2541274"/>
                <a:ext cx="731520" cy="731520"/>
              </a:xfrm>
              <a:prstGeom prst="donut">
                <a:avLst>
                  <a:gd name="adj" fmla="val 12255"/>
                </a:avLst>
              </a:prstGeom>
              <a:solidFill>
                <a:srgbClr val="11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1" name="Picture 30" descr="A group of icons and symbols&#10;&#10;Description automatically generated">
                <a:extLst>
                  <a:ext uri="{FF2B5EF4-FFF2-40B4-BE49-F238E27FC236}">
                    <a16:creationId xmlns:a16="http://schemas.microsoft.com/office/drawing/2014/main" id="{D19D437B-A2FE-8644-EAF9-BCB1CB2841F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67" t="22779" r="32423" b="57528"/>
              <a:stretch/>
            </p:blipFill>
            <p:spPr>
              <a:xfrm>
                <a:off x="11275119" y="2684525"/>
                <a:ext cx="420543" cy="445019"/>
              </a:xfrm>
              <a:prstGeom prst="rect">
                <a:avLst/>
              </a:prstGeom>
            </p:spPr>
          </p:pic>
        </p:grpSp>
      </p:grpSp>
      <p:grpSp>
        <p:nvGrpSpPr>
          <p:cNvPr id="66" name="Group 65">
            <a:extLst>
              <a:ext uri="{FF2B5EF4-FFF2-40B4-BE49-F238E27FC236}">
                <a16:creationId xmlns:a16="http://schemas.microsoft.com/office/drawing/2014/main" id="{145A8C77-355B-7946-09C8-C92004817E66}"/>
              </a:ext>
            </a:extLst>
          </p:cNvPr>
          <p:cNvGrpSpPr/>
          <p:nvPr/>
        </p:nvGrpSpPr>
        <p:grpSpPr>
          <a:xfrm>
            <a:off x="8645788" y="3802582"/>
            <a:ext cx="3243636" cy="1073564"/>
            <a:chOff x="8645788" y="3782034"/>
            <a:chExt cx="3243636" cy="1073564"/>
          </a:xfrm>
        </p:grpSpPr>
        <p:sp>
          <p:nvSpPr>
            <p:cNvPr id="17" name="Rectangle 16">
              <a:extLst>
                <a:ext uri="{FF2B5EF4-FFF2-40B4-BE49-F238E27FC236}">
                  <a16:creationId xmlns:a16="http://schemas.microsoft.com/office/drawing/2014/main" id="{CAB83AB6-7911-5671-9DAB-80FDE7A270EC}"/>
                </a:ext>
              </a:extLst>
            </p:cNvPr>
            <p:cNvSpPr/>
            <p:nvPr/>
          </p:nvSpPr>
          <p:spPr>
            <a:xfrm>
              <a:off x="8645788" y="3782034"/>
              <a:ext cx="2428875" cy="1073564"/>
            </a:xfrm>
            <a:prstGeom prst="rect">
              <a:avLst/>
            </a:prstGeom>
          </p:spPr>
          <p:txBody>
            <a:bodyPr wrap="square" lIns="0" tIns="0" rIns="0" bIns="0" anchor="t">
              <a:spAutoFit/>
            </a:bodyPr>
            <a:lstStyle/>
            <a:p>
              <a:pPr algn="r">
                <a:lnSpc>
                  <a:spcPct val="150000"/>
                </a:lnSpc>
              </a:pPr>
              <a:r>
                <a:rPr lang="el-GR" sz="1200" b="1" dirty="0">
                  <a:solidFill>
                    <a:schemeClr val="tx2"/>
                  </a:solidFill>
                  <a:effectLst/>
                  <a:ea typeface="Times New Roman" panose="02020603050405020304" pitchFamily="18" charset="0"/>
                </a:rPr>
                <a:t>Τα πιο πολλά άρθρα δημοσιεύτηκαν τον Ιούλιο 2014</a:t>
              </a:r>
              <a:r>
                <a:rPr lang="el-GR" sz="1200" dirty="0">
                  <a:solidFill>
                    <a:schemeClr val="tx2"/>
                  </a:solidFill>
                  <a:effectLst/>
                  <a:ea typeface="Times New Roman" panose="02020603050405020304" pitchFamily="18" charset="0"/>
                </a:rPr>
                <a:t>, ενώ τότε </a:t>
              </a:r>
              <a:r>
                <a:rPr lang="el-GR" sz="1200" b="1" dirty="0">
                  <a:solidFill>
                    <a:schemeClr val="tx2"/>
                  </a:solidFill>
                  <a:effectLst/>
                  <a:ea typeface="Times New Roman" panose="02020603050405020304" pitchFamily="18" charset="0"/>
                </a:rPr>
                <a:t>ο όρος </a:t>
              </a:r>
              <a:r>
                <a:rPr lang="el-GR" sz="1200" dirty="0">
                  <a:solidFill>
                    <a:schemeClr val="tx2"/>
                  </a:solidFill>
                  <a:effectLst/>
                  <a:ea typeface="Times New Roman" panose="02020603050405020304" pitchFamily="18" charset="0"/>
                </a:rPr>
                <a:t>των ψευδών ειδήσεων </a:t>
              </a:r>
              <a:r>
                <a:rPr lang="el-GR" sz="1200" b="1" dirty="0">
                  <a:solidFill>
                    <a:schemeClr val="tx2"/>
                  </a:solidFill>
                  <a:effectLst/>
                  <a:ea typeface="Times New Roman" panose="02020603050405020304" pitchFamily="18" charset="0"/>
                </a:rPr>
                <a:t>δεν ήταν ευρέως γνωστός</a:t>
              </a:r>
            </a:p>
          </p:txBody>
        </p:sp>
        <p:grpSp>
          <p:nvGrpSpPr>
            <p:cNvPr id="36" name="Group 35">
              <a:extLst>
                <a:ext uri="{FF2B5EF4-FFF2-40B4-BE49-F238E27FC236}">
                  <a16:creationId xmlns:a16="http://schemas.microsoft.com/office/drawing/2014/main" id="{7AD9847A-F62C-D355-FE04-49FA6E531D8B}"/>
                </a:ext>
              </a:extLst>
            </p:cNvPr>
            <p:cNvGrpSpPr/>
            <p:nvPr/>
          </p:nvGrpSpPr>
          <p:grpSpPr>
            <a:xfrm>
              <a:off x="11157904" y="3953056"/>
              <a:ext cx="731520" cy="731520"/>
              <a:chOff x="11167672" y="5380609"/>
              <a:chExt cx="731520" cy="731520"/>
            </a:xfrm>
          </p:grpSpPr>
          <p:sp>
            <p:nvSpPr>
              <p:cNvPr id="13" name="Circle: Hollow 12">
                <a:extLst>
                  <a:ext uri="{FF2B5EF4-FFF2-40B4-BE49-F238E27FC236}">
                    <a16:creationId xmlns:a16="http://schemas.microsoft.com/office/drawing/2014/main" id="{F860BE31-9A9E-C29B-A342-8FF4A129D2EB}"/>
                  </a:ext>
                  <a:ext uri="{C183D7F6-B498-43B3-948B-1728B52AA6E4}">
                    <adec:decorative xmlns:adec="http://schemas.microsoft.com/office/drawing/2017/decorative" val="1"/>
                  </a:ext>
                </a:extLst>
              </p:cNvPr>
              <p:cNvSpPr/>
              <p:nvPr/>
            </p:nvSpPr>
            <p:spPr>
              <a:xfrm>
                <a:off x="11167672" y="5380609"/>
                <a:ext cx="731520" cy="731520"/>
              </a:xfrm>
              <a:prstGeom prst="donut">
                <a:avLst>
                  <a:gd name="adj" fmla="val 12255"/>
                </a:avLst>
              </a:prstGeom>
              <a:solidFill>
                <a:srgbClr val="F59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2" name="Picture 31" descr="A group of icons and symbols&#10;&#10;Description automatically generated">
                <a:extLst>
                  <a:ext uri="{FF2B5EF4-FFF2-40B4-BE49-F238E27FC236}">
                    <a16:creationId xmlns:a16="http://schemas.microsoft.com/office/drawing/2014/main" id="{F2334C15-79F9-CD0B-8B46-A93973CD43A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3769" t="25259" r="5161" b="53545"/>
              <a:stretch/>
            </p:blipFill>
            <p:spPr>
              <a:xfrm>
                <a:off x="11286828" y="5498298"/>
                <a:ext cx="493208" cy="496142"/>
              </a:xfrm>
              <a:prstGeom prst="rect">
                <a:avLst/>
              </a:prstGeom>
            </p:spPr>
          </p:pic>
        </p:grpSp>
      </p:grpSp>
      <p:grpSp>
        <p:nvGrpSpPr>
          <p:cNvPr id="67" name="Group 66">
            <a:extLst>
              <a:ext uri="{FF2B5EF4-FFF2-40B4-BE49-F238E27FC236}">
                <a16:creationId xmlns:a16="http://schemas.microsoft.com/office/drawing/2014/main" id="{18D84415-343A-A566-248C-5F11B096ECA4}"/>
              </a:ext>
            </a:extLst>
          </p:cNvPr>
          <p:cNvGrpSpPr/>
          <p:nvPr/>
        </p:nvGrpSpPr>
        <p:grpSpPr>
          <a:xfrm>
            <a:off x="8089573" y="5144759"/>
            <a:ext cx="3809619" cy="902542"/>
            <a:chOff x="8089573" y="5190316"/>
            <a:chExt cx="3809619" cy="902542"/>
          </a:xfrm>
        </p:grpSpPr>
        <p:sp>
          <p:nvSpPr>
            <p:cNvPr id="16" name="Rectangle 15">
              <a:extLst>
                <a:ext uri="{FF2B5EF4-FFF2-40B4-BE49-F238E27FC236}">
                  <a16:creationId xmlns:a16="http://schemas.microsoft.com/office/drawing/2014/main" id="{DC2C23CF-84F8-51AC-AAA1-527338B5BB2D}"/>
                </a:ext>
              </a:extLst>
            </p:cNvPr>
            <p:cNvSpPr/>
            <p:nvPr/>
          </p:nvSpPr>
          <p:spPr>
            <a:xfrm>
              <a:off x="8089573" y="5190316"/>
              <a:ext cx="2999235" cy="796565"/>
            </a:xfrm>
            <a:prstGeom prst="rect">
              <a:avLst/>
            </a:prstGeom>
          </p:spPr>
          <p:txBody>
            <a:bodyPr wrap="square" lIns="0" tIns="0" rIns="0" bIns="0" anchor="t">
              <a:spAutoFit/>
            </a:bodyPr>
            <a:lstStyle/>
            <a:p>
              <a:pPr algn="r">
                <a:lnSpc>
                  <a:spcPct val="150000"/>
                </a:lnSpc>
              </a:pPr>
              <a:r>
                <a:rPr lang="el-GR" sz="1200" b="1" dirty="0">
                  <a:solidFill>
                    <a:schemeClr val="tx2"/>
                  </a:solidFill>
                  <a:ea typeface="Times New Roman" panose="02020603050405020304" pitchFamily="18" charset="0"/>
                </a:rPr>
                <a:t>Το </a:t>
              </a:r>
              <a:r>
                <a:rPr lang="el-GR" sz="1200" b="1" dirty="0">
                  <a:solidFill>
                    <a:schemeClr val="tx2"/>
                  </a:solidFill>
                  <a:effectLst/>
                  <a:ea typeface="Times New Roman" panose="02020603050405020304" pitchFamily="18" charset="0"/>
                </a:rPr>
                <a:t>2022 </a:t>
              </a:r>
              <a:r>
                <a:rPr lang="el-GR" sz="1200" dirty="0">
                  <a:solidFill>
                    <a:schemeClr val="tx2"/>
                  </a:solidFill>
                  <a:ea typeface="Times New Roman" panose="02020603050405020304" pitchFamily="18" charset="0"/>
                </a:rPr>
                <a:t>το θέμα της </a:t>
              </a:r>
              <a:r>
                <a:rPr lang="el-GR" sz="1200" b="1" dirty="0">
                  <a:solidFill>
                    <a:schemeClr val="tx2"/>
                  </a:solidFill>
                  <a:effectLst/>
                  <a:ea typeface="Times New Roman" panose="02020603050405020304" pitchFamily="18" charset="0"/>
                </a:rPr>
                <a:t>εισβολής της Ρωσίας στην Ουκρανία </a:t>
              </a:r>
              <a:r>
                <a:rPr lang="el-GR" sz="1200" dirty="0">
                  <a:solidFill>
                    <a:schemeClr val="tx2"/>
                  </a:solidFill>
                  <a:effectLst/>
                  <a:ea typeface="Times New Roman" panose="02020603050405020304" pitchFamily="18" charset="0"/>
                </a:rPr>
                <a:t>ήταν</a:t>
              </a:r>
              <a:r>
                <a:rPr lang="el-GR" sz="1200" b="1" dirty="0">
                  <a:solidFill>
                    <a:schemeClr val="tx2"/>
                  </a:solidFill>
                  <a:effectLst/>
                  <a:ea typeface="Times New Roman" panose="02020603050405020304" pitchFamily="18" charset="0"/>
                </a:rPr>
                <a:t> </a:t>
              </a:r>
              <a:r>
                <a:rPr lang="el-GR" sz="1200" b="1" dirty="0">
                  <a:solidFill>
                    <a:schemeClr val="tx2"/>
                  </a:solidFill>
                  <a:ea typeface="Times New Roman" panose="02020603050405020304" pitchFamily="18" charset="0"/>
                </a:rPr>
                <a:t>ένα από τα πιο δημοφιλή θέματα </a:t>
              </a:r>
              <a:r>
                <a:rPr lang="el-GR" sz="1200" dirty="0">
                  <a:solidFill>
                    <a:schemeClr val="tx2"/>
                  </a:solidFill>
                  <a:effectLst/>
                  <a:ea typeface="Times New Roman" panose="02020603050405020304" pitchFamily="18" charset="0"/>
                </a:rPr>
                <a:t>στις ψευδείς ειδήσεις</a:t>
              </a:r>
              <a:endParaRPr lang="en-US" sz="1200" dirty="0">
                <a:solidFill>
                  <a:schemeClr val="tx2"/>
                </a:solidFill>
                <a:cs typeface="Segoe UI" panose="020B0502040204020203" pitchFamily="34" charset="0"/>
              </a:endParaRPr>
            </a:p>
          </p:txBody>
        </p:sp>
        <p:grpSp>
          <p:nvGrpSpPr>
            <p:cNvPr id="27" name="Group 26">
              <a:extLst>
                <a:ext uri="{FF2B5EF4-FFF2-40B4-BE49-F238E27FC236}">
                  <a16:creationId xmlns:a16="http://schemas.microsoft.com/office/drawing/2014/main" id="{1D0AF32D-CEDB-5966-297D-1EC51C90C6B5}"/>
                </a:ext>
              </a:extLst>
            </p:cNvPr>
            <p:cNvGrpSpPr/>
            <p:nvPr/>
          </p:nvGrpSpPr>
          <p:grpSpPr>
            <a:xfrm>
              <a:off x="11167672" y="5361338"/>
              <a:ext cx="731520" cy="731520"/>
              <a:chOff x="11167672" y="3951348"/>
              <a:chExt cx="731520" cy="731520"/>
            </a:xfrm>
          </p:grpSpPr>
          <p:sp>
            <p:nvSpPr>
              <p:cNvPr id="5" name="Circle: Hollow 4">
                <a:extLst>
                  <a:ext uri="{FF2B5EF4-FFF2-40B4-BE49-F238E27FC236}">
                    <a16:creationId xmlns:a16="http://schemas.microsoft.com/office/drawing/2014/main" id="{E020D940-1EF1-B044-9932-EF55D7CB54A1}"/>
                  </a:ext>
                  <a:ext uri="{C183D7F6-B498-43B3-948B-1728B52AA6E4}">
                    <adec:decorative xmlns:adec="http://schemas.microsoft.com/office/drawing/2017/decorative" val="1"/>
                  </a:ext>
                </a:extLst>
              </p:cNvPr>
              <p:cNvSpPr/>
              <p:nvPr/>
            </p:nvSpPr>
            <p:spPr>
              <a:xfrm>
                <a:off x="11167672" y="3951348"/>
                <a:ext cx="731520" cy="731520"/>
              </a:xfrm>
              <a:prstGeom prst="donut">
                <a:avLst>
                  <a:gd name="adj" fmla="val 12255"/>
                </a:avLst>
              </a:prstGeom>
              <a:solidFill>
                <a:srgbClr val="11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3" name="Picture 32" descr="A group of icons and symbols&#10;&#10;Description automatically generated">
                <a:extLst>
                  <a:ext uri="{FF2B5EF4-FFF2-40B4-BE49-F238E27FC236}">
                    <a16:creationId xmlns:a16="http://schemas.microsoft.com/office/drawing/2014/main" id="{50B99A71-0119-21D8-F75D-2C0C76E7F23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47" t="44398" r="75683" b="34406"/>
              <a:stretch/>
            </p:blipFill>
            <p:spPr>
              <a:xfrm>
                <a:off x="11275177" y="4095193"/>
                <a:ext cx="516510" cy="519583"/>
              </a:xfrm>
              <a:prstGeom prst="rect">
                <a:avLst/>
              </a:prstGeom>
            </p:spPr>
          </p:pic>
        </p:grpSp>
      </p:grpSp>
    </p:spTree>
    <p:extLst>
      <p:ext uri="{BB962C8B-B14F-4D97-AF65-F5344CB8AC3E}">
        <p14:creationId xmlns:p14="http://schemas.microsoft.com/office/powerpoint/2010/main" val="381989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 fill="hold"/>
                                        <p:tgtEl>
                                          <p:spTgt spid="21"/>
                                        </p:tgtEl>
                                        <p:attrNameLst>
                                          <p:attrName>ppt_x</p:attrName>
                                        </p:attrNameLst>
                                      </p:cBhvr>
                                      <p:tavLst>
                                        <p:tav tm="0">
                                          <p:val>
                                            <p:strVal val="0-#ppt_w/2"/>
                                          </p:val>
                                        </p:tav>
                                        <p:tav tm="100000">
                                          <p:val>
                                            <p:strVal val="#ppt_x"/>
                                          </p:val>
                                        </p:tav>
                                      </p:tavLst>
                                    </p:anim>
                                    <p:anim calcmode="lin" valueType="num">
                                      <p:cBhvr additive="base">
                                        <p:cTn id="8" dur="1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 fill="hold"/>
                                        <p:tgtEl>
                                          <p:spTgt spid="20"/>
                                        </p:tgtEl>
                                        <p:attrNameLst>
                                          <p:attrName>ppt_x</p:attrName>
                                        </p:attrNameLst>
                                      </p:cBhvr>
                                      <p:tavLst>
                                        <p:tav tm="0">
                                          <p:val>
                                            <p:strVal val="0-#ppt_w/2"/>
                                          </p:val>
                                        </p:tav>
                                        <p:tav tm="100000">
                                          <p:val>
                                            <p:strVal val="#ppt_x"/>
                                          </p:val>
                                        </p:tav>
                                      </p:tavLst>
                                    </p:anim>
                                    <p:anim calcmode="lin" valueType="num">
                                      <p:cBhvr additive="base">
                                        <p:cTn id="14" dur="1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
                                        <p:tgtEl>
                                          <p:spTgt spid="38"/>
                                        </p:tgtEl>
                                      </p:cBhvr>
                                    </p:animEffect>
                                    <p:anim calcmode="lin" valueType="num">
                                      <p:cBhvr>
                                        <p:cTn id="20" dur="100" fill="hold"/>
                                        <p:tgtEl>
                                          <p:spTgt spid="38"/>
                                        </p:tgtEl>
                                        <p:attrNameLst>
                                          <p:attrName>ppt_x</p:attrName>
                                        </p:attrNameLst>
                                      </p:cBhvr>
                                      <p:tavLst>
                                        <p:tav tm="0">
                                          <p:val>
                                            <p:strVal val="#ppt_x"/>
                                          </p:val>
                                        </p:tav>
                                        <p:tav tm="100000">
                                          <p:val>
                                            <p:strVal val="#ppt_x"/>
                                          </p:val>
                                        </p:tav>
                                      </p:tavLst>
                                    </p:anim>
                                    <p:anim calcmode="lin" valueType="num">
                                      <p:cBhvr>
                                        <p:cTn id="21" dur="1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1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100"/>
                                        <p:tgtEl>
                                          <p:spTgt spid="6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100"/>
                                        <p:tgtEl>
                                          <p:spTgt spid="6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1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31CFB-2A64-F8EF-F78F-1DA88953AFDC}"/>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6394394E-F4FC-368E-4BD9-E992F40D0980}"/>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1520AA70-6CE9-A02C-5E93-33CFB3EEC444}"/>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938B9C4-94AC-F9E0-06B8-506A835F0825}"/>
              </a:ext>
            </a:extLst>
          </p:cNvPr>
          <p:cNvSpPr txBox="1">
            <a:spLocks/>
          </p:cNvSpPr>
          <p:nvPr/>
        </p:nvSpPr>
        <p:spPr>
          <a:xfrm>
            <a:off x="228600" y="349355"/>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ea typeface="Arial" panose="020B0604020202020204" pitchFamily="34" charset="0"/>
              </a:rPr>
              <a:t>ΙΔΕΕΣ ΓΙΑ ΜΕΛΛΟΝΤΙΚΗ ΕΡΓΑΣΙΑ</a:t>
            </a:r>
            <a:endParaRPr lang="en-US" sz="2800" b="1" dirty="0">
              <a:solidFill>
                <a:schemeClr val="bg2">
                  <a:lumMod val="25000"/>
                </a:schemeClr>
              </a:solidFill>
              <a:effectLst/>
              <a:ea typeface="Arial" panose="020B0604020202020204" pitchFamily="34" charset="0"/>
            </a:endParaRPr>
          </a:p>
        </p:txBody>
      </p:sp>
      <p:cxnSp>
        <p:nvCxnSpPr>
          <p:cNvPr id="12" name="Straight Connector 11">
            <a:extLst>
              <a:ext uri="{FF2B5EF4-FFF2-40B4-BE49-F238E27FC236}">
                <a16:creationId xmlns:a16="http://schemas.microsoft.com/office/drawing/2014/main" id="{90E9816E-7A35-8DF5-8DED-5044C10CE885}"/>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81852CF1-8098-1085-3CB5-5FF67028C5BE}"/>
              </a:ext>
            </a:extLst>
          </p:cNvPr>
          <p:cNvSpPr/>
          <p:nvPr/>
        </p:nvSpPr>
        <p:spPr>
          <a:xfrm>
            <a:off x="693303" y="1317875"/>
            <a:ext cx="10805395" cy="897750"/>
          </a:xfrm>
          <a:custGeom>
            <a:avLst/>
            <a:gdLst>
              <a:gd name="connsiteX0" fmla="*/ 0 w 9537312"/>
              <a:gd name="connsiteY0" fmla="*/ 0 h 897750"/>
              <a:gd name="connsiteX1" fmla="*/ 9537312 w 9537312"/>
              <a:gd name="connsiteY1" fmla="*/ 0 h 897750"/>
              <a:gd name="connsiteX2" fmla="*/ 9537312 w 9537312"/>
              <a:gd name="connsiteY2" fmla="*/ 897750 h 897750"/>
              <a:gd name="connsiteX3" fmla="*/ 0 w 9537312"/>
              <a:gd name="connsiteY3" fmla="*/ 897750 h 897750"/>
              <a:gd name="connsiteX4" fmla="*/ 0 w 9537312"/>
              <a:gd name="connsiteY4" fmla="*/ 0 h 89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312" h="897750">
                <a:moveTo>
                  <a:pt x="0" y="0"/>
                </a:moveTo>
                <a:lnTo>
                  <a:pt x="9537312" y="0"/>
                </a:lnTo>
                <a:lnTo>
                  <a:pt x="9537312" y="897750"/>
                </a:lnTo>
                <a:lnTo>
                  <a:pt x="0" y="897750"/>
                </a:lnTo>
                <a:lnTo>
                  <a:pt x="0" y="0"/>
                </a:lnTo>
                <a:close/>
              </a:path>
            </a:pathLst>
          </a:custGeom>
          <a:ln>
            <a:solidFill>
              <a:srgbClr val="11AEC7"/>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201" tIns="312420" rIns="740201" bIns="106680" numCol="1" spcCol="1270" anchor="t" anchorCtr="0">
            <a:noAutofit/>
          </a:bodyPr>
          <a:lstStyle/>
          <a:p>
            <a:pPr marL="114300" lvl="1" indent="-114300" algn="l" defTabSz="666750">
              <a:lnSpc>
                <a:spcPct val="90000"/>
              </a:lnSpc>
              <a:spcBef>
                <a:spcPct val="0"/>
              </a:spcBef>
              <a:spcAft>
                <a:spcPct val="15000"/>
              </a:spcAft>
              <a:buFont typeface="Symbol" panose="05050102010706020507" pitchFamily="18" charset="2"/>
              <a:buChar char=""/>
            </a:pPr>
            <a:r>
              <a:rPr lang="en-US" sz="1500" kern="1200" dirty="0">
                <a:effectLst/>
                <a:ea typeface="Times New Roman" panose="02020603050405020304" pitchFamily="18" charset="0"/>
              </a:rPr>
              <a:t> </a:t>
            </a:r>
            <a:r>
              <a:rPr lang="el-GR" sz="1500" kern="1200" dirty="0">
                <a:effectLst/>
                <a:ea typeface="Times New Roman" panose="02020603050405020304" pitchFamily="18" charset="0"/>
              </a:rPr>
              <a:t>Σε τι οφειλόταν ο αυξημένος αριθμός των ψευδών ειδήσεων που ελέγχθηκαν από την </a:t>
            </a:r>
            <a:r>
              <a:rPr lang="en-US" sz="1500" kern="1200" dirty="0">
                <a:effectLst/>
                <a:ea typeface="Times New Roman" panose="02020603050405020304" pitchFamily="18" charset="0"/>
              </a:rPr>
              <a:t>EllhnikaHoaxes</a:t>
            </a:r>
            <a:r>
              <a:rPr lang="el-GR" sz="1500" kern="1200" dirty="0">
                <a:effectLst/>
                <a:ea typeface="Times New Roman" panose="02020603050405020304" pitchFamily="18" charset="0"/>
              </a:rPr>
              <a:t>.</a:t>
            </a:r>
            <a:r>
              <a:rPr lang="en-US" sz="1500" kern="1200" dirty="0">
                <a:effectLst/>
                <a:ea typeface="Times New Roman" panose="02020603050405020304" pitchFamily="18" charset="0"/>
              </a:rPr>
              <a:t>gr </a:t>
            </a:r>
            <a:r>
              <a:rPr lang="el-GR" sz="1500" kern="1200" dirty="0">
                <a:effectLst/>
                <a:ea typeface="Times New Roman" panose="02020603050405020304" pitchFamily="18" charset="0"/>
              </a:rPr>
              <a:t>εκείνη την περίοδο;</a:t>
            </a:r>
            <a:endParaRPr lang="en-US" sz="1500" kern="1200" dirty="0"/>
          </a:p>
        </p:txBody>
      </p:sp>
      <p:sp>
        <p:nvSpPr>
          <p:cNvPr id="7" name="Freeform: Shape 6">
            <a:extLst>
              <a:ext uri="{FF2B5EF4-FFF2-40B4-BE49-F238E27FC236}">
                <a16:creationId xmlns:a16="http://schemas.microsoft.com/office/drawing/2014/main" id="{9B86768C-349F-A71C-E5C6-4846B6B0C2FD}"/>
              </a:ext>
            </a:extLst>
          </p:cNvPr>
          <p:cNvSpPr/>
          <p:nvPr/>
        </p:nvSpPr>
        <p:spPr>
          <a:xfrm>
            <a:off x="2314112" y="1096475"/>
            <a:ext cx="7563776" cy="442800"/>
          </a:xfrm>
          <a:custGeom>
            <a:avLst/>
            <a:gdLst>
              <a:gd name="connsiteX0" fmla="*/ 0 w 6676118"/>
              <a:gd name="connsiteY0" fmla="*/ 73801 h 442800"/>
              <a:gd name="connsiteX1" fmla="*/ 73801 w 6676118"/>
              <a:gd name="connsiteY1" fmla="*/ 0 h 442800"/>
              <a:gd name="connsiteX2" fmla="*/ 6602317 w 6676118"/>
              <a:gd name="connsiteY2" fmla="*/ 0 h 442800"/>
              <a:gd name="connsiteX3" fmla="*/ 6676118 w 6676118"/>
              <a:gd name="connsiteY3" fmla="*/ 73801 h 442800"/>
              <a:gd name="connsiteX4" fmla="*/ 6676118 w 6676118"/>
              <a:gd name="connsiteY4" fmla="*/ 368999 h 442800"/>
              <a:gd name="connsiteX5" fmla="*/ 6602317 w 6676118"/>
              <a:gd name="connsiteY5" fmla="*/ 442800 h 442800"/>
              <a:gd name="connsiteX6" fmla="*/ 73801 w 6676118"/>
              <a:gd name="connsiteY6" fmla="*/ 442800 h 442800"/>
              <a:gd name="connsiteX7" fmla="*/ 0 w 6676118"/>
              <a:gd name="connsiteY7" fmla="*/ 368999 h 442800"/>
              <a:gd name="connsiteX8" fmla="*/ 0 w 667611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6118" h="442800">
                <a:moveTo>
                  <a:pt x="0" y="73801"/>
                </a:moveTo>
                <a:cubicBezTo>
                  <a:pt x="0" y="33042"/>
                  <a:pt x="33042" y="0"/>
                  <a:pt x="73801" y="0"/>
                </a:cubicBezTo>
                <a:lnTo>
                  <a:pt x="6602317" y="0"/>
                </a:lnTo>
                <a:cubicBezTo>
                  <a:pt x="6643076" y="0"/>
                  <a:pt x="6676118" y="33042"/>
                  <a:pt x="6676118" y="73801"/>
                </a:cubicBezTo>
                <a:lnTo>
                  <a:pt x="6676118" y="368999"/>
                </a:lnTo>
                <a:cubicBezTo>
                  <a:pt x="6676118" y="409758"/>
                  <a:pt x="6643076" y="442800"/>
                  <a:pt x="6602317" y="442800"/>
                </a:cubicBezTo>
                <a:lnTo>
                  <a:pt x="73801" y="442800"/>
                </a:lnTo>
                <a:cubicBezTo>
                  <a:pt x="33042" y="442800"/>
                  <a:pt x="0" y="409758"/>
                  <a:pt x="0" y="368999"/>
                </a:cubicBezTo>
                <a:lnTo>
                  <a:pt x="0" y="73801"/>
                </a:lnTo>
                <a:close/>
              </a:path>
            </a:pathLst>
          </a:custGeom>
          <a:solidFill>
            <a:srgbClr val="11AEC7"/>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73957" tIns="21616" rIns="273957" bIns="21616" numCol="1" spcCol="1270" anchor="ctr" anchorCtr="0">
            <a:noAutofit/>
          </a:bodyPr>
          <a:lstStyle/>
          <a:p>
            <a:pPr marL="0" lvl="0" indent="0" algn="ctr" defTabSz="666750">
              <a:lnSpc>
                <a:spcPct val="90000"/>
              </a:lnSpc>
              <a:spcBef>
                <a:spcPct val="0"/>
              </a:spcBef>
              <a:spcAft>
                <a:spcPct val="35000"/>
              </a:spcAft>
              <a:buNone/>
            </a:pPr>
            <a:r>
              <a:rPr lang="el-GR" sz="1500" kern="1200" dirty="0">
                <a:effectLst/>
                <a:ea typeface="Times New Roman" panose="02020603050405020304" pitchFamily="18" charset="0"/>
              </a:rPr>
              <a:t>ΑΝΑΛΥΣΗ ΤΩΝ ΠΕΡΙΟΔΩΝ ΜΕ ΕΞΑΙΡΕΤΙΚΑ ΠΟΛΛΑ ΑΡΘΡΑ</a:t>
            </a:r>
            <a:endParaRPr lang="en-US" sz="1500" kern="1200" dirty="0"/>
          </a:p>
        </p:txBody>
      </p:sp>
      <p:sp>
        <p:nvSpPr>
          <p:cNvPr id="8" name="Freeform: Shape 7">
            <a:extLst>
              <a:ext uri="{FF2B5EF4-FFF2-40B4-BE49-F238E27FC236}">
                <a16:creationId xmlns:a16="http://schemas.microsoft.com/office/drawing/2014/main" id="{CEA2C892-BAC7-BAB3-B2A1-8B5ABC446916}"/>
              </a:ext>
            </a:extLst>
          </p:cNvPr>
          <p:cNvSpPr/>
          <p:nvPr/>
        </p:nvSpPr>
        <p:spPr>
          <a:xfrm>
            <a:off x="693303" y="2518025"/>
            <a:ext cx="10805395" cy="1110375"/>
          </a:xfrm>
          <a:custGeom>
            <a:avLst/>
            <a:gdLst>
              <a:gd name="connsiteX0" fmla="*/ 0 w 9537312"/>
              <a:gd name="connsiteY0" fmla="*/ 0 h 1110375"/>
              <a:gd name="connsiteX1" fmla="*/ 9537312 w 9537312"/>
              <a:gd name="connsiteY1" fmla="*/ 0 h 1110375"/>
              <a:gd name="connsiteX2" fmla="*/ 9537312 w 9537312"/>
              <a:gd name="connsiteY2" fmla="*/ 1110375 h 1110375"/>
              <a:gd name="connsiteX3" fmla="*/ 0 w 9537312"/>
              <a:gd name="connsiteY3" fmla="*/ 1110375 h 1110375"/>
              <a:gd name="connsiteX4" fmla="*/ 0 w 9537312"/>
              <a:gd name="connsiteY4" fmla="*/ 0 h 111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312" h="1110375">
                <a:moveTo>
                  <a:pt x="0" y="0"/>
                </a:moveTo>
                <a:lnTo>
                  <a:pt x="9537312" y="0"/>
                </a:lnTo>
                <a:lnTo>
                  <a:pt x="9537312" y="1110375"/>
                </a:lnTo>
                <a:lnTo>
                  <a:pt x="0" y="1110375"/>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201" tIns="312420" rIns="740201" bIns="106680" numCol="1" spcCol="1270" anchor="t" anchorCtr="0">
            <a:noAutofit/>
          </a:bodyPr>
          <a:lstStyle/>
          <a:p>
            <a:pPr marL="114300" lvl="1" indent="-114300" algn="l" defTabSz="666750">
              <a:lnSpc>
                <a:spcPct val="90000"/>
              </a:lnSpc>
              <a:spcBef>
                <a:spcPct val="0"/>
              </a:spcBef>
              <a:spcAft>
                <a:spcPct val="15000"/>
              </a:spcAft>
              <a:buFont typeface="Symbol" panose="05050102010706020507" pitchFamily="18" charset="2"/>
              <a:buChar char=""/>
            </a:pPr>
            <a:r>
              <a:rPr lang="en-US" sz="1500" kern="1200" dirty="0">
                <a:effectLst/>
                <a:ea typeface="Times New Roman" panose="02020603050405020304" pitchFamily="18" charset="0"/>
              </a:rPr>
              <a:t> </a:t>
            </a:r>
            <a:r>
              <a:rPr lang="el-GR" sz="1500" kern="1200" dirty="0">
                <a:effectLst/>
                <a:ea typeface="Times New Roman" panose="02020603050405020304" pitchFamily="18" charset="0"/>
              </a:rPr>
              <a:t>Τα κείμενα των πρωτότυπων παραπλανητικών άρθρων ή ισχυρισμών θα μπορούσαν να ανακτηθούν και να αναλυθούν λεξιλογικά ή να αναλυθούν γενικά οι ιστότοποι που παράγουν ή/και διαδίδουν ψευδείς ειδήσεις</a:t>
            </a:r>
            <a:endParaRPr lang="en-US" sz="1500" kern="1200" dirty="0"/>
          </a:p>
        </p:txBody>
      </p:sp>
      <p:sp>
        <p:nvSpPr>
          <p:cNvPr id="9" name="Freeform: Shape 8">
            <a:extLst>
              <a:ext uri="{FF2B5EF4-FFF2-40B4-BE49-F238E27FC236}">
                <a16:creationId xmlns:a16="http://schemas.microsoft.com/office/drawing/2014/main" id="{3DD39DCA-6119-E9A7-9599-4E6D1AAA7481}"/>
              </a:ext>
            </a:extLst>
          </p:cNvPr>
          <p:cNvSpPr/>
          <p:nvPr/>
        </p:nvSpPr>
        <p:spPr>
          <a:xfrm>
            <a:off x="2314112" y="2296625"/>
            <a:ext cx="7563776" cy="442800"/>
          </a:xfrm>
          <a:custGeom>
            <a:avLst/>
            <a:gdLst>
              <a:gd name="connsiteX0" fmla="*/ 0 w 6676118"/>
              <a:gd name="connsiteY0" fmla="*/ 73801 h 442800"/>
              <a:gd name="connsiteX1" fmla="*/ 73801 w 6676118"/>
              <a:gd name="connsiteY1" fmla="*/ 0 h 442800"/>
              <a:gd name="connsiteX2" fmla="*/ 6602317 w 6676118"/>
              <a:gd name="connsiteY2" fmla="*/ 0 h 442800"/>
              <a:gd name="connsiteX3" fmla="*/ 6676118 w 6676118"/>
              <a:gd name="connsiteY3" fmla="*/ 73801 h 442800"/>
              <a:gd name="connsiteX4" fmla="*/ 6676118 w 6676118"/>
              <a:gd name="connsiteY4" fmla="*/ 368999 h 442800"/>
              <a:gd name="connsiteX5" fmla="*/ 6602317 w 6676118"/>
              <a:gd name="connsiteY5" fmla="*/ 442800 h 442800"/>
              <a:gd name="connsiteX6" fmla="*/ 73801 w 6676118"/>
              <a:gd name="connsiteY6" fmla="*/ 442800 h 442800"/>
              <a:gd name="connsiteX7" fmla="*/ 0 w 6676118"/>
              <a:gd name="connsiteY7" fmla="*/ 368999 h 442800"/>
              <a:gd name="connsiteX8" fmla="*/ 0 w 667611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6118" h="442800">
                <a:moveTo>
                  <a:pt x="0" y="73801"/>
                </a:moveTo>
                <a:cubicBezTo>
                  <a:pt x="0" y="33042"/>
                  <a:pt x="33042" y="0"/>
                  <a:pt x="73801" y="0"/>
                </a:cubicBezTo>
                <a:lnTo>
                  <a:pt x="6602317" y="0"/>
                </a:lnTo>
                <a:cubicBezTo>
                  <a:pt x="6643076" y="0"/>
                  <a:pt x="6676118" y="33042"/>
                  <a:pt x="6676118" y="73801"/>
                </a:cubicBezTo>
                <a:lnTo>
                  <a:pt x="6676118" y="368999"/>
                </a:lnTo>
                <a:cubicBezTo>
                  <a:pt x="6676118" y="409758"/>
                  <a:pt x="6643076" y="442800"/>
                  <a:pt x="6602317" y="442800"/>
                </a:cubicBezTo>
                <a:lnTo>
                  <a:pt x="73801" y="442800"/>
                </a:lnTo>
                <a:cubicBezTo>
                  <a:pt x="33042" y="442800"/>
                  <a:pt x="0" y="409758"/>
                  <a:pt x="0" y="368999"/>
                </a:cubicBezTo>
                <a:lnTo>
                  <a:pt x="0" y="7380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73957" tIns="21616" rIns="273957" bIns="21616" numCol="1" spcCol="1270" anchor="ctr" anchorCtr="0">
            <a:noAutofit/>
          </a:bodyPr>
          <a:lstStyle/>
          <a:p>
            <a:pPr marL="0" lvl="0" indent="0" algn="ctr" defTabSz="666750">
              <a:lnSpc>
                <a:spcPct val="90000"/>
              </a:lnSpc>
              <a:spcBef>
                <a:spcPct val="0"/>
              </a:spcBef>
              <a:spcAft>
                <a:spcPct val="35000"/>
              </a:spcAft>
              <a:buNone/>
            </a:pPr>
            <a:r>
              <a:rPr lang="el-GR" sz="1500" kern="1200" dirty="0">
                <a:effectLst/>
                <a:ea typeface="Times New Roman" panose="02020603050405020304" pitchFamily="18" charset="0"/>
              </a:rPr>
              <a:t>ΛΕΞΙΛΟΓΙΚΗ ΑΝΑΛΥΣΗ ΨΕΥΔΩΝ ΕΙΔΗΣΕΩΝ</a:t>
            </a:r>
            <a:endParaRPr lang="en-US" sz="1500" kern="1200" dirty="0"/>
          </a:p>
        </p:txBody>
      </p:sp>
      <p:sp>
        <p:nvSpPr>
          <p:cNvPr id="11" name="Freeform: Shape 10">
            <a:extLst>
              <a:ext uri="{FF2B5EF4-FFF2-40B4-BE49-F238E27FC236}">
                <a16:creationId xmlns:a16="http://schemas.microsoft.com/office/drawing/2014/main" id="{3F38B2A9-B32A-CC0C-2BEC-D9CFB0625F08}"/>
              </a:ext>
            </a:extLst>
          </p:cNvPr>
          <p:cNvSpPr/>
          <p:nvPr/>
        </p:nvSpPr>
        <p:spPr>
          <a:xfrm>
            <a:off x="693303" y="3930800"/>
            <a:ext cx="10805395" cy="897750"/>
          </a:xfrm>
          <a:custGeom>
            <a:avLst/>
            <a:gdLst>
              <a:gd name="connsiteX0" fmla="*/ 0 w 9537312"/>
              <a:gd name="connsiteY0" fmla="*/ 0 h 897750"/>
              <a:gd name="connsiteX1" fmla="*/ 9537312 w 9537312"/>
              <a:gd name="connsiteY1" fmla="*/ 0 h 897750"/>
              <a:gd name="connsiteX2" fmla="*/ 9537312 w 9537312"/>
              <a:gd name="connsiteY2" fmla="*/ 897750 h 897750"/>
              <a:gd name="connsiteX3" fmla="*/ 0 w 9537312"/>
              <a:gd name="connsiteY3" fmla="*/ 897750 h 897750"/>
              <a:gd name="connsiteX4" fmla="*/ 0 w 9537312"/>
              <a:gd name="connsiteY4" fmla="*/ 0 h 89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312" h="897750">
                <a:moveTo>
                  <a:pt x="0" y="0"/>
                </a:moveTo>
                <a:lnTo>
                  <a:pt x="9537312" y="0"/>
                </a:lnTo>
                <a:lnTo>
                  <a:pt x="9537312" y="897750"/>
                </a:lnTo>
                <a:lnTo>
                  <a:pt x="0" y="897750"/>
                </a:lnTo>
                <a:lnTo>
                  <a:pt x="0" y="0"/>
                </a:lnTo>
                <a:close/>
              </a:path>
            </a:pathLst>
          </a:custGeom>
          <a:ln>
            <a:solidFill>
              <a:srgbClr val="11AEC7"/>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201" tIns="312420" rIns="740201" bIns="106680" numCol="1" spcCol="1270" anchor="t" anchorCtr="0">
            <a:noAutofit/>
          </a:bodyPr>
          <a:lstStyle/>
          <a:p>
            <a:pPr marL="114300" lvl="1" indent="-114300" algn="l" defTabSz="666750">
              <a:lnSpc>
                <a:spcPct val="90000"/>
              </a:lnSpc>
              <a:spcBef>
                <a:spcPct val="0"/>
              </a:spcBef>
              <a:spcAft>
                <a:spcPct val="15000"/>
              </a:spcAft>
              <a:buFont typeface="Symbol" panose="05050102010706020507" pitchFamily="18" charset="2"/>
              <a:buChar char=""/>
            </a:pPr>
            <a:r>
              <a:rPr lang="en-US" sz="1500" kern="1200" dirty="0">
                <a:effectLst/>
                <a:ea typeface="Times New Roman" panose="02020603050405020304" pitchFamily="18" charset="0"/>
              </a:rPr>
              <a:t> </a:t>
            </a:r>
            <a:r>
              <a:rPr lang="el-GR" sz="1500" kern="1200" dirty="0">
                <a:effectLst/>
                <a:ea typeface="Times New Roman" panose="02020603050405020304" pitchFamily="18" charset="0"/>
              </a:rPr>
              <a:t>Ανάπτυξη μιας εφαρμογής που θα προσθέτει στη ΒΔ τα νέα άρθρα αυτόματα κάθε φορά που αυτά δημοσιεύονται.</a:t>
            </a:r>
            <a:endParaRPr lang="en-US" sz="1500" kern="1200" dirty="0"/>
          </a:p>
        </p:txBody>
      </p:sp>
      <p:sp>
        <p:nvSpPr>
          <p:cNvPr id="13" name="Freeform: Shape 12">
            <a:extLst>
              <a:ext uri="{FF2B5EF4-FFF2-40B4-BE49-F238E27FC236}">
                <a16:creationId xmlns:a16="http://schemas.microsoft.com/office/drawing/2014/main" id="{9B9A1E21-ED8F-309D-D2BF-E856415E24BE}"/>
              </a:ext>
            </a:extLst>
          </p:cNvPr>
          <p:cNvSpPr/>
          <p:nvPr/>
        </p:nvSpPr>
        <p:spPr>
          <a:xfrm>
            <a:off x="2314112" y="3709400"/>
            <a:ext cx="7563776" cy="442800"/>
          </a:xfrm>
          <a:custGeom>
            <a:avLst/>
            <a:gdLst>
              <a:gd name="connsiteX0" fmla="*/ 0 w 6676118"/>
              <a:gd name="connsiteY0" fmla="*/ 73801 h 442800"/>
              <a:gd name="connsiteX1" fmla="*/ 73801 w 6676118"/>
              <a:gd name="connsiteY1" fmla="*/ 0 h 442800"/>
              <a:gd name="connsiteX2" fmla="*/ 6602317 w 6676118"/>
              <a:gd name="connsiteY2" fmla="*/ 0 h 442800"/>
              <a:gd name="connsiteX3" fmla="*/ 6676118 w 6676118"/>
              <a:gd name="connsiteY3" fmla="*/ 73801 h 442800"/>
              <a:gd name="connsiteX4" fmla="*/ 6676118 w 6676118"/>
              <a:gd name="connsiteY4" fmla="*/ 368999 h 442800"/>
              <a:gd name="connsiteX5" fmla="*/ 6602317 w 6676118"/>
              <a:gd name="connsiteY5" fmla="*/ 442800 h 442800"/>
              <a:gd name="connsiteX6" fmla="*/ 73801 w 6676118"/>
              <a:gd name="connsiteY6" fmla="*/ 442800 h 442800"/>
              <a:gd name="connsiteX7" fmla="*/ 0 w 6676118"/>
              <a:gd name="connsiteY7" fmla="*/ 368999 h 442800"/>
              <a:gd name="connsiteX8" fmla="*/ 0 w 667611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6118" h="442800">
                <a:moveTo>
                  <a:pt x="0" y="73801"/>
                </a:moveTo>
                <a:cubicBezTo>
                  <a:pt x="0" y="33042"/>
                  <a:pt x="33042" y="0"/>
                  <a:pt x="73801" y="0"/>
                </a:cubicBezTo>
                <a:lnTo>
                  <a:pt x="6602317" y="0"/>
                </a:lnTo>
                <a:cubicBezTo>
                  <a:pt x="6643076" y="0"/>
                  <a:pt x="6676118" y="33042"/>
                  <a:pt x="6676118" y="73801"/>
                </a:cubicBezTo>
                <a:lnTo>
                  <a:pt x="6676118" y="368999"/>
                </a:lnTo>
                <a:cubicBezTo>
                  <a:pt x="6676118" y="409758"/>
                  <a:pt x="6643076" y="442800"/>
                  <a:pt x="6602317" y="442800"/>
                </a:cubicBezTo>
                <a:lnTo>
                  <a:pt x="73801" y="442800"/>
                </a:lnTo>
                <a:cubicBezTo>
                  <a:pt x="33042" y="442800"/>
                  <a:pt x="0" y="409758"/>
                  <a:pt x="0" y="368999"/>
                </a:cubicBezTo>
                <a:lnTo>
                  <a:pt x="0" y="73801"/>
                </a:lnTo>
                <a:close/>
              </a:path>
            </a:pathLst>
          </a:custGeom>
          <a:solidFill>
            <a:srgbClr val="11AEC7"/>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73957" tIns="21616" rIns="273957" bIns="21616" numCol="1" spcCol="1270" anchor="ctr" anchorCtr="0">
            <a:noAutofit/>
          </a:bodyPr>
          <a:lstStyle/>
          <a:p>
            <a:pPr marL="0" lvl="0" indent="0" algn="ctr" defTabSz="666750">
              <a:lnSpc>
                <a:spcPct val="90000"/>
              </a:lnSpc>
              <a:spcBef>
                <a:spcPct val="0"/>
              </a:spcBef>
              <a:spcAft>
                <a:spcPct val="35000"/>
              </a:spcAft>
              <a:buNone/>
            </a:pPr>
            <a:r>
              <a:rPr lang="el-GR" sz="1500" kern="1200" dirty="0"/>
              <a:t>ΑΝΑΠΤΥΞΗ ΕΦΑΡΜΟΓΗΣ ΓΙΑ ΑΥΤΟΜΑΤΗ ΠΡΟΣΘΕΣΗ ΔΕΔΟΜΕΝΩΝ</a:t>
            </a:r>
            <a:endParaRPr lang="en-US" sz="1500" kern="1200" dirty="0"/>
          </a:p>
        </p:txBody>
      </p:sp>
      <p:sp>
        <p:nvSpPr>
          <p:cNvPr id="14" name="Freeform: Shape 13">
            <a:extLst>
              <a:ext uri="{FF2B5EF4-FFF2-40B4-BE49-F238E27FC236}">
                <a16:creationId xmlns:a16="http://schemas.microsoft.com/office/drawing/2014/main" id="{62FEF667-D722-B0B4-4FD9-2306D071E2A9}"/>
              </a:ext>
            </a:extLst>
          </p:cNvPr>
          <p:cNvSpPr/>
          <p:nvPr/>
        </p:nvSpPr>
        <p:spPr>
          <a:xfrm>
            <a:off x="693303" y="5130950"/>
            <a:ext cx="10805395" cy="1110375"/>
          </a:xfrm>
          <a:custGeom>
            <a:avLst/>
            <a:gdLst>
              <a:gd name="connsiteX0" fmla="*/ 0 w 9537312"/>
              <a:gd name="connsiteY0" fmla="*/ 0 h 1110375"/>
              <a:gd name="connsiteX1" fmla="*/ 9537312 w 9537312"/>
              <a:gd name="connsiteY1" fmla="*/ 0 h 1110375"/>
              <a:gd name="connsiteX2" fmla="*/ 9537312 w 9537312"/>
              <a:gd name="connsiteY2" fmla="*/ 1110375 h 1110375"/>
              <a:gd name="connsiteX3" fmla="*/ 0 w 9537312"/>
              <a:gd name="connsiteY3" fmla="*/ 1110375 h 1110375"/>
              <a:gd name="connsiteX4" fmla="*/ 0 w 9537312"/>
              <a:gd name="connsiteY4" fmla="*/ 0 h 111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312" h="1110375">
                <a:moveTo>
                  <a:pt x="0" y="0"/>
                </a:moveTo>
                <a:lnTo>
                  <a:pt x="9537312" y="0"/>
                </a:lnTo>
                <a:lnTo>
                  <a:pt x="9537312" y="1110375"/>
                </a:lnTo>
                <a:lnTo>
                  <a:pt x="0" y="1110375"/>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0201" tIns="312420" rIns="740201" bIns="106680" numCol="1" spcCol="1270" anchor="t" anchorCtr="0">
            <a:noAutofit/>
          </a:bodyPr>
          <a:lstStyle/>
          <a:p>
            <a:pPr marL="114300" lvl="1" indent="-114300" algn="l" defTabSz="666750">
              <a:lnSpc>
                <a:spcPct val="90000"/>
              </a:lnSpc>
              <a:spcBef>
                <a:spcPct val="0"/>
              </a:spcBef>
              <a:spcAft>
                <a:spcPct val="15000"/>
              </a:spcAft>
              <a:buFont typeface="Symbol" panose="05050102010706020507" pitchFamily="18" charset="2"/>
              <a:buChar char=""/>
            </a:pPr>
            <a:r>
              <a:rPr lang="en-US" sz="1500" kern="1200" dirty="0">
                <a:effectLst/>
                <a:ea typeface="Times New Roman" panose="02020603050405020304" pitchFamily="18" charset="0"/>
              </a:rPr>
              <a:t> </a:t>
            </a:r>
            <a:r>
              <a:rPr lang="el-GR" sz="1500" kern="1200" dirty="0">
                <a:effectLst/>
                <a:ea typeface="Times New Roman" panose="02020603050405020304" pitchFamily="18" charset="0"/>
              </a:rPr>
              <a:t>Ανάπτυξη μιας εφαρμογής, με τη βοήθεια της οποίας ένας απλός χρήστης θα μπορούσε να ελέγχει αν μια συγκεκριμένη είδηση είναι αληθής η ψευδής, βάση τα δεδομένα που ανακτώνται από τον </a:t>
            </a:r>
            <a:r>
              <a:rPr lang="en-US" sz="1500" kern="1200" dirty="0">
                <a:effectLst/>
                <a:ea typeface="Times New Roman" panose="02020603050405020304" pitchFamily="18" charset="0"/>
              </a:rPr>
              <a:t>EllhnikaHoaxes</a:t>
            </a:r>
            <a:r>
              <a:rPr lang="el-GR" sz="1500" kern="1200" dirty="0">
                <a:effectLst/>
                <a:ea typeface="Times New Roman" panose="02020603050405020304" pitchFamily="18" charset="0"/>
              </a:rPr>
              <a:t>.</a:t>
            </a:r>
            <a:r>
              <a:rPr lang="en-US" sz="1500" kern="1200" dirty="0">
                <a:effectLst/>
                <a:ea typeface="Times New Roman" panose="02020603050405020304" pitchFamily="18" charset="0"/>
              </a:rPr>
              <a:t>gr</a:t>
            </a:r>
            <a:r>
              <a:rPr lang="el-GR" sz="1500" kern="1200" dirty="0">
                <a:effectLst/>
                <a:ea typeface="Times New Roman" panose="02020603050405020304" pitchFamily="18" charset="0"/>
              </a:rPr>
              <a:t>.</a:t>
            </a:r>
            <a:endParaRPr lang="en-US" sz="1500" kern="1200" dirty="0"/>
          </a:p>
        </p:txBody>
      </p:sp>
      <p:sp>
        <p:nvSpPr>
          <p:cNvPr id="15" name="Freeform: Shape 14">
            <a:extLst>
              <a:ext uri="{FF2B5EF4-FFF2-40B4-BE49-F238E27FC236}">
                <a16:creationId xmlns:a16="http://schemas.microsoft.com/office/drawing/2014/main" id="{2C2405F8-A84D-A1B0-F7DF-7D22F5F6D98A}"/>
              </a:ext>
            </a:extLst>
          </p:cNvPr>
          <p:cNvSpPr/>
          <p:nvPr/>
        </p:nvSpPr>
        <p:spPr>
          <a:xfrm>
            <a:off x="2314112" y="4909550"/>
            <a:ext cx="7563776" cy="442800"/>
          </a:xfrm>
          <a:custGeom>
            <a:avLst/>
            <a:gdLst>
              <a:gd name="connsiteX0" fmla="*/ 0 w 6676118"/>
              <a:gd name="connsiteY0" fmla="*/ 73801 h 442800"/>
              <a:gd name="connsiteX1" fmla="*/ 73801 w 6676118"/>
              <a:gd name="connsiteY1" fmla="*/ 0 h 442800"/>
              <a:gd name="connsiteX2" fmla="*/ 6602317 w 6676118"/>
              <a:gd name="connsiteY2" fmla="*/ 0 h 442800"/>
              <a:gd name="connsiteX3" fmla="*/ 6676118 w 6676118"/>
              <a:gd name="connsiteY3" fmla="*/ 73801 h 442800"/>
              <a:gd name="connsiteX4" fmla="*/ 6676118 w 6676118"/>
              <a:gd name="connsiteY4" fmla="*/ 368999 h 442800"/>
              <a:gd name="connsiteX5" fmla="*/ 6602317 w 6676118"/>
              <a:gd name="connsiteY5" fmla="*/ 442800 h 442800"/>
              <a:gd name="connsiteX6" fmla="*/ 73801 w 6676118"/>
              <a:gd name="connsiteY6" fmla="*/ 442800 h 442800"/>
              <a:gd name="connsiteX7" fmla="*/ 0 w 6676118"/>
              <a:gd name="connsiteY7" fmla="*/ 368999 h 442800"/>
              <a:gd name="connsiteX8" fmla="*/ 0 w 6676118"/>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6118" h="442800">
                <a:moveTo>
                  <a:pt x="0" y="73801"/>
                </a:moveTo>
                <a:cubicBezTo>
                  <a:pt x="0" y="33042"/>
                  <a:pt x="33042" y="0"/>
                  <a:pt x="73801" y="0"/>
                </a:cubicBezTo>
                <a:lnTo>
                  <a:pt x="6602317" y="0"/>
                </a:lnTo>
                <a:cubicBezTo>
                  <a:pt x="6643076" y="0"/>
                  <a:pt x="6676118" y="33042"/>
                  <a:pt x="6676118" y="73801"/>
                </a:cubicBezTo>
                <a:lnTo>
                  <a:pt x="6676118" y="368999"/>
                </a:lnTo>
                <a:cubicBezTo>
                  <a:pt x="6676118" y="409758"/>
                  <a:pt x="6643076" y="442800"/>
                  <a:pt x="6602317" y="442800"/>
                </a:cubicBezTo>
                <a:lnTo>
                  <a:pt x="73801" y="442800"/>
                </a:lnTo>
                <a:cubicBezTo>
                  <a:pt x="33042" y="442800"/>
                  <a:pt x="0" y="409758"/>
                  <a:pt x="0" y="368999"/>
                </a:cubicBezTo>
                <a:lnTo>
                  <a:pt x="0" y="7380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73957" tIns="21616" rIns="273957" bIns="21616" numCol="1" spcCol="1270" anchor="ctr" anchorCtr="0">
            <a:noAutofit/>
          </a:bodyPr>
          <a:lstStyle/>
          <a:p>
            <a:pPr marL="0" lvl="0" indent="0" algn="ctr" defTabSz="666750">
              <a:lnSpc>
                <a:spcPct val="90000"/>
              </a:lnSpc>
              <a:spcBef>
                <a:spcPct val="0"/>
              </a:spcBef>
              <a:spcAft>
                <a:spcPct val="35000"/>
              </a:spcAft>
              <a:buNone/>
            </a:pPr>
            <a:r>
              <a:rPr lang="el-GR" sz="1500" kern="1200" dirty="0"/>
              <a:t>ΑΝΑΠΤΥΞΗ ΕΦΑΡΜΟΓΗΣ ΓΙΑ ΤΟΝ ΕΛΕΓΧΟ ΕΥΚΥΡΟΤΗΤΑΣ ΕΙΔΗΣΕΩΝ</a:t>
            </a:r>
            <a:endParaRPr lang="en-US" sz="1500" kern="1200" dirty="0"/>
          </a:p>
        </p:txBody>
      </p:sp>
      <p:sp>
        <p:nvSpPr>
          <p:cNvPr id="17" name="TextBox 16">
            <a:extLst>
              <a:ext uri="{FF2B5EF4-FFF2-40B4-BE49-F238E27FC236}">
                <a16:creationId xmlns:a16="http://schemas.microsoft.com/office/drawing/2014/main" id="{0DEB39EA-FC0C-64AE-71A2-B4367C35CC8C}"/>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pic>
        <p:nvPicPr>
          <p:cNvPr id="3" name="Picture 2" descr="A group of icons of a person holding a tablet and a magnifying glass&#10;&#10;Description automatically generated">
            <a:extLst>
              <a:ext uri="{FF2B5EF4-FFF2-40B4-BE49-F238E27FC236}">
                <a16:creationId xmlns:a16="http://schemas.microsoft.com/office/drawing/2014/main" id="{4DE2CF5E-B79A-D8E5-7AB7-F3E5D1B5CCC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816" t="8992" r="58583" b="47861"/>
          <a:stretch/>
        </p:blipFill>
        <p:spPr>
          <a:xfrm>
            <a:off x="156710" y="662506"/>
            <a:ext cx="912085" cy="1667445"/>
          </a:xfrm>
          <a:prstGeom prst="rect">
            <a:avLst/>
          </a:prstGeom>
        </p:spPr>
      </p:pic>
      <p:pic>
        <p:nvPicPr>
          <p:cNvPr id="18" name="Picture 17" descr="A group of icons of a person holding a tablet and a magnifying glass&#10;&#10;Description automatically generated">
            <a:extLst>
              <a:ext uri="{FF2B5EF4-FFF2-40B4-BE49-F238E27FC236}">
                <a16:creationId xmlns:a16="http://schemas.microsoft.com/office/drawing/2014/main" id="{E0EB128D-B383-611F-0942-B236BCA8658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689" t="20579" r="13522" b="42497"/>
          <a:stretch/>
        </p:blipFill>
        <p:spPr>
          <a:xfrm>
            <a:off x="10890762" y="2548270"/>
            <a:ext cx="968082" cy="1027465"/>
          </a:xfrm>
          <a:prstGeom prst="rect">
            <a:avLst/>
          </a:prstGeom>
        </p:spPr>
      </p:pic>
      <p:pic>
        <p:nvPicPr>
          <p:cNvPr id="19" name="Picture 18" descr="A group of icons of a person holding a tablet and a magnifying glass&#10;&#10;Description automatically generated">
            <a:extLst>
              <a:ext uri="{FF2B5EF4-FFF2-40B4-BE49-F238E27FC236}">
                <a16:creationId xmlns:a16="http://schemas.microsoft.com/office/drawing/2014/main" id="{8B1E14C4-6200-2781-913C-E122312FB6E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839" t="60545" r="60890" b="15988"/>
          <a:stretch/>
        </p:blipFill>
        <p:spPr>
          <a:xfrm>
            <a:off x="134816" y="3828197"/>
            <a:ext cx="1225386" cy="1054446"/>
          </a:xfrm>
          <a:prstGeom prst="rect">
            <a:avLst/>
          </a:prstGeom>
        </p:spPr>
      </p:pic>
      <p:pic>
        <p:nvPicPr>
          <p:cNvPr id="20" name="Picture 19" descr="A group of icons of a person holding a tablet and a magnifying glass&#10;&#10;Description automatically generated">
            <a:extLst>
              <a:ext uri="{FF2B5EF4-FFF2-40B4-BE49-F238E27FC236}">
                <a16:creationId xmlns:a16="http://schemas.microsoft.com/office/drawing/2014/main" id="{1FDB3554-E09E-3A55-8258-E9D8D275991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711" t="60911" r="8955" b="10736"/>
          <a:stretch/>
        </p:blipFill>
        <p:spPr>
          <a:xfrm>
            <a:off x="10563212" y="5049950"/>
            <a:ext cx="1400188" cy="1190965"/>
          </a:xfrm>
          <a:prstGeom prst="rect">
            <a:avLst/>
          </a:prstGeom>
        </p:spPr>
      </p:pic>
    </p:spTree>
    <p:extLst>
      <p:ext uri="{BB962C8B-B14F-4D97-AF65-F5344CB8AC3E}">
        <p14:creationId xmlns:p14="http://schemas.microsoft.com/office/powerpoint/2010/main" val="15459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 fill="hold"/>
                                        <p:tgtEl>
                                          <p:spTgt spid="5"/>
                                        </p:tgtEl>
                                        <p:attrNameLst>
                                          <p:attrName>ppt_x</p:attrName>
                                        </p:attrNameLst>
                                      </p:cBhvr>
                                      <p:tavLst>
                                        <p:tav tm="0">
                                          <p:val>
                                            <p:strVal val="0-#ppt_w/2"/>
                                          </p:val>
                                        </p:tav>
                                        <p:tav tm="100000">
                                          <p:val>
                                            <p:strVal val="#ppt_x"/>
                                          </p:val>
                                        </p:tav>
                                      </p:tavLst>
                                    </p:anim>
                                    <p:anim calcmode="lin" valueType="num">
                                      <p:cBhvr additive="base">
                                        <p:cTn id="8" dur="1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 fill="hold"/>
                                        <p:tgtEl>
                                          <p:spTgt spid="7"/>
                                        </p:tgtEl>
                                        <p:attrNameLst>
                                          <p:attrName>ppt_x</p:attrName>
                                        </p:attrNameLst>
                                      </p:cBhvr>
                                      <p:tavLst>
                                        <p:tav tm="0">
                                          <p:val>
                                            <p:strVal val="0-#ppt_w/2"/>
                                          </p:val>
                                        </p:tav>
                                        <p:tav tm="100000">
                                          <p:val>
                                            <p:strVal val="#ppt_x"/>
                                          </p:val>
                                        </p:tav>
                                      </p:tavLst>
                                    </p:anim>
                                    <p:anim calcmode="lin" valueType="num">
                                      <p:cBhvr additive="base">
                                        <p:cTn id="12" dur="1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 fill="hold"/>
                                        <p:tgtEl>
                                          <p:spTgt spid="3"/>
                                        </p:tgtEl>
                                        <p:attrNameLst>
                                          <p:attrName>ppt_x</p:attrName>
                                        </p:attrNameLst>
                                      </p:cBhvr>
                                      <p:tavLst>
                                        <p:tav tm="0">
                                          <p:val>
                                            <p:strVal val="0-#ppt_w/2"/>
                                          </p:val>
                                        </p:tav>
                                        <p:tav tm="100000">
                                          <p:val>
                                            <p:strVal val="#ppt_x"/>
                                          </p:val>
                                        </p:tav>
                                      </p:tavLst>
                                    </p:anim>
                                    <p:anim calcmode="lin" valueType="num">
                                      <p:cBhvr additive="base">
                                        <p:cTn id="16" dur="1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 fill="hold"/>
                                        <p:tgtEl>
                                          <p:spTgt spid="18"/>
                                        </p:tgtEl>
                                        <p:attrNameLst>
                                          <p:attrName>ppt_x</p:attrName>
                                        </p:attrNameLst>
                                      </p:cBhvr>
                                      <p:tavLst>
                                        <p:tav tm="0">
                                          <p:val>
                                            <p:strVal val="1+#ppt_w/2"/>
                                          </p:val>
                                        </p:tav>
                                        <p:tav tm="100000">
                                          <p:val>
                                            <p:strVal val="#ppt_x"/>
                                          </p:val>
                                        </p:tav>
                                      </p:tavLst>
                                    </p:anim>
                                    <p:anim calcmode="lin" valueType="num">
                                      <p:cBhvr additive="base">
                                        <p:cTn id="22" dur="1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 fill="hold"/>
                                        <p:tgtEl>
                                          <p:spTgt spid="8"/>
                                        </p:tgtEl>
                                        <p:attrNameLst>
                                          <p:attrName>ppt_x</p:attrName>
                                        </p:attrNameLst>
                                      </p:cBhvr>
                                      <p:tavLst>
                                        <p:tav tm="0">
                                          <p:val>
                                            <p:strVal val="1+#ppt_w/2"/>
                                          </p:val>
                                        </p:tav>
                                        <p:tav tm="100000">
                                          <p:val>
                                            <p:strVal val="#ppt_x"/>
                                          </p:val>
                                        </p:tav>
                                      </p:tavLst>
                                    </p:anim>
                                    <p:anim calcmode="lin" valueType="num">
                                      <p:cBhvr additive="base">
                                        <p:cTn id="26" dur="1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 fill="hold"/>
                                        <p:tgtEl>
                                          <p:spTgt spid="9"/>
                                        </p:tgtEl>
                                        <p:attrNameLst>
                                          <p:attrName>ppt_x</p:attrName>
                                        </p:attrNameLst>
                                      </p:cBhvr>
                                      <p:tavLst>
                                        <p:tav tm="0">
                                          <p:val>
                                            <p:strVal val="1+#ppt_w/2"/>
                                          </p:val>
                                        </p:tav>
                                        <p:tav tm="100000">
                                          <p:val>
                                            <p:strVal val="#ppt_x"/>
                                          </p:val>
                                        </p:tav>
                                      </p:tavLst>
                                    </p:anim>
                                    <p:anim calcmode="lin" valueType="num">
                                      <p:cBhvr additive="base">
                                        <p:cTn id="30" dur="1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 fill="hold"/>
                                        <p:tgtEl>
                                          <p:spTgt spid="19"/>
                                        </p:tgtEl>
                                        <p:attrNameLst>
                                          <p:attrName>ppt_x</p:attrName>
                                        </p:attrNameLst>
                                      </p:cBhvr>
                                      <p:tavLst>
                                        <p:tav tm="0">
                                          <p:val>
                                            <p:strVal val="0-#ppt_w/2"/>
                                          </p:val>
                                        </p:tav>
                                        <p:tav tm="100000">
                                          <p:val>
                                            <p:strVal val="#ppt_x"/>
                                          </p:val>
                                        </p:tav>
                                      </p:tavLst>
                                    </p:anim>
                                    <p:anim calcmode="lin" valueType="num">
                                      <p:cBhvr additive="base">
                                        <p:cTn id="36" dur="1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00" fill="hold"/>
                                        <p:tgtEl>
                                          <p:spTgt spid="11"/>
                                        </p:tgtEl>
                                        <p:attrNameLst>
                                          <p:attrName>ppt_x</p:attrName>
                                        </p:attrNameLst>
                                      </p:cBhvr>
                                      <p:tavLst>
                                        <p:tav tm="0">
                                          <p:val>
                                            <p:strVal val="0-#ppt_w/2"/>
                                          </p:val>
                                        </p:tav>
                                        <p:tav tm="100000">
                                          <p:val>
                                            <p:strVal val="#ppt_x"/>
                                          </p:val>
                                        </p:tav>
                                      </p:tavLst>
                                    </p:anim>
                                    <p:anim calcmode="lin" valueType="num">
                                      <p:cBhvr additive="base">
                                        <p:cTn id="40" dur="1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00" fill="hold"/>
                                        <p:tgtEl>
                                          <p:spTgt spid="13"/>
                                        </p:tgtEl>
                                        <p:attrNameLst>
                                          <p:attrName>ppt_x</p:attrName>
                                        </p:attrNameLst>
                                      </p:cBhvr>
                                      <p:tavLst>
                                        <p:tav tm="0">
                                          <p:val>
                                            <p:strVal val="0-#ppt_w/2"/>
                                          </p:val>
                                        </p:tav>
                                        <p:tav tm="100000">
                                          <p:val>
                                            <p:strVal val="#ppt_x"/>
                                          </p:val>
                                        </p:tav>
                                      </p:tavLst>
                                    </p:anim>
                                    <p:anim calcmode="lin" valueType="num">
                                      <p:cBhvr additive="base">
                                        <p:cTn id="44" dur="1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00" fill="hold"/>
                                        <p:tgtEl>
                                          <p:spTgt spid="14"/>
                                        </p:tgtEl>
                                        <p:attrNameLst>
                                          <p:attrName>ppt_x</p:attrName>
                                        </p:attrNameLst>
                                      </p:cBhvr>
                                      <p:tavLst>
                                        <p:tav tm="0">
                                          <p:val>
                                            <p:strVal val="1+#ppt_w/2"/>
                                          </p:val>
                                        </p:tav>
                                        <p:tav tm="100000">
                                          <p:val>
                                            <p:strVal val="#ppt_x"/>
                                          </p:val>
                                        </p:tav>
                                      </p:tavLst>
                                    </p:anim>
                                    <p:anim calcmode="lin" valueType="num">
                                      <p:cBhvr additive="base">
                                        <p:cTn id="50" dur="1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100" fill="hold"/>
                                        <p:tgtEl>
                                          <p:spTgt spid="15"/>
                                        </p:tgtEl>
                                        <p:attrNameLst>
                                          <p:attrName>ppt_x</p:attrName>
                                        </p:attrNameLst>
                                      </p:cBhvr>
                                      <p:tavLst>
                                        <p:tav tm="0">
                                          <p:val>
                                            <p:strVal val="1+#ppt_w/2"/>
                                          </p:val>
                                        </p:tav>
                                        <p:tav tm="100000">
                                          <p:val>
                                            <p:strVal val="#ppt_x"/>
                                          </p:val>
                                        </p:tav>
                                      </p:tavLst>
                                    </p:anim>
                                    <p:anim calcmode="lin" valueType="num">
                                      <p:cBhvr additive="base">
                                        <p:cTn id="54" dur="1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100" fill="hold"/>
                                        <p:tgtEl>
                                          <p:spTgt spid="20"/>
                                        </p:tgtEl>
                                        <p:attrNameLst>
                                          <p:attrName>ppt_x</p:attrName>
                                        </p:attrNameLst>
                                      </p:cBhvr>
                                      <p:tavLst>
                                        <p:tav tm="0">
                                          <p:val>
                                            <p:strVal val="1+#ppt_w/2"/>
                                          </p:val>
                                        </p:tav>
                                        <p:tav tm="100000">
                                          <p:val>
                                            <p:strVal val="#ppt_x"/>
                                          </p:val>
                                        </p:tav>
                                      </p:tavLst>
                                    </p:anim>
                                    <p:anim calcmode="lin" valueType="num">
                                      <p:cBhvr additive="base">
                                        <p:cTn id="58" dur="1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rgbClr val="373F40"/>
          </a:fgClr>
          <a:bgClr>
            <a:srgbClr val="0D8295"/>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4325258" y="-931065"/>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a:solidFill>
                <a:srgbClr val="F59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FA061601-468D-486D-B8EE-42BD1BE3ADCC}"/>
              </a:ext>
            </a:extLst>
          </p:cNvPr>
          <p:cNvSpPr>
            <a:spLocks noGrp="1"/>
          </p:cNvSpPr>
          <p:nvPr>
            <p:ph type="ctrTitle"/>
          </p:nvPr>
        </p:nvSpPr>
        <p:spPr>
          <a:xfrm>
            <a:off x="1524000" y="3152000"/>
            <a:ext cx="9144000" cy="553998"/>
          </a:xfrm>
        </p:spPr>
        <p:txBody>
          <a:bodyPr lIns="0" tIns="0" rIns="0" bIns="0" anchor="ctr">
            <a:spAutoFit/>
          </a:bodyPr>
          <a:lstStyle/>
          <a:p>
            <a:r>
              <a:rPr lang="el-GR" sz="3600" b="1" dirty="0">
                <a:solidFill>
                  <a:schemeClr val="bg1"/>
                </a:solidFill>
              </a:rPr>
              <a:t>ΕΥΧΑΡΙΣΤΩ</a:t>
            </a:r>
            <a:r>
              <a:rPr lang="el-GR" sz="4000" b="1" dirty="0">
                <a:solidFill>
                  <a:schemeClr val="bg1"/>
                </a:solidFill>
              </a:rPr>
              <a:t> </a:t>
            </a:r>
            <a:r>
              <a:rPr lang="el-GR" sz="3600" b="1" dirty="0">
                <a:solidFill>
                  <a:schemeClr val="bg1"/>
                </a:solidFill>
              </a:rPr>
              <a:t>ΠΟΛΥ ΓΙΑ ΤΟ ΧΡΟΝΟ ΣΑΣ</a:t>
            </a:r>
            <a:endParaRPr lang="en-US" sz="4000" b="1" dirty="0">
              <a:solidFill>
                <a:schemeClr val="bg1"/>
              </a:solidFill>
            </a:endParaRPr>
          </a:p>
        </p:txBody>
      </p:sp>
      <p:sp>
        <p:nvSpPr>
          <p:cNvPr id="2" name="Title 1">
            <a:extLst>
              <a:ext uri="{FF2B5EF4-FFF2-40B4-BE49-F238E27FC236}">
                <a16:creationId xmlns:a16="http://schemas.microsoft.com/office/drawing/2014/main" id="{CB359C35-2DD8-CEB8-AB40-FCC1A8E43E62}"/>
              </a:ext>
            </a:extLst>
          </p:cNvPr>
          <p:cNvSpPr txBox="1">
            <a:spLocks/>
          </p:cNvSpPr>
          <p:nvPr/>
        </p:nvSpPr>
        <p:spPr>
          <a:xfrm>
            <a:off x="1524000" y="3841778"/>
            <a:ext cx="9144000" cy="553998"/>
          </a:xfrm>
          <a:prstGeom prst="rect">
            <a:avLst/>
          </a:prstGeom>
        </p:spPr>
        <p:txBody>
          <a:bodyPr vert="horz" lIns="0" tIns="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3600" dirty="0">
                <a:solidFill>
                  <a:srgbClr val="F59F26"/>
                </a:solidFill>
              </a:rPr>
              <a:t>ΕΡΩΤΗΣΕΙΣ</a:t>
            </a:r>
            <a:r>
              <a:rPr lang="el-GR" sz="4000" dirty="0">
                <a:solidFill>
                  <a:srgbClr val="F59F26"/>
                </a:solidFill>
              </a:rPr>
              <a:t>;</a:t>
            </a:r>
            <a:endParaRPr lang="en-US" sz="4000" dirty="0">
              <a:solidFill>
                <a:srgbClr val="F59F26"/>
              </a:solidFill>
            </a:endParaRPr>
          </a:p>
        </p:txBody>
      </p:sp>
      <p:sp>
        <p:nvSpPr>
          <p:cNvPr id="3" name="TextBox 2">
            <a:extLst>
              <a:ext uri="{FF2B5EF4-FFF2-40B4-BE49-F238E27FC236}">
                <a16:creationId xmlns:a16="http://schemas.microsoft.com/office/drawing/2014/main" id="{D1DF7588-B325-543C-6FE2-EAE2C23F20BC}"/>
              </a:ext>
            </a:extLst>
          </p:cNvPr>
          <p:cNvSpPr txBox="1"/>
          <p:nvPr/>
        </p:nvSpPr>
        <p:spPr>
          <a:xfrm>
            <a:off x="0" y="6596390"/>
            <a:ext cx="1824169" cy="261610"/>
          </a:xfrm>
          <a:prstGeom prst="rect">
            <a:avLst/>
          </a:prstGeom>
          <a:noFill/>
        </p:spPr>
        <p:txBody>
          <a:bodyPr wrap="square" rtlCol="0">
            <a:spAutoFit/>
          </a:bodyPr>
          <a:lstStyle/>
          <a:p>
            <a:r>
              <a:rPr lang="en-US" sz="1050" dirty="0">
                <a:solidFill>
                  <a:schemeClr val="bg1"/>
                </a:solidFill>
              </a:rPr>
              <a:t>Zabalueva Elizaveta  © 2024 </a:t>
            </a:r>
          </a:p>
        </p:txBody>
      </p:sp>
    </p:spTree>
    <p:extLst>
      <p:ext uri="{BB962C8B-B14F-4D97-AF65-F5344CB8AC3E}">
        <p14:creationId xmlns:p14="http://schemas.microsoft.com/office/powerpoint/2010/main" val="192303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6A845-DBF8-CF3D-2860-586C37F8BB0A}"/>
            </a:ext>
          </a:extLst>
        </p:cNvPr>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79738B07-979A-1C5E-42BA-C1684FA214ED}"/>
              </a:ext>
            </a:extLst>
          </p:cNvPr>
          <p:cNvCxnSpPr>
            <a:stCxn id="25" idx="0"/>
            <a:endCxn id="9" idx="2"/>
          </p:cNvCxnSpPr>
          <p:nvPr/>
        </p:nvCxnSpPr>
        <p:spPr>
          <a:xfrm flipH="1" flipV="1">
            <a:off x="6095999" y="3051450"/>
            <a:ext cx="1" cy="294965"/>
          </a:xfrm>
          <a:prstGeom prst="straightConnector1">
            <a:avLst/>
          </a:prstGeom>
          <a:ln w="19050">
            <a:solidFill>
              <a:srgbClr val="F59F2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B0573EC-0377-BE04-5598-86AFC5264B31}"/>
              </a:ext>
            </a:extLst>
          </p:cNvPr>
          <p:cNvCxnSpPr>
            <a:endCxn id="23" idx="1"/>
          </p:cNvCxnSpPr>
          <p:nvPr/>
        </p:nvCxnSpPr>
        <p:spPr>
          <a:xfrm flipV="1">
            <a:off x="6671753" y="3412236"/>
            <a:ext cx="158537" cy="172007"/>
          </a:xfrm>
          <a:prstGeom prst="straightConnector1">
            <a:avLst/>
          </a:prstGeom>
          <a:ln w="19050">
            <a:solidFill>
              <a:srgbClr val="F59F2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AB2107E-F903-0D32-CB14-9290716933A2}"/>
              </a:ext>
            </a:extLst>
          </p:cNvPr>
          <p:cNvCxnSpPr>
            <a:cxnSpLocks/>
            <a:endCxn id="24" idx="3"/>
          </p:cNvCxnSpPr>
          <p:nvPr/>
        </p:nvCxnSpPr>
        <p:spPr>
          <a:xfrm flipH="1" flipV="1">
            <a:off x="5361709" y="3367984"/>
            <a:ext cx="158536" cy="216259"/>
          </a:xfrm>
          <a:prstGeom prst="straightConnector1">
            <a:avLst/>
          </a:prstGeom>
          <a:ln w="19050">
            <a:solidFill>
              <a:srgbClr val="F59F2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FA1E2E6-B41D-4781-B2AF-5058BC819C98}"/>
              </a:ext>
            </a:extLst>
          </p:cNvPr>
          <p:cNvCxnSpPr>
            <a:stCxn id="25" idx="1"/>
            <a:endCxn id="17" idx="3"/>
          </p:cNvCxnSpPr>
          <p:nvPr/>
        </p:nvCxnSpPr>
        <p:spPr>
          <a:xfrm flipH="1" flipV="1">
            <a:off x="5017422" y="4040886"/>
            <a:ext cx="344287" cy="4504"/>
          </a:xfrm>
          <a:prstGeom prst="straightConnector1">
            <a:avLst/>
          </a:prstGeom>
          <a:ln w="19050">
            <a:solidFill>
              <a:srgbClr val="F59F2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3274EEF-7BF6-5D98-7F41-DC7467D9D7E3}"/>
              </a:ext>
            </a:extLst>
          </p:cNvPr>
          <p:cNvCxnSpPr>
            <a:stCxn id="25" idx="3"/>
            <a:endCxn id="18" idx="1"/>
          </p:cNvCxnSpPr>
          <p:nvPr/>
        </p:nvCxnSpPr>
        <p:spPr>
          <a:xfrm flipV="1">
            <a:off x="6830290" y="4040886"/>
            <a:ext cx="344288" cy="4504"/>
          </a:xfrm>
          <a:prstGeom prst="straightConnector1">
            <a:avLst/>
          </a:prstGeom>
          <a:ln w="19050">
            <a:solidFill>
              <a:srgbClr val="F59F2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EE45C4-D15E-E712-F47D-5409F981A207}"/>
              </a:ext>
            </a:extLst>
          </p:cNvPr>
          <p:cNvCxnSpPr>
            <a:stCxn id="25" idx="2"/>
            <a:endCxn id="21" idx="0"/>
          </p:cNvCxnSpPr>
          <p:nvPr/>
        </p:nvCxnSpPr>
        <p:spPr>
          <a:xfrm flipH="1">
            <a:off x="6095999" y="4744365"/>
            <a:ext cx="1" cy="338826"/>
          </a:xfrm>
          <a:prstGeom prst="straightConnector1">
            <a:avLst/>
          </a:prstGeom>
          <a:ln w="19050">
            <a:solidFill>
              <a:srgbClr val="F59F2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9D15DBA-F2AB-B311-5ED2-0193048D36A4}"/>
              </a:ext>
            </a:extLst>
          </p:cNvPr>
          <p:cNvCxnSpPr>
            <a:cxnSpLocks/>
            <a:endCxn id="20" idx="3"/>
          </p:cNvCxnSpPr>
          <p:nvPr/>
        </p:nvCxnSpPr>
        <p:spPr>
          <a:xfrm flipH="1">
            <a:off x="5361709" y="4526637"/>
            <a:ext cx="227675" cy="216259"/>
          </a:xfrm>
          <a:prstGeom prst="straightConnector1">
            <a:avLst/>
          </a:prstGeom>
          <a:ln w="19050">
            <a:solidFill>
              <a:srgbClr val="F59F2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38EB2B7-1A67-F9AA-3EC8-F5BF48840FEE}"/>
              </a:ext>
            </a:extLst>
          </p:cNvPr>
          <p:cNvCxnSpPr>
            <a:cxnSpLocks/>
            <a:endCxn id="14" idx="1"/>
          </p:cNvCxnSpPr>
          <p:nvPr/>
        </p:nvCxnSpPr>
        <p:spPr>
          <a:xfrm>
            <a:off x="6613142" y="4526637"/>
            <a:ext cx="217148" cy="219103"/>
          </a:xfrm>
          <a:prstGeom prst="straightConnector1">
            <a:avLst/>
          </a:prstGeom>
          <a:ln w="19050">
            <a:solidFill>
              <a:srgbClr val="F59F2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CA0E4C-D3FD-3519-26C6-E8FDA8230DD6}"/>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E74C063-8A11-2FC6-D411-74B3A011DCBF}"/>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ΚΑΤΗΓΟΡΙΕΣ ΤΩΝ ΨΕΥΔΩΝ ΕΙΔΗΣΕΩΝ</a:t>
            </a:r>
            <a:endParaRPr lang="en-US" sz="2800" dirty="0">
              <a:solidFill>
                <a:schemeClr val="tx1">
                  <a:lumMod val="75000"/>
                  <a:lumOff val="25000"/>
                </a:schemeClr>
              </a:solidFill>
            </a:endParaRPr>
          </a:p>
        </p:txBody>
      </p:sp>
      <p:cxnSp>
        <p:nvCxnSpPr>
          <p:cNvPr id="13" name="Straight Connector 12">
            <a:extLst>
              <a:ext uri="{FF2B5EF4-FFF2-40B4-BE49-F238E27FC236}">
                <a16:creationId xmlns:a16="http://schemas.microsoft.com/office/drawing/2014/main" id="{54824751-4BA8-5DD8-BCAE-08CBA98969ED}"/>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06CCD42-A615-0F26-2654-28F7E6160137}"/>
              </a:ext>
            </a:extLst>
          </p:cNvPr>
          <p:cNvSpPr txBox="1"/>
          <p:nvPr/>
        </p:nvSpPr>
        <p:spPr>
          <a:xfrm>
            <a:off x="406538" y="963182"/>
            <a:ext cx="11450517" cy="369332"/>
          </a:xfrm>
          <a:prstGeom prst="rect">
            <a:avLst/>
          </a:prstGeom>
          <a:noFill/>
        </p:spPr>
        <p:txBody>
          <a:bodyPr wrap="square" rtlCol="0">
            <a:spAutoFit/>
          </a:bodyPr>
          <a:lstStyle/>
          <a:p>
            <a:r>
              <a:rPr lang="el-GR" dirty="0"/>
              <a:t>Ψευδείς ειδήσεις </a:t>
            </a:r>
            <a:r>
              <a:rPr lang="el-GR" sz="1800" dirty="0">
                <a:effectLst/>
                <a:ea typeface="Times New Roman" panose="02020603050405020304" pitchFamily="18" charset="0"/>
              </a:rPr>
              <a:t>είναι οι πληροφορίες που παρότι είναι ανακριβείς ή ψευδείς μεταδίδονται ως αληθινή είδηση</a:t>
            </a:r>
            <a:endParaRPr lang="en-US" dirty="0"/>
          </a:p>
        </p:txBody>
      </p:sp>
      <p:sp>
        <p:nvSpPr>
          <p:cNvPr id="48" name="TextBox 47">
            <a:extLst>
              <a:ext uri="{FF2B5EF4-FFF2-40B4-BE49-F238E27FC236}">
                <a16:creationId xmlns:a16="http://schemas.microsoft.com/office/drawing/2014/main" id="{2428070C-6D50-6D8D-824D-BAF842C664DC}"/>
              </a:ext>
            </a:extLst>
          </p:cNvPr>
          <p:cNvSpPr txBox="1"/>
          <p:nvPr/>
        </p:nvSpPr>
        <p:spPr>
          <a:xfrm>
            <a:off x="228600" y="1659549"/>
            <a:ext cx="11450517" cy="369332"/>
          </a:xfrm>
          <a:prstGeom prst="rect">
            <a:avLst/>
          </a:prstGeom>
          <a:noFill/>
        </p:spPr>
        <p:txBody>
          <a:bodyPr wrap="square" rtlCol="0">
            <a:spAutoFit/>
          </a:bodyPr>
          <a:lstStyle/>
          <a:p>
            <a:pPr algn="ctr"/>
            <a:r>
              <a:rPr lang="el-GR" dirty="0"/>
              <a:t>ΔΕΝ ΥΠΑΡΧΕΙ ΜΙΑ ΔΙΑΔΕΔΟΜΕΝΗ ΚΑΤΗΓΟΡΙΟΠΟΙΗΣΗ ΤΩΝ ΨΕΥΔΩΝ ΕΙΔΗΣΕΩΝ</a:t>
            </a:r>
            <a:endParaRPr lang="en-US" dirty="0"/>
          </a:p>
        </p:txBody>
      </p:sp>
      <p:sp>
        <p:nvSpPr>
          <p:cNvPr id="9" name="Rectangle: Rounded Corners 8">
            <a:extLst>
              <a:ext uri="{FF2B5EF4-FFF2-40B4-BE49-F238E27FC236}">
                <a16:creationId xmlns:a16="http://schemas.microsoft.com/office/drawing/2014/main" id="{0C970ED2-D501-7E97-1DC2-49E58341C772}"/>
              </a:ext>
            </a:extLst>
          </p:cNvPr>
          <p:cNvSpPr/>
          <p:nvPr/>
        </p:nvSpPr>
        <p:spPr>
          <a:xfrm>
            <a:off x="5520245" y="2618932"/>
            <a:ext cx="1151508" cy="432518"/>
          </a:xfrm>
          <a:prstGeom prst="roundRect">
            <a:avLst>
              <a:gd name="adj" fmla="val 50000"/>
            </a:avLst>
          </a:prstGeom>
          <a:solidFill>
            <a:srgbClr val="11AEC7"/>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ΣΑΤΙΡΑ</a:t>
            </a:r>
            <a:endParaRPr lang="en-US" sz="1600" dirty="0"/>
          </a:p>
        </p:txBody>
      </p:sp>
      <p:sp>
        <p:nvSpPr>
          <p:cNvPr id="14" name="Rectangle: Rounded Corners 13">
            <a:extLst>
              <a:ext uri="{FF2B5EF4-FFF2-40B4-BE49-F238E27FC236}">
                <a16:creationId xmlns:a16="http://schemas.microsoft.com/office/drawing/2014/main" id="{61E33797-F6B2-8F91-F465-048BAEC0EC48}"/>
              </a:ext>
            </a:extLst>
          </p:cNvPr>
          <p:cNvSpPr/>
          <p:nvPr/>
        </p:nvSpPr>
        <p:spPr>
          <a:xfrm>
            <a:off x="6830290" y="4529481"/>
            <a:ext cx="2433528" cy="432518"/>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ΠΑΡΑΠΛΗΡΟΦΟΡΗΣΗ</a:t>
            </a:r>
            <a:endParaRPr lang="en-US" sz="1600" dirty="0"/>
          </a:p>
        </p:txBody>
      </p:sp>
      <p:sp>
        <p:nvSpPr>
          <p:cNvPr id="17" name="Rectangle: Rounded Corners 16">
            <a:extLst>
              <a:ext uri="{FF2B5EF4-FFF2-40B4-BE49-F238E27FC236}">
                <a16:creationId xmlns:a16="http://schemas.microsoft.com/office/drawing/2014/main" id="{B1DE71DC-3AF5-C90E-F50B-78E801E0DC8B}"/>
              </a:ext>
            </a:extLst>
          </p:cNvPr>
          <p:cNvSpPr/>
          <p:nvPr/>
        </p:nvSpPr>
        <p:spPr>
          <a:xfrm>
            <a:off x="2089119" y="3824627"/>
            <a:ext cx="2928303" cy="432518"/>
          </a:xfrm>
          <a:prstGeom prst="roundRect">
            <a:avLst>
              <a:gd name="adj" fmla="val 50000"/>
            </a:avLst>
          </a:prstGeom>
          <a:solidFill>
            <a:srgbClr val="11AEC7"/>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ΤΡΟΠΟΠΟΙΗΜΕΝΗ ΕΙΚΟΝΑ</a:t>
            </a:r>
            <a:endParaRPr lang="en-US" sz="1600" dirty="0"/>
          </a:p>
        </p:txBody>
      </p:sp>
      <p:sp>
        <p:nvSpPr>
          <p:cNvPr id="18" name="Rectangle: Rounded Corners 17">
            <a:extLst>
              <a:ext uri="{FF2B5EF4-FFF2-40B4-BE49-F238E27FC236}">
                <a16:creationId xmlns:a16="http://schemas.microsoft.com/office/drawing/2014/main" id="{A55365ED-D125-7CF0-9AA4-0585DF5CA50E}"/>
              </a:ext>
            </a:extLst>
          </p:cNvPr>
          <p:cNvSpPr/>
          <p:nvPr/>
        </p:nvSpPr>
        <p:spPr>
          <a:xfrm>
            <a:off x="7174578" y="3824627"/>
            <a:ext cx="2928303" cy="432518"/>
          </a:xfrm>
          <a:prstGeom prst="roundRect">
            <a:avLst>
              <a:gd name="adj" fmla="val 50000"/>
            </a:avLst>
          </a:prstGeom>
          <a:solidFill>
            <a:srgbClr val="11AEC7"/>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ΤΡΟΠΟΠΟΙΗΜΕΝΟ ΒΙΝΤΕΟ</a:t>
            </a:r>
            <a:endParaRPr lang="en-US" sz="1600" dirty="0"/>
          </a:p>
        </p:txBody>
      </p:sp>
      <p:sp>
        <p:nvSpPr>
          <p:cNvPr id="20" name="Rectangle: Rounded Corners 19">
            <a:extLst>
              <a:ext uri="{FF2B5EF4-FFF2-40B4-BE49-F238E27FC236}">
                <a16:creationId xmlns:a16="http://schemas.microsoft.com/office/drawing/2014/main" id="{5C6A9471-9E84-438C-C613-5BF34ED25B76}"/>
              </a:ext>
            </a:extLst>
          </p:cNvPr>
          <p:cNvSpPr/>
          <p:nvPr/>
        </p:nvSpPr>
        <p:spPr>
          <a:xfrm>
            <a:off x="2433406" y="4526637"/>
            <a:ext cx="2928303" cy="432518"/>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ΚΛΙΚΟΔΟΛΩΜΑ (</a:t>
            </a:r>
            <a:r>
              <a:rPr lang="en-US" sz="1600" dirty="0"/>
              <a:t>CLICKBAIT)</a:t>
            </a:r>
            <a:r>
              <a:rPr lang="el-GR" sz="1600" dirty="0"/>
              <a:t> </a:t>
            </a:r>
            <a:endParaRPr lang="en-US" sz="1600" dirty="0"/>
          </a:p>
        </p:txBody>
      </p:sp>
      <p:sp>
        <p:nvSpPr>
          <p:cNvPr id="21" name="Rectangle: Rounded Corners 20">
            <a:extLst>
              <a:ext uri="{FF2B5EF4-FFF2-40B4-BE49-F238E27FC236}">
                <a16:creationId xmlns:a16="http://schemas.microsoft.com/office/drawing/2014/main" id="{532E099D-D05A-A6D2-B21A-FA6490688608}"/>
              </a:ext>
            </a:extLst>
          </p:cNvPr>
          <p:cNvSpPr/>
          <p:nvPr/>
        </p:nvSpPr>
        <p:spPr>
          <a:xfrm>
            <a:off x="5072241" y="5083191"/>
            <a:ext cx="2047516" cy="432518"/>
          </a:xfrm>
          <a:prstGeom prst="roundRect">
            <a:avLst>
              <a:gd name="adj" fmla="val 50000"/>
            </a:avLst>
          </a:prstGeom>
          <a:solidFill>
            <a:srgbClr val="11AEC7"/>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ΠΡΟΠΑΓΑΝΔΑ</a:t>
            </a:r>
            <a:endParaRPr lang="en-US" sz="1600" dirty="0"/>
          </a:p>
        </p:txBody>
      </p:sp>
      <p:sp>
        <p:nvSpPr>
          <p:cNvPr id="23" name="Rectangle: Rounded Corners 22">
            <a:extLst>
              <a:ext uri="{FF2B5EF4-FFF2-40B4-BE49-F238E27FC236}">
                <a16:creationId xmlns:a16="http://schemas.microsoft.com/office/drawing/2014/main" id="{44D01E5E-7718-EF2F-0210-520DABC4FAA2}"/>
              </a:ext>
            </a:extLst>
          </p:cNvPr>
          <p:cNvSpPr/>
          <p:nvPr/>
        </p:nvSpPr>
        <p:spPr>
          <a:xfrm>
            <a:off x="6830290" y="3195977"/>
            <a:ext cx="2234176" cy="432518"/>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ΣΥΝΩΜΟΣΙΟΛΟΓΙΑ</a:t>
            </a:r>
            <a:endParaRPr lang="en-US" sz="1600" dirty="0"/>
          </a:p>
        </p:txBody>
      </p:sp>
      <p:sp>
        <p:nvSpPr>
          <p:cNvPr id="24" name="Rectangle: Rounded Corners 23">
            <a:extLst>
              <a:ext uri="{FF2B5EF4-FFF2-40B4-BE49-F238E27FC236}">
                <a16:creationId xmlns:a16="http://schemas.microsoft.com/office/drawing/2014/main" id="{3A2E9CF2-368D-3DFD-1196-CEC9B5668941}"/>
              </a:ext>
            </a:extLst>
          </p:cNvPr>
          <p:cNvSpPr/>
          <p:nvPr/>
        </p:nvSpPr>
        <p:spPr>
          <a:xfrm>
            <a:off x="3127533" y="3151725"/>
            <a:ext cx="2234176" cy="432518"/>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ΑΠΑΤΗ (</a:t>
            </a:r>
            <a:r>
              <a:rPr lang="en-US" sz="1600" dirty="0"/>
              <a:t>SCAM)</a:t>
            </a:r>
          </a:p>
        </p:txBody>
      </p:sp>
      <p:sp>
        <p:nvSpPr>
          <p:cNvPr id="25" name="Rectangle: Rounded Corners 24">
            <a:extLst>
              <a:ext uri="{FF2B5EF4-FFF2-40B4-BE49-F238E27FC236}">
                <a16:creationId xmlns:a16="http://schemas.microsoft.com/office/drawing/2014/main" id="{9AB43426-D587-3482-6852-7368D3887793}"/>
              </a:ext>
            </a:extLst>
          </p:cNvPr>
          <p:cNvSpPr/>
          <p:nvPr/>
        </p:nvSpPr>
        <p:spPr>
          <a:xfrm>
            <a:off x="5361709" y="3346415"/>
            <a:ext cx="1468581" cy="1397950"/>
          </a:xfrm>
          <a:prstGeom prst="roundRect">
            <a:avLst>
              <a:gd name="adj" fmla="val 50000"/>
            </a:avLst>
          </a:prstGeom>
          <a:solidFill>
            <a:schemeClr val="bg1"/>
          </a:solidFill>
          <a:ln w="28575">
            <a:solidFill>
              <a:srgbClr val="F59F26"/>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solidFill>
                  <a:srgbClr val="373F40"/>
                </a:solidFill>
              </a:rPr>
              <a:t>ΨΕΥΔΕΙΣ ΕΙΔΗΣΕΙΣ</a:t>
            </a:r>
            <a:endParaRPr lang="en-US" sz="1600" dirty="0">
              <a:solidFill>
                <a:srgbClr val="373F40"/>
              </a:solidFill>
            </a:endParaRPr>
          </a:p>
        </p:txBody>
      </p:sp>
      <p:sp>
        <p:nvSpPr>
          <p:cNvPr id="2" name="TextBox 1">
            <a:extLst>
              <a:ext uri="{FF2B5EF4-FFF2-40B4-BE49-F238E27FC236}">
                <a16:creationId xmlns:a16="http://schemas.microsoft.com/office/drawing/2014/main" id="{FBACB372-77C2-7F19-D117-B01CE1333FAD}"/>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pic>
        <p:nvPicPr>
          <p:cNvPr id="4" name="Picture 3" descr="A group of people in different poses&#10;&#10;Description automatically generated">
            <a:extLst>
              <a:ext uri="{FF2B5EF4-FFF2-40B4-BE49-F238E27FC236}">
                <a16:creationId xmlns:a16="http://schemas.microsoft.com/office/drawing/2014/main" id="{5699B943-AE30-E358-F61F-85AEA00F3A0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5793" t="40101" r="6815" b="44432"/>
          <a:stretch/>
        </p:blipFill>
        <p:spPr>
          <a:xfrm>
            <a:off x="9469019" y="4630949"/>
            <a:ext cx="2210098" cy="1965441"/>
          </a:xfrm>
          <a:prstGeom prst="rect">
            <a:avLst/>
          </a:prstGeom>
        </p:spPr>
      </p:pic>
    </p:spTree>
    <p:extLst>
      <p:ext uri="{BB962C8B-B14F-4D97-AF65-F5344CB8AC3E}">
        <p14:creationId xmlns:p14="http://schemas.microsoft.com/office/powerpoint/2010/main" val="342273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9" grpId="0" animBg="1"/>
      <p:bldP spid="14" grpId="0" animBg="1"/>
      <p:bldP spid="17" grpId="0" animBg="1"/>
      <p:bldP spid="18" grpId="0" animBg="1"/>
      <p:bldP spid="20" grpId="0" animBg="1"/>
      <p:bldP spid="21"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0115E-B775-7818-80A5-80F4BE3B13D3}"/>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BEA8400-01F3-78A9-EA5D-581A1BDF2DB7}"/>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5C6877F-B0A9-CD21-50D2-F7FCA48811BC}"/>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ΕΥΡΟΣ ΤΟΥ ΠΡΟΒΛΗΜΑΤΟΣ ΣΤΗΝ ΕΛΛΑΔΑ</a:t>
            </a:r>
            <a:endParaRPr lang="en-US" sz="2800" dirty="0">
              <a:solidFill>
                <a:schemeClr val="tx1">
                  <a:lumMod val="75000"/>
                  <a:lumOff val="25000"/>
                </a:schemeClr>
              </a:solidFill>
            </a:endParaRPr>
          </a:p>
        </p:txBody>
      </p:sp>
      <p:cxnSp>
        <p:nvCxnSpPr>
          <p:cNvPr id="13" name="Straight Connector 12">
            <a:extLst>
              <a:ext uri="{FF2B5EF4-FFF2-40B4-BE49-F238E27FC236}">
                <a16:creationId xmlns:a16="http://schemas.microsoft.com/office/drawing/2014/main" id="{961A90BB-4CA9-C6C7-6D5C-180F7B9D4938}"/>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0758F40-8560-A0D6-A08C-A864B85488F2}"/>
              </a:ext>
            </a:extLst>
          </p:cNvPr>
          <p:cNvSpPr txBox="1"/>
          <p:nvPr/>
        </p:nvSpPr>
        <p:spPr>
          <a:xfrm>
            <a:off x="3022425" y="803662"/>
            <a:ext cx="6524674" cy="369332"/>
          </a:xfrm>
          <a:prstGeom prst="rect">
            <a:avLst/>
          </a:prstGeom>
          <a:noFill/>
        </p:spPr>
        <p:txBody>
          <a:bodyPr wrap="square" rtlCol="0">
            <a:spAutoFit/>
          </a:bodyPr>
          <a:lstStyle/>
          <a:p>
            <a:r>
              <a:rPr lang="el-GR" dirty="0"/>
              <a:t>Βάση τη </a:t>
            </a:r>
            <a:r>
              <a:rPr lang="el-GR" dirty="0">
                <a:solidFill>
                  <a:srgbClr val="0D8295"/>
                </a:solidFill>
                <a:hlinkClick r:id="rId3">
                  <a:extLst>
                    <a:ext uri="{A12FA001-AC4F-418D-AE19-62706E023703}">
                      <ahyp:hlinkClr xmlns:ahyp="http://schemas.microsoft.com/office/drawing/2018/hyperlinkcolor" val="tx"/>
                    </a:ext>
                  </a:extLst>
                </a:hlinkClick>
              </a:rPr>
              <a:t>δημοσκόπηση της Ευρωπαϊκής Ένωσης το 2018 </a:t>
            </a:r>
            <a:endParaRPr lang="en-US" dirty="0">
              <a:solidFill>
                <a:srgbClr val="0D8295"/>
              </a:solidFill>
            </a:endParaRPr>
          </a:p>
        </p:txBody>
      </p:sp>
      <p:sp>
        <p:nvSpPr>
          <p:cNvPr id="3" name="Rectangle 2">
            <a:extLst>
              <a:ext uri="{FF2B5EF4-FFF2-40B4-BE49-F238E27FC236}">
                <a16:creationId xmlns:a16="http://schemas.microsoft.com/office/drawing/2014/main" id="{C79DABB2-FF35-0BF8-A189-CBBD85A6E950}"/>
              </a:ext>
            </a:extLst>
          </p:cNvPr>
          <p:cNvSpPr/>
          <p:nvPr/>
        </p:nvSpPr>
        <p:spPr>
          <a:xfrm>
            <a:off x="4509597" y="4116495"/>
            <a:ext cx="3028950" cy="2209389"/>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308DF78A-20CC-DED0-EC25-10D1847832A0}"/>
              </a:ext>
            </a:extLst>
          </p:cNvPr>
          <p:cNvGrpSpPr/>
          <p:nvPr/>
        </p:nvGrpSpPr>
        <p:grpSpPr>
          <a:xfrm>
            <a:off x="4994228" y="2127159"/>
            <a:ext cx="2059686" cy="1920940"/>
            <a:chOff x="749623" y="2639482"/>
            <a:chExt cx="3781664" cy="3526921"/>
          </a:xfrm>
        </p:grpSpPr>
        <p:graphicFrame>
          <p:nvGraphicFramePr>
            <p:cNvPr id="28" name="Chart 27">
              <a:extLst>
                <a:ext uri="{FF2B5EF4-FFF2-40B4-BE49-F238E27FC236}">
                  <a16:creationId xmlns:a16="http://schemas.microsoft.com/office/drawing/2014/main" id="{F67E4737-C6E2-9DF1-8236-31AA43524403}"/>
                </a:ext>
              </a:extLst>
            </p:cNvPr>
            <p:cNvGraphicFramePr/>
            <p:nvPr>
              <p:extLst>
                <p:ext uri="{D42A27DB-BD31-4B8C-83A1-F6EECF244321}">
                  <p14:modId xmlns:p14="http://schemas.microsoft.com/office/powerpoint/2010/main" val="4010082452"/>
                </p:ext>
              </p:extLst>
            </p:nvPr>
          </p:nvGraphicFramePr>
          <p:xfrm>
            <a:off x="749623" y="2639482"/>
            <a:ext cx="3781664" cy="3526921"/>
          </p:xfrm>
          <a:graphic>
            <a:graphicData uri="http://schemas.openxmlformats.org/drawingml/2006/chart">
              <c:chart xmlns:c="http://schemas.openxmlformats.org/drawingml/2006/chart" xmlns:r="http://schemas.openxmlformats.org/officeDocument/2006/relationships" r:id="rId4"/>
            </a:graphicData>
          </a:graphic>
        </p:graphicFrame>
        <p:sp>
          <p:nvSpPr>
            <p:cNvPr id="29" name="Oval 28">
              <a:extLst>
                <a:ext uri="{FF2B5EF4-FFF2-40B4-BE49-F238E27FC236}">
                  <a16:creationId xmlns:a16="http://schemas.microsoft.com/office/drawing/2014/main" id="{E73F4EC2-73E6-FCD5-7B9A-0739E9FCBB78}"/>
                </a:ext>
              </a:extLst>
            </p:cNvPr>
            <p:cNvSpPr/>
            <p:nvPr/>
          </p:nvSpPr>
          <p:spPr>
            <a:xfrm>
              <a:off x="1835519" y="3623425"/>
              <a:ext cx="1609874" cy="160987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CE295E"/>
                </a:solidFill>
              </a:endParaRPr>
            </a:p>
          </p:txBody>
        </p:sp>
      </p:grpSp>
      <p:sp>
        <p:nvSpPr>
          <p:cNvPr id="6" name="Rectangle: Rounded Corners 5">
            <a:extLst>
              <a:ext uri="{FF2B5EF4-FFF2-40B4-BE49-F238E27FC236}">
                <a16:creationId xmlns:a16="http://schemas.microsoft.com/office/drawing/2014/main" id="{0496FEA6-B2B6-2368-6D4E-5650551C69BB}"/>
              </a:ext>
            </a:extLst>
          </p:cNvPr>
          <p:cNvSpPr/>
          <p:nvPr/>
        </p:nvSpPr>
        <p:spPr>
          <a:xfrm>
            <a:off x="4757246" y="1397312"/>
            <a:ext cx="2533650" cy="498598"/>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dirty="0">
                <a:solidFill>
                  <a:schemeClr val="bg1"/>
                </a:solidFill>
              </a:rPr>
              <a:t>Ικανότητα να διακρίνουν μια ψευδή είδηση από μια αληθή </a:t>
            </a:r>
            <a:endParaRPr lang="en-US" sz="1200" dirty="0">
              <a:solidFill>
                <a:schemeClr val="bg1"/>
              </a:solidFill>
            </a:endParaRPr>
          </a:p>
        </p:txBody>
      </p:sp>
      <p:sp>
        <p:nvSpPr>
          <p:cNvPr id="8" name="TextBox 47">
            <a:extLst>
              <a:ext uri="{FF2B5EF4-FFF2-40B4-BE49-F238E27FC236}">
                <a16:creationId xmlns:a16="http://schemas.microsoft.com/office/drawing/2014/main" id="{38801E3E-C12A-3AF0-D9C7-485D6F0A078F}"/>
              </a:ext>
            </a:extLst>
          </p:cNvPr>
          <p:cNvSpPr txBox="1"/>
          <p:nvPr/>
        </p:nvSpPr>
        <p:spPr>
          <a:xfrm>
            <a:off x="4726828" y="4533570"/>
            <a:ext cx="2545019" cy="1486384"/>
          </a:xfrm>
          <a:prstGeom prst="rect">
            <a:avLst/>
          </a:prstGeom>
          <a:noFill/>
          <a:ln w="6350">
            <a:noFill/>
            <a:prstDash val="dash"/>
          </a:ln>
        </p:spPr>
        <p:txBody>
          <a:bodyPr wrap="square" lIns="0" tIns="0" rIns="0" bIns="0" numCol="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900"/>
              </a:lnSpc>
            </a:pPr>
            <a:r>
              <a:rPr lang="el-GR" sz="1400" dirty="0">
                <a:solidFill>
                  <a:schemeClr val="tx2"/>
                </a:solidFill>
                <a:cs typeface="Segoe UI" panose="020B0502040204020203" pitchFamily="34" charset="0"/>
              </a:rPr>
              <a:t>Το </a:t>
            </a:r>
            <a:r>
              <a:rPr lang="el-GR" sz="1400" b="1" dirty="0">
                <a:solidFill>
                  <a:schemeClr val="tx2"/>
                </a:solidFill>
                <a:cs typeface="Segoe UI" panose="020B0502040204020203" pitchFamily="34" charset="0"/>
              </a:rPr>
              <a:t>12% </a:t>
            </a:r>
            <a:r>
              <a:rPr lang="el-GR" sz="1400" dirty="0">
                <a:solidFill>
                  <a:schemeClr val="tx2"/>
                </a:solidFill>
                <a:cs typeface="Segoe UI" panose="020B0502040204020203" pitchFamily="34" charset="0"/>
              </a:rPr>
              <a:t>των Ελλήνων </a:t>
            </a:r>
            <a:r>
              <a:rPr lang="el-GR" sz="1400" b="1" dirty="0">
                <a:solidFill>
                  <a:schemeClr val="tx2"/>
                </a:solidFill>
                <a:cs typeface="Segoe UI" panose="020B0502040204020203" pitchFamily="34" charset="0"/>
              </a:rPr>
              <a:t>θεωρεί πώς μπορεί </a:t>
            </a:r>
            <a:r>
              <a:rPr lang="el-GR" sz="1400" dirty="0">
                <a:solidFill>
                  <a:schemeClr val="tx2"/>
                </a:solidFill>
                <a:cs typeface="Segoe UI" panose="020B0502040204020203" pitchFamily="34" charset="0"/>
              </a:rPr>
              <a:t>να το κάνει</a:t>
            </a:r>
          </a:p>
          <a:p>
            <a:pPr>
              <a:lnSpc>
                <a:spcPts val="1900"/>
              </a:lnSpc>
            </a:pPr>
            <a:endParaRPr lang="en-US" sz="1400" dirty="0">
              <a:solidFill>
                <a:schemeClr val="tx2"/>
              </a:solidFill>
              <a:cs typeface="Segoe UI" panose="020B0502040204020203" pitchFamily="34" charset="0"/>
            </a:endParaRPr>
          </a:p>
          <a:p>
            <a:pPr>
              <a:lnSpc>
                <a:spcPts val="1900"/>
              </a:lnSpc>
            </a:pPr>
            <a:r>
              <a:rPr lang="el-GR" sz="1400" dirty="0">
                <a:solidFill>
                  <a:schemeClr val="tx2"/>
                </a:solidFill>
                <a:cs typeface="Segoe UI" panose="020B0502040204020203" pitchFamily="34" charset="0"/>
              </a:rPr>
              <a:t>Το </a:t>
            </a:r>
            <a:r>
              <a:rPr lang="el-GR" sz="1400" b="1" dirty="0">
                <a:solidFill>
                  <a:schemeClr val="tx2"/>
                </a:solidFill>
                <a:cs typeface="Segoe UI" panose="020B0502040204020203" pitchFamily="34" charset="0"/>
              </a:rPr>
              <a:t>52% </a:t>
            </a:r>
            <a:r>
              <a:rPr lang="el-GR" sz="1400" dirty="0">
                <a:solidFill>
                  <a:schemeClr val="tx2"/>
                </a:solidFill>
                <a:cs typeface="Segoe UI" panose="020B0502040204020203" pitchFamily="34" charset="0"/>
              </a:rPr>
              <a:t>των Ελλήνων είναι </a:t>
            </a:r>
            <a:r>
              <a:rPr lang="el-GR" sz="1400" b="1" dirty="0">
                <a:solidFill>
                  <a:schemeClr val="tx2"/>
                </a:solidFill>
                <a:cs typeface="Segoe UI" panose="020B0502040204020203" pitchFamily="34" charset="0"/>
              </a:rPr>
              <a:t>σχετικά σίγουρο για αυτό</a:t>
            </a:r>
            <a:r>
              <a:rPr lang="en-US" sz="1400" b="1" dirty="0">
                <a:solidFill>
                  <a:schemeClr val="tx2"/>
                </a:solidFill>
                <a:cs typeface="Segoe UI" panose="020B0502040204020203" pitchFamily="34" charset="0"/>
              </a:rPr>
              <a:t> </a:t>
            </a:r>
          </a:p>
          <a:p>
            <a:endParaRPr lang="en-US" sz="1400" dirty="0">
              <a:solidFill>
                <a:schemeClr val="tx2"/>
              </a:solidFill>
            </a:endParaRPr>
          </a:p>
        </p:txBody>
      </p:sp>
      <p:sp>
        <p:nvSpPr>
          <p:cNvPr id="59" name="Rectangle 58">
            <a:extLst>
              <a:ext uri="{FF2B5EF4-FFF2-40B4-BE49-F238E27FC236}">
                <a16:creationId xmlns:a16="http://schemas.microsoft.com/office/drawing/2014/main" id="{ACC8026E-2B12-4738-B536-23AFC4B3CE08}"/>
              </a:ext>
            </a:extLst>
          </p:cNvPr>
          <p:cNvSpPr/>
          <p:nvPr/>
        </p:nvSpPr>
        <p:spPr>
          <a:xfrm>
            <a:off x="780902" y="4173585"/>
            <a:ext cx="3028950" cy="2209389"/>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73C1BB82-26E3-8684-4FF7-4814F408093F}"/>
              </a:ext>
            </a:extLst>
          </p:cNvPr>
          <p:cNvGrpSpPr/>
          <p:nvPr/>
        </p:nvGrpSpPr>
        <p:grpSpPr>
          <a:xfrm>
            <a:off x="1287758" y="2123116"/>
            <a:ext cx="2059686" cy="1920940"/>
            <a:chOff x="1287758" y="2123116"/>
            <a:chExt cx="2059686" cy="1920940"/>
          </a:xfrm>
        </p:grpSpPr>
        <p:graphicFrame>
          <p:nvGraphicFramePr>
            <p:cNvPr id="63" name="Chart 62">
              <a:extLst>
                <a:ext uri="{FF2B5EF4-FFF2-40B4-BE49-F238E27FC236}">
                  <a16:creationId xmlns:a16="http://schemas.microsoft.com/office/drawing/2014/main" id="{74322D91-DC75-0E1E-A08A-07A2EF967B94}"/>
                </a:ext>
              </a:extLst>
            </p:cNvPr>
            <p:cNvGraphicFramePr/>
            <p:nvPr>
              <p:extLst>
                <p:ext uri="{D42A27DB-BD31-4B8C-83A1-F6EECF244321}">
                  <p14:modId xmlns:p14="http://schemas.microsoft.com/office/powerpoint/2010/main" val="617333755"/>
                </p:ext>
              </p:extLst>
            </p:nvPr>
          </p:nvGraphicFramePr>
          <p:xfrm>
            <a:off x="1287758" y="2123116"/>
            <a:ext cx="2059686" cy="1920940"/>
          </p:xfrm>
          <a:graphic>
            <a:graphicData uri="http://schemas.openxmlformats.org/drawingml/2006/chart">
              <c:chart xmlns:c="http://schemas.openxmlformats.org/drawingml/2006/chart" xmlns:r="http://schemas.openxmlformats.org/officeDocument/2006/relationships" r:id="rId5"/>
            </a:graphicData>
          </a:graphic>
        </p:graphicFrame>
        <p:sp>
          <p:nvSpPr>
            <p:cNvPr id="64" name="Oval 63">
              <a:extLst>
                <a:ext uri="{FF2B5EF4-FFF2-40B4-BE49-F238E27FC236}">
                  <a16:creationId xmlns:a16="http://schemas.microsoft.com/office/drawing/2014/main" id="{21F811CA-C920-7C2B-4951-2CFDB354B9A1}"/>
                </a:ext>
              </a:extLst>
            </p:cNvPr>
            <p:cNvSpPr/>
            <p:nvPr/>
          </p:nvSpPr>
          <p:spPr>
            <a:xfrm>
              <a:off x="1879191" y="2646645"/>
              <a:ext cx="876819" cy="87681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CE295E"/>
                </a:solidFill>
              </a:endParaRPr>
            </a:p>
          </p:txBody>
        </p:sp>
      </p:grpSp>
      <p:sp>
        <p:nvSpPr>
          <p:cNvPr id="61" name="Rectangle: Rounded Corners 60">
            <a:extLst>
              <a:ext uri="{FF2B5EF4-FFF2-40B4-BE49-F238E27FC236}">
                <a16:creationId xmlns:a16="http://schemas.microsoft.com/office/drawing/2014/main" id="{E892AABD-468F-60D3-63F3-5B867DBBA124}"/>
              </a:ext>
            </a:extLst>
          </p:cNvPr>
          <p:cNvSpPr/>
          <p:nvPr/>
        </p:nvSpPr>
        <p:spPr>
          <a:xfrm>
            <a:off x="1057888" y="1401003"/>
            <a:ext cx="2533650" cy="498598"/>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400" dirty="0">
                <a:solidFill>
                  <a:schemeClr val="bg1"/>
                </a:solidFill>
              </a:rPr>
              <a:t>Επαφή με ψευδείς ειδήσεις</a:t>
            </a:r>
            <a:endParaRPr lang="en-US" sz="1400" dirty="0">
              <a:solidFill>
                <a:schemeClr val="bg1"/>
              </a:solidFill>
            </a:endParaRPr>
          </a:p>
        </p:txBody>
      </p:sp>
      <p:sp>
        <p:nvSpPr>
          <p:cNvPr id="62" name="TextBox 47">
            <a:extLst>
              <a:ext uri="{FF2B5EF4-FFF2-40B4-BE49-F238E27FC236}">
                <a16:creationId xmlns:a16="http://schemas.microsoft.com/office/drawing/2014/main" id="{9D43025A-067B-EEB2-5F7D-C7AE9ABD37DA}"/>
              </a:ext>
            </a:extLst>
          </p:cNvPr>
          <p:cNvSpPr txBox="1"/>
          <p:nvPr/>
        </p:nvSpPr>
        <p:spPr>
          <a:xfrm>
            <a:off x="1027470" y="4502648"/>
            <a:ext cx="2594486" cy="1928990"/>
          </a:xfrm>
          <a:prstGeom prst="rect">
            <a:avLst/>
          </a:prstGeom>
          <a:noFill/>
          <a:ln w="6350">
            <a:noFill/>
            <a:prstDash val="dash"/>
          </a:ln>
        </p:spPr>
        <p:txBody>
          <a:bodyPr wrap="square" lIns="0" tIns="0" rIns="0" bIns="0" numCol="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900"/>
              </a:lnSpc>
            </a:pPr>
            <a:r>
              <a:rPr lang="el-GR" sz="1400" dirty="0">
                <a:solidFill>
                  <a:schemeClr val="tx2"/>
                </a:solidFill>
                <a:cs typeface="Segoe UI" panose="020B0502040204020203" pitchFamily="34" charset="0"/>
              </a:rPr>
              <a:t>Το </a:t>
            </a:r>
            <a:r>
              <a:rPr lang="el-GR" sz="1400" b="1" dirty="0">
                <a:solidFill>
                  <a:schemeClr val="tx2"/>
                </a:solidFill>
                <a:cs typeface="Segoe UI" panose="020B0502040204020203" pitchFamily="34" charset="0"/>
              </a:rPr>
              <a:t>55% </a:t>
            </a:r>
            <a:r>
              <a:rPr lang="el-GR" sz="1400" dirty="0">
                <a:solidFill>
                  <a:schemeClr val="tx2"/>
                </a:solidFill>
                <a:cs typeface="Segoe UI" panose="020B0502040204020203" pitchFamily="34" charset="0"/>
              </a:rPr>
              <a:t>των Ελλήνων έρχεται σε επαφή </a:t>
            </a:r>
            <a:r>
              <a:rPr lang="el-GR" sz="1400" b="1" dirty="0">
                <a:solidFill>
                  <a:schemeClr val="tx2"/>
                </a:solidFill>
                <a:cs typeface="Segoe UI" panose="020B0502040204020203" pitchFamily="34" charset="0"/>
              </a:rPr>
              <a:t>καθημερινά</a:t>
            </a:r>
          </a:p>
          <a:p>
            <a:pPr>
              <a:lnSpc>
                <a:spcPts val="1900"/>
              </a:lnSpc>
            </a:pPr>
            <a:endParaRPr lang="en-US" sz="1400" dirty="0">
              <a:solidFill>
                <a:schemeClr val="tx2"/>
              </a:solidFill>
              <a:cs typeface="Segoe UI" panose="020B0502040204020203" pitchFamily="34" charset="0"/>
            </a:endParaRPr>
          </a:p>
          <a:p>
            <a:pPr>
              <a:lnSpc>
                <a:spcPts val="1900"/>
              </a:lnSpc>
            </a:pPr>
            <a:endParaRPr lang="en-US" sz="1400" dirty="0">
              <a:solidFill>
                <a:schemeClr val="tx2"/>
              </a:solidFill>
              <a:cs typeface="Segoe UI" panose="020B0502040204020203" pitchFamily="34" charset="0"/>
            </a:endParaRPr>
          </a:p>
          <a:p>
            <a:pPr>
              <a:lnSpc>
                <a:spcPts val="1900"/>
              </a:lnSpc>
            </a:pPr>
            <a:r>
              <a:rPr lang="el-GR" sz="1400" dirty="0">
                <a:solidFill>
                  <a:schemeClr val="tx2"/>
                </a:solidFill>
                <a:cs typeface="Segoe UI" panose="020B0502040204020203" pitchFamily="34" charset="0"/>
              </a:rPr>
              <a:t>Το </a:t>
            </a:r>
            <a:r>
              <a:rPr lang="el-GR" sz="1400" b="1" dirty="0">
                <a:solidFill>
                  <a:schemeClr val="tx2"/>
                </a:solidFill>
                <a:cs typeface="Segoe UI" panose="020B0502040204020203" pitchFamily="34" charset="0"/>
              </a:rPr>
              <a:t>19% </a:t>
            </a:r>
            <a:r>
              <a:rPr lang="el-GR" sz="1400" dirty="0">
                <a:solidFill>
                  <a:schemeClr val="tx2"/>
                </a:solidFill>
                <a:cs typeface="Segoe UI" panose="020B0502040204020203" pitchFamily="34" charset="0"/>
              </a:rPr>
              <a:t>των Ελλήνων έρχεται σε επαφή </a:t>
            </a:r>
            <a:r>
              <a:rPr lang="el-GR" sz="1400" b="1" dirty="0">
                <a:solidFill>
                  <a:schemeClr val="tx2"/>
                </a:solidFill>
                <a:cs typeface="Segoe UI" panose="020B0502040204020203" pitchFamily="34" charset="0"/>
              </a:rPr>
              <a:t>τουλάχιστον μια φορά τη βδομάδα</a:t>
            </a:r>
          </a:p>
          <a:p>
            <a:endParaRPr lang="en-US" sz="1400" dirty="0">
              <a:solidFill>
                <a:schemeClr val="tx2"/>
              </a:solidFill>
            </a:endParaRPr>
          </a:p>
        </p:txBody>
      </p:sp>
      <p:sp>
        <p:nvSpPr>
          <p:cNvPr id="73" name="Rectangle 72">
            <a:extLst>
              <a:ext uri="{FF2B5EF4-FFF2-40B4-BE49-F238E27FC236}">
                <a16:creationId xmlns:a16="http://schemas.microsoft.com/office/drawing/2014/main" id="{61BC44BA-C964-E18C-51D1-F0F183852FED}"/>
              </a:ext>
            </a:extLst>
          </p:cNvPr>
          <p:cNvSpPr/>
          <p:nvPr/>
        </p:nvSpPr>
        <p:spPr>
          <a:xfrm>
            <a:off x="8216066" y="4102651"/>
            <a:ext cx="3028950" cy="2209389"/>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60A17C30-468D-C355-0546-B66F3EF4A539}"/>
              </a:ext>
            </a:extLst>
          </p:cNvPr>
          <p:cNvGrpSpPr/>
          <p:nvPr/>
        </p:nvGrpSpPr>
        <p:grpSpPr>
          <a:xfrm>
            <a:off x="8614434" y="2124584"/>
            <a:ext cx="2059686" cy="1920940"/>
            <a:chOff x="591241" y="2660172"/>
            <a:chExt cx="3781664" cy="3526921"/>
          </a:xfrm>
        </p:grpSpPr>
        <p:graphicFrame>
          <p:nvGraphicFramePr>
            <p:cNvPr id="77" name="Chart 76">
              <a:extLst>
                <a:ext uri="{FF2B5EF4-FFF2-40B4-BE49-F238E27FC236}">
                  <a16:creationId xmlns:a16="http://schemas.microsoft.com/office/drawing/2014/main" id="{B621AA5C-795D-04DB-FB8D-6441EC464D68}"/>
                </a:ext>
              </a:extLst>
            </p:cNvPr>
            <p:cNvGraphicFramePr/>
            <p:nvPr>
              <p:extLst>
                <p:ext uri="{D42A27DB-BD31-4B8C-83A1-F6EECF244321}">
                  <p14:modId xmlns:p14="http://schemas.microsoft.com/office/powerpoint/2010/main" val="3544728813"/>
                </p:ext>
              </p:extLst>
            </p:nvPr>
          </p:nvGraphicFramePr>
          <p:xfrm>
            <a:off x="591241" y="2660172"/>
            <a:ext cx="3781664" cy="3526921"/>
          </p:xfrm>
          <a:graphic>
            <a:graphicData uri="http://schemas.openxmlformats.org/drawingml/2006/chart">
              <c:chart xmlns:c="http://schemas.openxmlformats.org/drawingml/2006/chart" xmlns:r="http://schemas.openxmlformats.org/officeDocument/2006/relationships" r:id="rId6"/>
            </a:graphicData>
          </a:graphic>
        </p:graphicFrame>
        <p:sp>
          <p:nvSpPr>
            <p:cNvPr id="78" name="Oval 77">
              <a:extLst>
                <a:ext uri="{FF2B5EF4-FFF2-40B4-BE49-F238E27FC236}">
                  <a16:creationId xmlns:a16="http://schemas.microsoft.com/office/drawing/2014/main" id="{D45A2DC1-4F8D-E844-C000-9A862D0FE2A3}"/>
                </a:ext>
              </a:extLst>
            </p:cNvPr>
            <p:cNvSpPr/>
            <p:nvPr/>
          </p:nvSpPr>
          <p:spPr>
            <a:xfrm>
              <a:off x="1677135" y="3618696"/>
              <a:ext cx="1609874" cy="160987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rgbClr val="CE295E"/>
                </a:solidFill>
              </a:endParaRPr>
            </a:p>
          </p:txBody>
        </p:sp>
      </p:grpSp>
      <p:sp>
        <p:nvSpPr>
          <p:cNvPr id="75" name="Rectangle: Rounded Corners 74">
            <a:extLst>
              <a:ext uri="{FF2B5EF4-FFF2-40B4-BE49-F238E27FC236}">
                <a16:creationId xmlns:a16="http://schemas.microsoft.com/office/drawing/2014/main" id="{5FEDAC24-7246-CCF1-3146-1B795865EFFA}"/>
              </a:ext>
            </a:extLst>
          </p:cNvPr>
          <p:cNvSpPr/>
          <p:nvPr/>
        </p:nvSpPr>
        <p:spPr>
          <a:xfrm>
            <a:off x="8341149" y="1393757"/>
            <a:ext cx="2533650" cy="498598"/>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200" dirty="0">
                <a:solidFill>
                  <a:schemeClr val="bg1"/>
                </a:solidFill>
              </a:rPr>
              <a:t>Σοβαρότητα του προβλήματος</a:t>
            </a:r>
            <a:endParaRPr lang="en-US" sz="1200" dirty="0">
              <a:solidFill>
                <a:schemeClr val="bg1"/>
              </a:solidFill>
            </a:endParaRPr>
          </a:p>
        </p:txBody>
      </p:sp>
      <p:sp>
        <p:nvSpPr>
          <p:cNvPr id="76" name="TextBox 47">
            <a:extLst>
              <a:ext uri="{FF2B5EF4-FFF2-40B4-BE49-F238E27FC236}">
                <a16:creationId xmlns:a16="http://schemas.microsoft.com/office/drawing/2014/main" id="{C01BDEE2-C4B3-70F2-2C4B-9FD5E3D4E814}"/>
              </a:ext>
            </a:extLst>
          </p:cNvPr>
          <p:cNvSpPr txBox="1"/>
          <p:nvPr/>
        </p:nvSpPr>
        <p:spPr>
          <a:xfrm>
            <a:off x="8433297" y="4519726"/>
            <a:ext cx="2545019" cy="1441677"/>
          </a:xfrm>
          <a:prstGeom prst="rect">
            <a:avLst/>
          </a:prstGeom>
          <a:noFill/>
          <a:ln w="6350">
            <a:noFill/>
            <a:prstDash val="dash"/>
          </a:ln>
        </p:spPr>
        <p:txBody>
          <a:bodyPr wrap="square" lIns="0" tIns="0" rIns="0" bIns="0" numCol="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900"/>
              </a:lnSpc>
            </a:pPr>
            <a:r>
              <a:rPr lang="el-GR" sz="1400" dirty="0">
                <a:solidFill>
                  <a:schemeClr val="tx2"/>
                </a:solidFill>
                <a:cs typeface="Segoe UI" panose="020B0502040204020203" pitchFamily="34" charset="0"/>
              </a:rPr>
              <a:t>Το </a:t>
            </a:r>
            <a:r>
              <a:rPr lang="el-GR" sz="1400" b="1" dirty="0">
                <a:solidFill>
                  <a:schemeClr val="tx2"/>
                </a:solidFill>
                <a:cs typeface="Segoe UI" panose="020B0502040204020203" pitchFamily="34" charset="0"/>
              </a:rPr>
              <a:t>63% </a:t>
            </a:r>
            <a:r>
              <a:rPr lang="el-GR" sz="1400" dirty="0">
                <a:solidFill>
                  <a:schemeClr val="tx2"/>
                </a:solidFill>
                <a:cs typeface="Segoe UI" panose="020B0502040204020203" pitchFamily="34" charset="0"/>
              </a:rPr>
              <a:t>των Ελλήνων </a:t>
            </a:r>
            <a:r>
              <a:rPr lang="el-GR" sz="1400" b="1" dirty="0">
                <a:solidFill>
                  <a:schemeClr val="tx2"/>
                </a:solidFill>
                <a:cs typeface="Segoe UI" panose="020B0502040204020203" pitchFamily="34" charset="0"/>
              </a:rPr>
              <a:t>το θεωρεί </a:t>
            </a:r>
            <a:r>
              <a:rPr lang="el-GR" sz="1400" dirty="0">
                <a:solidFill>
                  <a:schemeClr val="tx2"/>
                </a:solidFill>
                <a:cs typeface="Segoe UI" panose="020B0502040204020203" pitchFamily="34" charset="0"/>
              </a:rPr>
              <a:t>πραγματικό πρόβλημα</a:t>
            </a:r>
          </a:p>
          <a:p>
            <a:pPr>
              <a:lnSpc>
                <a:spcPts val="1900"/>
              </a:lnSpc>
            </a:pPr>
            <a:r>
              <a:rPr lang="el-GR" sz="1400" dirty="0">
                <a:solidFill>
                  <a:schemeClr val="tx2"/>
                </a:solidFill>
                <a:cs typeface="Segoe UI" panose="020B0502040204020203" pitchFamily="34" charset="0"/>
              </a:rPr>
              <a:t>Το </a:t>
            </a:r>
            <a:r>
              <a:rPr lang="el-GR" sz="1400" b="1" dirty="0">
                <a:solidFill>
                  <a:schemeClr val="tx2"/>
                </a:solidFill>
                <a:cs typeface="Segoe UI" panose="020B0502040204020203" pitchFamily="34" charset="0"/>
              </a:rPr>
              <a:t>27% τείνει να συμφωνεί </a:t>
            </a:r>
            <a:r>
              <a:rPr lang="el-GR" sz="1400" dirty="0">
                <a:solidFill>
                  <a:schemeClr val="tx2"/>
                </a:solidFill>
                <a:cs typeface="Segoe UI" panose="020B0502040204020203" pitchFamily="34" charset="0"/>
              </a:rPr>
              <a:t>πώς είναι πραγματικό πρόβλημα </a:t>
            </a:r>
            <a:endParaRPr lang="en-US" sz="1400" dirty="0">
              <a:solidFill>
                <a:schemeClr val="tx2"/>
              </a:solidFill>
              <a:cs typeface="Segoe UI" panose="020B0502040204020203" pitchFamily="34" charset="0"/>
            </a:endParaRPr>
          </a:p>
          <a:p>
            <a:endParaRPr lang="en-US" sz="1400" dirty="0">
              <a:solidFill>
                <a:schemeClr val="tx2"/>
              </a:solidFill>
            </a:endParaRPr>
          </a:p>
        </p:txBody>
      </p:sp>
      <p:sp>
        <p:nvSpPr>
          <p:cNvPr id="5" name="TextBox 4">
            <a:extLst>
              <a:ext uri="{FF2B5EF4-FFF2-40B4-BE49-F238E27FC236}">
                <a16:creationId xmlns:a16="http://schemas.microsoft.com/office/drawing/2014/main" id="{18472FD5-15E0-1A2D-3224-B6EFE2853949}"/>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Tree>
    <p:extLst>
      <p:ext uri="{BB962C8B-B14F-4D97-AF65-F5344CB8AC3E}">
        <p14:creationId xmlns:p14="http://schemas.microsoft.com/office/powerpoint/2010/main" val="226970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 fill="hold"/>
                                        <p:tgtEl>
                                          <p:spTgt spid="7"/>
                                        </p:tgtEl>
                                        <p:attrNameLst>
                                          <p:attrName>ppt_x</p:attrName>
                                        </p:attrNameLst>
                                      </p:cBhvr>
                                      <p:tavLst>
                                        <p:tav tm="0">
                                          <p:val>
                                            <p:strVal val="#ppt_x"/>
                                          </p:val>
                                        </p:tav>
                                        <p:tav tm="100000">
                                          <p:val>
                                            <p:strVal val="#ppt_x"/>
                                          </p:val>
                                        </p:tav>
                                      </p:tavLst>
                                    </p:anim>
                                    <p:anim calcmode="lin" valueType="num">
                                      <p:cBhvr additive="base">
                                        <p:cTn id="18" dur="1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100" fill="hold"/>
                                        <p:tgtEl>
                                          <p:spTgt spid="62"/>
                                        </p:tgtEl>
                                        <p:attrNameLst>
                                          <p:attrName>ppt_x</p:attrName>
                                        </p:attrNameLst>
                                      </p:cBhvr>
                                      <p:tavLst>
                                        <p:tav tm="0">
                                          <p:val>
                                            <p:strVal val="#ppt_x"/>
                                          </p:val>
                                        </p:tav>
                                        <p:tav tm="100000">
                                          <p:val>
                                            <p:strVal val="#ppt_x"/>
                                          </p:val>
                                        </p:tav>
                                      </p:tavLst>
                                    </p:anim>
                                    <p:anim calcmode="lin" valueType="num">
                                      <p:cBhvr additive="base">
                                        <p:cTn id="22" dur="100" fill="hold"/>
                                        <p:tgtEl>
                                          <p:spTgt spid="6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100" fill="hold"/>
                                        <p:tgtEl>
                                          <p:spTgt spid="59"/>
                                        </p:tgtEl>
                                        <p:attrNameLst>
                                          <p:attrName>ppt_x</p:attrName>
                                        </p:attrNameLst>
                                      </p:cBhvr>
                                      <p:tavLst>
                                        <p:tav tm="0">
                                          <p:val>
                                            <p:strVal val="#ppt_x"/>
                                          </p:val>
                                        </p:tav>
                                        <p:tav tm="100000">
                                          <p:val>
                                            <p:strVal val="#ppt_x"/>
                                          </p:val>
                                        </p:tav>
                                      </p:tavLst>
                                    </p:anim>
                                    <p:anim calcmode="lin" valueType="num">
                                      <p:cBhvr additive="base">
                                        <p:cTn id="26" dur="1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00" fill="hold"/>
                                        <p:tgtEl>
                                          <p:spTgt spid="4"/>
                                        </p:tgtEl>
                                        <p:attrNameLst>
                                          <p:attrName>ppt_x</p:attrName>
                                        </p:attrNameLst>
                                      </p:cBhvr>
                                      <p:tavLst>
                                        <p:tav tm="0">
                                          <p:val>
                                            <p:strVal val="#ppt_x"/>
                                          </p:val>
                                        </p:tav>
                                        <p:tav tm="100000">
                                          <p:val>
                                            <p:strVal val="#ppt_x"/>
                                          </p:val>
                                        </p:tav>
                                      </p:tavLst>
                                    </p:anim>
                                    <p:anim calcmode="lin" valueType="num">
                                      <p:cBhvr additive="base">
                                        <p:cTn id="37" dur="100" fill="hold"/>
                                        <p:tgtEl>
                                          <p:spTgt spid="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 fill="hold"/>
                                        <p:tgtEl>
                                          <p:spTgt spid="8"/>
                                        </p:tgtEl>
                                        <p:attrNameLst>
                                          <p:attrName>ppt_x</p:attrName>
                                        </p:attrNameLst>
                                      </p:cBhvr>
                                      <p:tavLst>
                                        <p:tav tm="0">
                                          <p:val>
                                            <p:strVal val="#ppt_x"/>
                                          </p:val>
                                        </p:tav>
                                        <p:tav tm="100000">
                                          <p:val>
                                            <p:strVal val="#ppt_x"/>
                                          </p:val>
                                        </p:tav>
                                      </p:tavLst>
                                    </p:anim>
                                    <p:anim calcmode="lin" valueType="num">
                                      <p:cBhvr additive="base">
                                        <p:cTn id="41" dur="1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100" fill="hold"/>
                                        <p:tgtEl>
                                          <p:spTgt spid="3"/>
                                        </p:tgtEl>
                                        <p:attrNameLst>
                                          <p:attrName>ppt_x</p:attrName>
                                        </p:attrNameLst>
                                      </p:cBhvr>
                                      <p:tavLst>
                                        <p:tav tm="0">
                                          <p:val>
                                            <p:strVal val="#ppt_x"/>
                                          </p:val>
                                        </p:tav>
                                        <p:tav tm="100000">
                                          <p:val>
                                            <p:strVal val="#ppt_x"/>
                                          </p:val>
                                        </p:tav>
                                      </p:tavLst>
                                    </p:anim>
                                    <p:anim calcmode="lin" valueType="num">
                                      <p:cBhvr additive="base">
                                        <p:cTn id="45" dur="1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100"/>
                                        <p:tgtEl>
                                          <p:spTgt spid="7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100" fill="hold"/>
                                        <p:tgtEl>
                                          <p:spTgt spid="74"/>
                                        </p:tgtEl>
                                        <p:attrNameLst>
                                          <p:attrName>ppt_x</p:attrName>
                                        </p:attrNameLst>
                                      </p:cBhvr>
                                      <p:tavLst>
                                        <p:tav tm="0">
                                          <p:val>
                                            <p:strVal val="#ppt_x"/>
                                          </p:val>
                                        </p:tav>
                                        <p:tav tm="100000">
                                          <p:val>
                                            <p:strVal val="#ppt_x"/>
                                          </p:val>
                                        </p:tav>
                                      </p:tavLst>
                                    </p:anim>
                                    <p:anim calcmode="lin" valueType="num">
                                      <p:cBhvr additive="base">
                                        <p:cTn id="56" dur="100" fill="hold"/>
                                        <p:tgtEl>
                                          <p:spTgt spid="7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100" fill="hold"/>
                                        <p:tgtEl>
                                          <p:spTgt spid="73"/>
                                        </p:tgtEl>
                                        <p:attrNameLst>
                                          <p:attrName>ppt_x</p:attrName>
                                        </p:attrNameLst>
                                      </p:cBhvr>
                                      <p:tavLst>
                                        <p:tav tm="0">
                                          <p:val>
                                            <p:strVal val="#ppt_x"/>
                                          </p:val>
                                        </p:tav>
                                        <p:tav tm="100000">
                                          <p:val>
                                            <p:strVal val="#ppt_x"/>
                                          </p:val>
                                        </p:tav>
                                      </p:tavLst>
                                    </p:anim>
                                    <p:anim calcmode="lin" valueType="num">
                                      <p:cBhvr additive="base">
                                        <p:cTn id="60" dur="100" fill="hold"/>
                                        <p:tgtEl>
                                          <p:spTgt spid="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100" fill="hold"/>
                                        <p:tgtEl>
                                          <p:spTgt spid="76"/>
                                        </p:tgtEl>
                                        <p:attrNameLst>
                                          <p:attrName>ppt_x</p:attrName>
                                        </p:attrNameLst>
                                      </p:cBhvr>
                                      <p:tavLst>
                                        <p:tav tm="0">
                                          <p:val>
                                            <p:strVal val="#ppt_x"/>
                                          </p:val>
                                        </p:tav>
                                        <p:tav tm="100000">
                                          <p:val>
                                            <p:strVal val="#ppt_x"/>
                                          </p:val>
                                        </p:tav>
                                      </p:tavLst>
                                    </p:anim>
                                    <p:anim calcmode="lin" valueType="num">
                                      <p:cBhvr additive="base">
                                        <p:cTn id="64" dur="1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3" grpId="0" animBg="1"/>
      <p:bldP spid="6" grpId="0" animBg="1"/>
      <p:bldP spid="8" grpId="0"/>
      <p:bldP spid="59" grpId="0" animBg="1"/>
      <p:bldP spid="61" grpId="0" animBg="1"/>
      <p:bldP spid="62" grpId="0"/>
      <p:bldP spid="73" grpId="0" animBg="1"/>
      <p:bldP spid="75" grpId="0" animBg="1"/>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212EB-8A1E-2CB9-FADE-6CFADB7B581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F3DEE3-421D-B7EB-60AA-3A7D4EE064BB}"/>
              </a:ext>
            </a:extLst>
          </p:cNvPr>
          <p:cNvSpPr/>
          <p:nvPr/>
        </p:nvSpPr>
        <p:spPr>
          <a:xfrm>
            <a:off x="7319861" y="1867092"/>
            <a:ext cx="3419020" cy="4038204"/>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CA9FBD-23E4-4551-B86F-3C0D07F05EE0}"/>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ED7D7082-7FDB-A839-D485-EACFCECD89E2}"/>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ΣΥΝΕΠΕΙΕΣ</a:t>
            </a:r>
            <a:endParaRPr lang="en-US" sz="2800" dirty="0">
              <a:solidFill>
                <a:schemeClr val="tx1">
                  <a:lumMod val="75000"/>
                  <a:lumOff val="25000"/>
                </a:schemeClr>
              </a:solidFill>
            </a:endParaRPr>
          </a:p>
        </p:txBody>
      </p:sp>
      <p:cxnSp>
        <p:nvCxnSpPr>
          <p:cNvPr id="13" name="Straight Connector 12">
            <a:extLst>
              <a:ext uri="{FF2B5EF4-FFF2-40B4-BE49-F238E27FC236}">
                <a16:creationId xmlns:a16="http://schemas.microsoft.com/office/drawing/2014/main" id="{E382DA80-EC9E-B855-65C9-B2C527EF605E}"/>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420D519A-3AF3-98BF-4B47-9156D411C79C}"/>
              </a:ext>
            </a:extLst>
          </p:cNvPr>
          <p:cNvSpPr/>
          <p:nvPr/>
        </p:nvSpPr>
        <p:spPr>
          <a:xfrm>
            <a:off x="7336704" y="4100502"/>
            <a:ext cx="3419020" cy="198123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l-GR" sz="1600" dirty="0">
                <a:solidFill>
                  <a:schemeClr val="tx1">
                    <a:lumMod val="75000"/>
                    <a:lumOff val="25000"/>
                  </a:schemeClr>
                </a:solidFill>
              </a:rPr>
              <a:t>Το 1</a:t>
            </a:r>
            <a:r>
              <a:rPr lang="el-GR" sz="1600" baseline="30000" dirty="0">
                <a:solidFill>
                  <a:schemeClr val="tx1">
                    <a:lumMod val="75000"/>
                    <a:lumOff val="25000"/>
                  </a:schemeClr>
                </a:solidFill>
              </a:rPr>
              <a:t>ο</a:t>
            </a:r>
            <a:r>
              <a:rPr lang="el-GR" sz="1600" dirty="0">
                <a:solidFill>
                  <a:schemeClr val="tx1">
                    <a:lumMod val="75000"/>
                    <a:lumOff val="25000"/>
                  </a:schemeClr>
                </a:solidFill>
              </a:rPr>
              <a:t> Παγκόσμιο </a:t>
            </a:r>
            <a:r>
              <a:rPr lang="en-US" sz="1600" dirty="0">
                <a:solidFill>
                  <a:schemeClr val="tx1">
                    <a:lumMod val="75000"/>
                    <a:lumOff val="25000"/>
                  </a:schemeClr>
                </a:solidFill>
              </a:rPr>
              <a:t>Infodemic</a:t>
            </a:r>
          </a:p>
          <a:p>
            <a:pPr marL="285750" indent="-285750">
              <a:lnSpc>
                <a:spcPct val="150000"/>
              </a:lnSpc>
              <a:buFont typeface="Arial" panose="020B0604020202020204" pitchFamily="34" charset="0"/>
              <a:buChar char="•"/>
            </a:pPr>
            <a:r>
              <a:rPr lang="el-GR" sz="1600" dirty="0">
                <a:solidFill>
                  <a:schemeClr val="tx1">
                    <a:lumMod val="75000"/>
                    <a:lumOff val="25000"/>
                  </a:schemeClr>
                </a:solidFill>
              </a:rPr>
              <a:t>Δημιουργήθηκαν οι νόμοι για να ελέγχονται οι ψευδείς ειδήσεις</a:t>
            </a:r>
          </a:p>
          <a:p>
            <a:pPr marL="285750" indent="-285750">
              <a:lnSpc>
                <a:spcPct val="150000"/>
              </a:lnSpc>
              <a:buFont typeface="Arial" panose="020B0604020202020204" pitchFamily="34" charset="0"/>
              <a:buChar char="•"/>
            </a:pPr>
            <a:r>
              <a:rPr lang="el-GR" sz="1600" dirty="0">
                <a:solidFill>
                  <a:schemeClr val="tx1">
                    <a:lumMod val="75000"/>
                    <a:lumOff val="25000"/>
                  </a:schemeClr>
                </a:solidFill>
              </a:rPr>
              <a:t>Συνελήφθησαν πολλοί διασπορείς ψευδών ειδήσεων</a:t>
            </a:r>
            <a:r>
              <a:rPr lang="en-US" sz="1600" dirty="0">
                <a:solidFill>
                  <a:schemeClr val="tx1">
                    <a:lumMod val="75000"/>
                    <a:lumOff val="25000"/>
                  </a:schemeClr>
                </a:solidFill>
              </a:rPr>
              <a:t> </a:t>
            </a:r>
          </a:p>
        </p:txBody>
      </p:sp>
      <p:grpSp>
        <p:nvGrpSpPr>
          <p:cNvPr id="53" name="Group 225" descr="This is a map.">
            <a:extLst>
              <a:ext uri="{FF2B5EF4-FFF2-40B4-BE49-F238E27FC236}">
                <a16:creationId xmlns:a16="http://schemas.microsoft.com/office/drawing/2014/main" id="{BB8C000F-772B-55BF-8DE5-D28111007061}"/>
              </a:ext>
            </a:extLst>
          </p:cNvPr>
          <p:cNvGrpSpPr>
            <a:grpSpLocks/>
          </p:cNvGrpSpPr>
          <p:nvPr/>
        </p:nvGrpSpPr>
        <p:grpSpPr bwMode="auto">
          <a:xfrm>
            <a:off x="7626478" y="2534968"/>
            <a:ext cx="2805786" cy="1464670"/>
            <a:chOff x="61887" y="752420"/>
            <a:chExt cx="8725336" cy="5044568"/>
          </a:xfrm>
          <a:solidFill>
            <a:srgbClr val="0D8295"/>
          </a:solidFill>
        </p:grpSpPr>
        <p:sp>
          <p:nvSpPr>
            <p:cNvPr id="54" name="Freeform 5962">
              <a:extLst>
                <a:ext uri="{FF2B5EF4-FFF2-40B4-BE49-F238E27FC236}">
                  <a16:creationId xmlns:a16="http://schemas.microsoft.com/office/drawing/2014/main" id="{679C39A8-CA55-B498-EC99-7D8381A8736A}"/>
                </a:ext>
              </a:extLst>
            </p:cNvPr>
            <p:cNvSpPr>
              <a:spLocks noEditPoints="1"/>
            </p:cNvSpPr>
            <p:nvPr/>
          </p:nvSpPr>
          <p:spPr bwMode="auto">
            <a:xfrm>
              <a:off x="2279735" y="3535028"/>
              <a:ext cx="1189097" cy="2261960"/>
            </a:xfrm>
            <a:custGeom>
              <a:avLst/>
              <a:gdLst>
                <a:gd name="T0" fmla="*/ 168775 w 1874"/>
                <a:gd name="T1" fmla="*/ 2086902 h 3562"/>
                <a:gd name="T2" fmla="*/ 147202 w 1874"/>
                <a:gd name="T3" fmla="*/ 1968776 h 3562"/>
                <a:gd name="T4" fmla="*/ 184003 w 1874"/>
                <a:gd name="T5" fmla="*/ 1976397 h 3562"/>
                <a:gd name="T6" fmla="*/ 161161 w 1874"/>
                <a:gd name="T7" fmla="*/ 1982748 h 3562"/>
                <a:gd name="T8" fmla="*/ 154816 w 1874"/>
                <a:gd name="T9" fmla="*/ 2042446 h 3562"/>
                <a:gd name="T10" fmla="*/ 156085 w 1874"/>
                <a:gd name="T11" fmla="*/ 1997990 h 3562"/>
                <a:gd name="T12" fmla="*/ 147202 w 1874"/>
                <a:gd name="T13" fmla="*/ 2006881 h 3562"/>
                <a:gd name="T14" fmla="*/ 184003 w 1874"/>
                <a:gd name="T15" fmla="*/ 2086902 h 3562"/>
                <a:gd name="T16" fmla="*/ 153547 w 1874"/>
                <a:gd name="T17" fmla="*/ 1999260 h 3562"/>
                <a:gd name="T18" fmla="*/ 185272 w 1874"/>
                <a:gd name="T19" fmla="*/ 1850649 h 3562"/>
                <a:gd name="T20" fmla="*/ 192886 w 1874"/>
                <a:gd name="T21" fmla="*/ 1841758 h 3562"/>
                <a:gd name="T22" fmla="*/ 166237 w 1874"/>
                <a:gd name="T23" fmla="*/ 1884944 h 3562"/>
                <a:gd name="T24" fmla="*/ 348971 w 1874"/>
                <a:gd name="T25" fmla="*/ 2235513 h 3562"/>
                <a:gd name="T26" fmla="*/ 304556 w 1874"/>
                <a:gd name="T27" fmla="*/ 2245675 h 3562"/>
                <a:gd name="T28" fmla="*/ 284252 w 1874"/>
                <a:gd name="T29" fmla="*/ 2227892 h 3562"/>
                <a:gd name="T30" fmla="*/ 323591 w 1874"/>
                <a:gd name="T31" fmla="*/ 2224082 h 3562"/>
                <a:gd name="T32" fmla="*/ 277907 w 1874"/>
                <a:gd name="T33" fmla="*/ 2230433 h 3562"/>
                <a:gd name="T34" fmla="*/ 170044 w 1874"/>
                <a:gd name="T35" fmla="*/ 2140250 h 3562"/>
                <a:gd name="T36" fmla="*/ 180196 w 1874"/>
                <a:gd name="T37" fmla="*/ 2163113 h 3562"/>
                <a:gd name="T38" fmla="*/ 157354 w 1874"/>
                <a:gd name="T39" fmla="*/ 2090713 h 3562"/>
                <a:gd name="T40" fmla="*/ 247452 w 1874"/>
                <a:gd name="T41" fmla="*/ 2198678 h 3562"/>
                <a:gd name="T42" fmla="*/ 214458 w 1874"/>
                <a:gd name="T43" fmla="*/ 2170734 h 3562"/>
                <a:gd name="T44" fmla="*/ 224610 w 1874"/>
                <a:gd name="T45" fmla="*/ 2189787 h 3562"/>
                <a:gd name="T46" fmla="*/ 300749 w 1874"/>
                <a:gd name="T47" fmla="*/ 2198678 h 3562"/>
                <a:gd name="T48" fmla="*/ 237300 w 1874"/>
                <a:gd name="T49" fmla="*/ 2207569 h 3562"/>
                <a:gd name="T50" fmla="*/ 319784 w 1874"/>
                <a:gd name="T51" fmla="*/ 2224082 h 3562"/>
                <a:gd name="T52" fmla="*/ 184003 w 1874"/>
                <a:gd name="T53" fmla="*/ 1738874 h 3562"/>
                <a:gd name="T54" fmla="*/ 166237 w 1874"/>
                <a:gd name="T55" fmla="*/ 1802383 h 3562"/>
                <a:gd name="T56" fmla="*/ 187810 w 1874"/>
                <a:gd name="T57" fmla="*/ 1807463 h 3562"/>
                <a:gd name="T58" fmla="*/ 176389 w 1874"/>
                <a:gd name="T59" fmla="*/ 1878593 h 3562"/>
                <a:gd name="T60" fmla="*/ 939048 w 1874"/>
                <a:gd name="T61" fmla="*/ 443292 h 3562"/>
                <a:gd name="T62" fmla="*/ 767735 w 1874"/>
                <a:gd name="T63" fmla="*/ 403917 h 3562"/>
                <a:gd name="T64" fmla="*/ 761390 w 1874"/>
                <a:gd name="T65" fmla="*/ 248955 h 3562"/>
                <a:gd name="T66" fmla="*/ 611650 w 1874"/>
                <a:gd name="T67" fmla="*/ 190527 h 3562"/>
                <a:gd name="T68" fmla="*/ 474600 w 1874"/>
                <a:gd name="T69" fmla="*/ 59698 h 3562"/>
                <a:gd name="T70" fmla="*/ 281714 w 1874"/>
                <a:gd name="T71" fmla="*/ 21593 h 3562"/>
                <a:gd name="T72" fmla="*/ 157354 w 1874"/>
                <a:gd name="T73" fmla="*/ 45726 h 3562"/>
                <a:gd name="T74" fmla="*/ 91367 w 1874"/>
                <a:gd name="T75" fmla="*/ 299762 h 3562"/>
                <a:gd name="T76" fmla="*/ 35532 w 1874"/>
                <a:gd name="T77" fmla="*/ 461075 h 3562"/>
                <a:gd name="T78" fmla="*/ 109133 w 1874"/>
                <a:gd name="T79" fmla="*/ 768458 h 3562"/>
                <a:gd name="T80" fmla="*/ 275370 w 1874"/>
                <a:gd name="T81" fmla="*/ 1108865 h 3562"/>
                <a:gd name="T82" fmla="*/ 252528 w 1874"/>
                <a:gd name="T83" fmla="*/ 1420059 h 3562"/>
                <a:gd name="T84" fmla="*/ 196693 w 1874"/>
                <a:gd name="T85" fmla="*/ 1667744 h 3562"/>
                <a:gd name="T86" fmla="*/ 209382 w 1874"/>
                <a:gd name="T87" fmla="*/ 1797302 h 3562"/>
                <a:gd name="T88" fmla="*/ 171313 w 1874"/>
                <a:gd name="T89" fmla="*/ 1882404 h 3562"/>
                <a:gd name="T90" fmla="*/ 170044 w 1874"/>
                <a:gd name="T91" fmla="*/ 1947183 h 3562"/>
                <a:gd name="T92" fmla="*/ 176389 w 1874"/>
                <a:gd name="T93" fmla="*/ 2011962 h 3562"/>
                <a:gd name="T94" fmla="*/ 185272 w 1874"/>
                <a:gd name="T95" fmla="*/ 2053878 h 3562"/>
                <a:gd name="T96" fmla="*/ 196693 w 1874"/>
                <a:gd name="T97" fmla="*/ 2100874 h 3562"/>
                <a:gd name="T98" fmla="*/ 194155 w 1874"/>
                <a:gd name="T99" fmla="*/ 2113576 h 3562"/>
                <a:gd name="T100" fmla="*/ 233493 w 1874"/>
                <a:gd name="T101" fmla="*/ 2131359 h 3562"/>
                <a:gd name="T102" fmla="*/ 255066 w 1874"/>
                <a:gd name="T103" fmla="*/ 2141520 h 3562"/>
                <a:gd name="T104" fmla="*/ 314708 w 1874"/>
                <a:gd name="T105" fmla="*/ 2122467 h 3562"/>
                <a:gd name="T106" fmla="*/ 348971 w 1874"/>
                <a:gd name="T107" fmla="*/ 1890025 h 3562"/>
                <a:gd name="T108" fmla="*/ 453027 w 1874"/>
                <a:gd name="T109" fmla="*/ 1764277 h 3562"/>
                <a:gd name="T110" fmla="*/ 491097 w 1874"/>
                <a:gd name="T111" fmla="*/ 1635989 h 3562"/>
                <a:gd name="T112" fmla="*/ 629416 w 1874"/>
                <a:gd name="T113" fmla="*/ 1491189 h 3562"/>
                <a:gd name="T114" fmla="*/ 865447 w 1874"/>
                <a:gd name="T115" fmla="*/ 1158402 h 3562"/>
                <a:gd name="T116" fmla="*/ 1079905 w 1874"/>
                <a:gd name="T117" fmla="*/ 900556 h 3562"/>
                <a:gd name="T118" fmla="*/ 426379 w 1874"/>
                <a:gd name="T119" fmla="*/ 2222811 h 3562"/>
                <a:gd name="T120" fmla="*/ 184003 w 1874"/>
                <a:gd name="T121" fmla="*/ 1928130 h 3562"/>
                <a:gd name="T122" fmla="*/ 159892 w 1874"/>
                <a:gd name="T123" fmla="*/ 1994179 h 3562"/>
                <a:gd name="T124" fmla="*/ 175120 w 1874"/>
                <a:gd name="T125" fmla="*/ 2027204 h 3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4"/>
                <a:gd name="T190" fmla="*/ 0 h 3562"/>
                <a:gd name="T191" fmla="*/ 1874 w 1874"/>
                <a:gd name="T192" fmla="*/ 3562 h 35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4" h="3562">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grpFill/>
            <a:ln w="6350">
              <a:noFill/>
              <a:round/>
              <a:headEnd/>
              <a:tailEnd/>
            </a:ln>
          </p:spPr>
          <p:txBody>
            <a:bodyPr/>
            <a:lstStyle/>
            <a:p>
              <a:endParaRPr lang="en-US" b="1" dirty="0"/>
            </a:p>
          </p:txBody>
        </p:sp>
        <p:sp>
          <p:nvSpPr>
            <p:cNvPr id="55" name="Freeform 6151">
              <a:extLst>
                <a:ext uri="{FF2B5EF4-FFF2-40B4-BE49-F238E27FC236}">
                  <a16:creationId xmlns:a16="http://schemas.microsoft.com/office/drawing/2014/main" id="{DDA48709-C1CF-75B6-9A87-62433789B0D5}"/>
                </a:ext>
              </a:extLst>
            </p:cNvPr>
            <p:cNvSpPr>
              <a:spLocks noEditPoints="1"/>
            </p:cNvSpPr>
            <p:nvPr/>
          </p:nvSpPr>
          <p:spPr bwMode="auto">
            <a:xfrm>
              <a:off x="6834500" y="3952497"/>
              <a:ext cx="1708234" cy="1525434"/>
            </a:xfrm>
            <a:custGeom>
              <a:avLst/>
              <a:gdLst>
                <a:gd name="T0" fmla="*/ 441960 w 2690"/>
                <a:gd name="T1" fmla="*/ 349032 h 2404"/>
                <a:gd name="T2" fmla="*/ 1037590 w 2690"/>
                <a:gd name="T3" fmla="*/ 357917 h 2404"/>
                <a:gd name="T4" fmla="*/ 979170 w 2690"/>
                <a:gd name="T5" fmla="*/ 750102 h 2404"/>
                <a:gd name="T6" fmla="*/ 911860 w 2690"/>
                <a:gd name="T7" fmla="*/ 630796 h 2404"/>
                <a:gd name="T8" fmla="*/ 789940 w 2690"/>
                <a:gd name="T9" fmla="*/ 445492 h 2404"/>
                <a:gd name="T10" fmla="*/ 726440 w 2690"/>
                <a:gd name="T11" fmla="*/ 403608 h 2404"/>
                <a:gd name="T12" fmla="*/ 579120 w 2690"/>
                <a:gd name="T13" fmla="*/ 472145 h 2404"/>
                <a:gd name="T14" fmla="*/ 584200 w 2690"/>
                <a:gd name="T15" fmla="*/ 383301 h 2404"/>
                <a:gd name="T16" fmla="*/ 478790 w 2690"/>
                <a:gd name="T17" fmla="*/ 352840 h 2404"/>
                <a:gd name="T18" fmla="*/ 388620 w 2690"/>
                <a:gd name="T19" fmla="*/ 458184 h 2404"/>
                <a:gd name="T20" fmla="*/ 262890 w 2690"/>
                <a:gd name="T21" fmla="*/ 533067 h 2404"/>
                <a:gd name="T22" fmla="*/ 69850 w 2690"/>
                <a:gd name="T23" fmla="*/ 656181 h 2404"/>
                <a:gd name="T24" fmla="*/ 5080 w 2690"/>
                <a:gd name="T25" fmla="*/ 802139 h 2404"/>
                <a:gd name="T26" fmla="*/ 60960 w 2690"/>
                <a:gd name="T27" fmla="*/ 1055981 h 2404"/>
                <a:gd name="T28" fmla="*/ 218440 w 2690"/>
                <a:gd name="T29" fmla="*/ 1077558 h 2404"/>
                <a:gd name="T30" fmla="*/ 490220 w 2690"/>
                <a:gd name="T31" fmla="*/ 1012828 h 2404"/>
                <a:gd name="T32" fmla="*/ 628650 w 2690"/>
                <a:gd name="T33" fmla="*/ 1040751 h 2404"/>
                <a:gd name="T34" fmla="*/ 647700 w 2690"/>
                <a:gd name="T35" fmla="*/ 1137210 h 2404"/>
                <a:gd name="T36" fmla="*/ 810260 w 2690"/>
                <a:gd name="T37" fmla="*/ 1215901 h 2404"/>
                <a:gd name="T38" fmla="*/ 938530 w 2690"/>
                <a:gd name="T39" fmla="*/ 1189248 h 2404"/>
                <a:gd name="T40" fmla="*/ 1033780 w 2690"/>
                <a:gd name="T41" fmla="*/ 896061 h 2404"/>
                <a:gd name="T42" fmla="*/ 1059180 w 2690"/>
                <a:gd name="T43" fmla="*/ 154843 h 2404"/>
                <a:gd name="T44" fmla="*/ 788670 w 2690"/>
                <a:gd name="T45" fmla="*/ 1289515 h 2404"/>
                <a:gd name="T46" fmla="*/ 810260 w 2690"/>
                <a:gd name="T47" fmla="*/ 1344091 h 2404"/>
                <a:gd name="T48" fmla="*/ 881380 w 2690"/>
                <a:gd name="T49" fmla="*/ 1394860 h 2404"/>
                <a:gd name="T50" fmla="*/ 623570 w 2690"/>
                <a:gd name="T51" fmla="*/ 1148633 h 2404"/>
                <a:gd name="T52" fmla="*/ 1405890 w 2690"/>
                <a:gd name="T53" fmla="*/ 516568 h 2404"/>
                <a:gd name="T54" fmla="*/ 1370330 w 2690"/>
                <a:gd name="T55" fmla="*/ 696795 h 2404"/>
                <a:gd name="T56" fmla="*/ 1367790 w 2690"/>
                <a:gd name="T57" fmla="*/ 455646 h 2404"/>
                <a:gd name="T58" fmla="*/ 1125220 w 2690"/>
                <a:gd name="T59" fmla="*/ 244957 h 2404"/>
                <a:gd name="T60" fmla="*/ 1106170 w 2690"/>
                <a:gd name="T61" fmla="*/ 201804 h 2404"/>
                <a:gd name="T62" fmla="*/ 1162050 w 2690"/>
                <a:gd name="T63" fmla="*/ 242419 h 2404"/>
                <a:gd name="T64" fmla="*/ 1210310 w 2690"/>
                <a:gd name="T65" fmla="*/ 365532 h 2404"/>
                <a:gd name="T66" fmla="*/ 1394460 w 2690"/>
                <a:gd name="T67" fmla="*/ 512760 h 2404"/>
                <a:gd name="T68" fmla="*/ 1545590 w 2690"/>
                <a:gd name="T69" fmla="*/ 1325053 h 2404"/>
                <a:gd name="T70" fmla="*/ 1426210 w 2690"/>
                <a:gd name="T71" fmla="*/ 1426590 h 2404"/>
                <a:gd name="T72" fmla="*/ 1432560 w 2690"/>
                <a:gd name="T73" fmla="*/ 1525588 h 2404"/>
                <a:gd name="T74" fmla="*/ 1534160 w 2690"/>
                <a:gd name="T75" fmla="*/ 1393590 h 2404"/>
                <a:gd name="T76" fmla="*/ 1692910 w 2690"/>
                <a:gd name="T77" fmla="*/ 521644 h 2404"/>
                <a:gd name="T78" fmla="*/ 1576070 w 2690"/>
                <a:gd name="T79" fmla="*/ 1165133 h 2404"/>
                <a:gd name="T80" fmla="*/ 1564640 w 2690"/>
                <a:gd name="T81" fmla="*/ 1161325 h 2404"/>
                <a:gd name="T82" fmla="*/ 1588770 w 2690"/>
                <a:gd name="T83" fmla="*/ 1345360 h 2404"/>
                <a:gd name="T84" fmla="*/ 1651000 w 2690"/>
                <a:gd name="T85" fmla="*/ 1208286 h 2404"/>
                <a:gd name="T86" fmla="*/ 1428750 w 2690"/>
                <a:gd name="T87" fmla="*/ 587643 h 2404"/>
                <a:gd name="T88" fmla="*/ 966470 w 2690"/>
                <a:gd name="T89" fmla="*/ 312225 h 2404"/>
                <a:gd name="T90" fmla="*/ 867410 w 2690"/>
                <a:gd name="T91" fmla="*/ 159920 h 2404"/>
                <a:gd name="T92" fmla="*/ 584200 w 2690"/>
                <a:gd name="T93" fmla="*/ 49499 h 2404"/>
                <a:gd name="T94" fmla="*/ 539750 w 2690"/>
                <a:gd name="T95" fmla="*/ 182766 h 2404"/>
                <a:gd name="T96" fmla="*/ 631190 w 2690"/>
                <a:gd name="T97" fmla="*/ 243688 h 2404"/>
                <a:gd name="T98" fmla="*/ 673100 w 2690"/>
                <a:gd name="T99" fmla="*/ 510222 h 2404"/>
                <a:gd name="T100" fmla="*/ 769620 w 2690"/>
                <a:gd name="T101" fmla="*/ 279226 h 2404"/>
                <a:gd name="T102" fmla="*/ 889000 w 2690"/>
                <a:gd name="T103" fmla="*/ 312225 h 2404"/>
                <a:gd name="T104" fmla="*/ 885190 w 2690"/>
                <a:gd name="T105" fmla="*/ 244957 h 2404"/>
                <a:gd name="T106" fmla="*/ 774700 w 2690"/>
                <a:gd name="T107" fmla="*/ 107883 h 2404"/>
                <a:gd name="T108" fmla="*/ 922020 w 2690"/>
                <a:gd name="T109" fmla="*/ 187843 h 2404"/>
                <a:gd name="T110" fmla="*/ 971550 w 2690"/>
                <a:gd name="T111" fmla="*/ 153574 h 2404"/>
                <a:gd name="T112" fmla="*/ 1008380 w 2690"/>
                <a:gd name="T113" fmla="*/ 128190 h 2404"/>
                <a:gd name="T114" fmla="*/ 952500 w 2690"/>
                <a:gd name="T115" fmla="*/ 81229 h 2404"/>
                <a:gd name="T116" fmla="*/ 487680 w 2690"/>
                <a:gd name="T117" fmla="*/ 92652 h 2404"/>
                <a:gd name="T118" fmla="*/ 637540 w 2690"/>
                <a:gd name="T119" fmla="*/ 180228 h 2404"/>
                <a:gd name="T120" fmla="*/ 613410 w 2690"/>
                <a:gd name="T121" fmla="*/ 60922 h 2404"/>
                <a:gd name="T122" fmla="*/ 499110 w 2690"/>
                <a:gd name="T123" fmla="*/ 11423 h 2404"/>
                <a:gd name="T124" fmla="*/ 1026160 w 2690"/>
                <a:gd name="T125" fmla="*/ 776755 h 2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0"/>
                <a:gd name="T190" fmla="*/ 0 h 2404"/>
                <a:gd name="T191" fmla="*/ 2690 w 2690"/>
                <a:gd name="T192" fmla="*/ 2404 h 2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0" h="2404">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grpFill/>
            <a:ln w="6350">
              <a:noFill/>
              <a:round/>
              <a:headEnd/>
              <a:tailEnd/>
            </a:ln>
          </p:spPr>
          <p:txBody>
            <a:bodyPr/>
            <a:lstStyle/>
            <a:p>
              <a:endParaRPr lang="en-US" b="1" dirty="0"/>
            </a:p>
          </p:txBody>
        </p:sp>
        <p:sp>
          <p:nvSpPr>
            <p:cNvPr id="56" name="Freeform 6153">
              <a:extLst>
                <a:ext uri="{FF2B5EF4-FFF2-40B4-BE49-F238E27FC236}">
                  <a16:creationId xmlns:a16="http://schemas.microsoft.com/office/drawing/2014/main" id="{9F6F2BE3-B0FA-DE6D-65D4-5CF5C7314AE6}"/>
                </a:ext>
              </a:extLst>
            </p:cNvPr>
            <p:cNvSpPr>
              <a:spLocks noEditPoints="1"/>
            </p:cNvSpPr>
            <p:nvPr/>
          </p:nvSpPr>
          <p:spPr bwMode="auto">
            <a:xfrm>
              <a:off x="3491075" y="2755632"/>
              <a:ext cx="1762208" cy="2303241"/>
            </a:xfrm>
            <a:custGeom>
              <a:avLst/>
              <a:gdLst>
                <a:gd name="T0" fmla="*/ 1666909 w 2776"/>
                <a:gd name="T1" fmla="*/ 1643154 h 3628"/>
                <a:gd name="T2" fmla="*/ 1572963 w 2776"/>
                <a:gd name="T3" fmla="*/ 1734581 h 3628"/>
                <a:gd name="T4" fmla="*/ 1567885 w 2776"/>
                <a:gd name="T5" fmla="*/ 1859024 h 3628"/>
                <a:gd name="T6" fmla="*/ 1595815 w 2776"/>
                <a:gd name="T7" fmla="*/ 1991086 h 3628"/>
                <a:gd name="T8" fmla="*/ 1712613 w 2776"/>
                <a:gd name="T9" fmla="*/ 1728232 h 3628"/>
                <a:gd name="T10" fmla="*/ 1736734 w 2776"/>
                <a:gd name="T11" fmla="*/ 1666011 h 3628"/>
                <a:gd name="T12" fmla="*/ 1698648 w 2776"/>
                <a:gd name="T13" fmla="*/ 844434 h 3628"/>
                <a:gd name="T14" fmla="*/ 1576772 w 2776"/>
                <a:gd name="T15" fmla="*/ 868560 h 3628"/>
                <a:gd name="T16" fmla="*/ 1533607 w 2776"/>
                <a:gd name="T17" fmla="*/ 784752 h 3628"/>
                <a:gd name="T18" fmla="*/ 1484095 w 2776"/>
                <a:gd name="T19" fmla="*/ 730150 h 3628"/>
                <a:gd name="T20" fmla="*/ 1434583 w 2776"/>
                <a:gd name="T21" fmla="*/ 633643 h 3628"/>
                <a:gd name="T22" fmla="*/ 1401575 w 2776"/>
                <a:gd name="T23" fmla="*/ 539676 h 3628"/>
                <a:gd name="T24" fmla="*/ 1353332 w 2776"/>
                <a:gd name="T25" fmla="*/ 454597 h 3628"/>
                <a:gd name="T26" fmla="*/ 1301281 w 2776"/>
                <a:gd name="T27" fmla="*/ 313647 h 3628"/>
                <a:gd name="T28" fmla="*/ 1263195 w 2776"/>
                <a:gd name="T29" fmla="*/ 199363 h 3628"/>
                <a:gd name="T30" fmla="*/ 1197179 w 2776"/>
                <a:gd name="T31" fmla="*/ 219680 h 3628"/>
                <a:gd name="T32" fmla="*/ 1090537 w 2776"/>
                <a:gd name="T33" fmla="*/ 195553 h 3628"/>
                <a:gd name="T34" fmla="*/ 983895 w 2776"/>
                <a:gd name="T35" fmla="*/ 156189 h 3628"/>
                <a:gd name="T36" fmla="*/ 873445 w 2776"/>
                <a:gd name="T37" fmla="*/ 208251 h 3628"/>
                <a:gd name="T38" fmla="*/ 743952 w 2776"/>
                <a:gd name="T39" fmla="*/ 142220 h 3628"/>
                <a:gd name="T40" fmla="*/ 731256 w 2776"/>
                <a:gd name="T41" fmla="*/ 69840 h 3628"/>
                <a:gd name="T42" fmla="*/ 712213 w 2776"/>
                <a:gd name="T43" fmla="*/ 20317 h 3628"/>
                <a:gd name="T44" fmla="*/ 633502 w 2776"/>
                <a:gd name="T45" fmla="*/ 8889 h 3628"/>
                <a:gd name="T46" fmla="*/ 534477 w 2776"/>
                <a:gd name="T47" fmla="*/ 17778 h 3628"/>
                <a:gd name="T48" fmla="*/ 424027 w 2776"/>
                <a:gd name="T49" fmla="*/ 54602 h 3628"/>
                <a:gd name="T50" fmla="*/ 344046 w 2776"/>
                <a:gd name="T51" fmla="*/ 72380 h 3628"/>
                <a:gd name="T52" fmla="*/ 210744 w 2776"/>
                <a:gd name="T53" fmla="*/ 162538 h 3628"/>
                <a:gd name="T54" fmla="*/ 124415 w 2776"/>
                <a:gd name="T55" fmla="*/ 312377 h 3628"/>
                <a:gd name="T56" fmla="*/ 38086 w 2776"/>
                <a:gd name="T57" fmla="*/ 453328 h 3628"/>
                <a:gd name="T58" fmla="*/ 15235 w 2776"/>
                <a:gd name="T59" fmla="*/ 537136 h 3628"/>
                <a:gd name="T60" fmla="*/ 38086 w 2776"/>
                <a:gd name="T61" fmla="*/ 626024 h 3628"/>
                <a:gd name="T62" fmla="*/ 25391 w 2776"/>
                <a:gd name="T63" fmla="*/ 775863 h 3628"/>
                <a:gd name="T64" fmla="*/ 34278 w 2776"/>
                <a:gd name="T65" fmla="*/ 802530 h 3628"/>
                <a:gd name="T66" fmla="*/ 34278 w 2776"/>
                <a:gd name="T67" fmla="*/ 825386 h 3628"/>
                <a:gd name="T68" fmla="*/ 54590 w 2776"/>
                <a:gd name="T69" fmla="*/ 848243 h 3628"/>
                <a:gd name="T70" fmla="*/ 71094 w 2776"/>
                <a:gd name="T71" fmla="*/ 863481 h 3628"/>
                <a:gd name="T72" fmla="*/ 106642 w 2776"/>
                <a:gd name="T73" fmla="*/ 909195 h 3628"/>
                <a:gd name="T74" fmla="*/ 115528 w 2776"/>
                <a:gd name="T75" fmla="*/ 940941 h 3628"/>
                <a:gd name="T76" fmla="*/ 171388 w 2776"/>
                <a:gd name="T77" fmla="*/ 996813 h 3628"/>
                <a:gd name="T78" fmla="*/ 319925 w 2776"/>
                <a:gd name="T79" fmla="*/ 1036177 h 3628"/>
                <a:gd name="T80" fmla="*/ 411332 w 2776"/>
                <a:gd name="T81" fmla="*/ 1038717 h 3628"/>
                <a:gd name="T82" fmla="*/ 535747 w 2776"/>
                <a:gd name="T83" fmla="*/ 993003 h 3628"/>
                <a:gd name="T84" fmla="*/ 632232 w 2776"/>
                <a:gd name="T85" fmla="*/ 1052685 h 3628"/>
                <a:gd name="T86" fmla="*/ 690631 w 2776"/>
                <a:gd name="T87" fmla="*/ 1069193 h 3628"/>
                <a:gd name="T88" fmla="*/ 686822 w 2776"/>
                <a:gd name="T89" fmla="*/ 1158081 h 3628"/>
                <a:gd name="T90" fmla="*/ 700787 w 2776"/>
                <a:gd name="T91" fmla="*/ 1193636 h 3628"/>
                <a:gd name="T92" fmla="*/ 690631 w 2776"/>
                <a:gd name="T93" fmla="*/ 1262206 h 3628"/>
                <a:gd name="T94" fmla="*/ 766804 w 2776"/>
                <a:gd name="T95" fmla="*/ 1376491 h 3628"/>
                <a:gd name="T96" fmla="*/ 797273 w 2776"/>
                <a:gd name="T97" fmla="*/ 1521251 h 3628"/>
                <a:gd name="T98" fmla="*/ 746491 w 2776"/>
                <a:gd name="T99" fmla="*/ 1737121 h 3628"/>
                <a:gd name="T100" fmla="*/ 846785 w 2776"/>
                <a:gd name="T101" fmla="*/ 2073625 h 3628"/>
                <a:gd name="T102" fmla="*/ 903914 w 2776"/>
                <a:gd name="T103" fmla="*/ 2242511 h 3628"/>
                <a:gd name="T104" fmla="*/ 934383 w 2776"/>
                <a:gd name="T105" fmla="*/ 2289495 h 3628"/>
                <a:gd name="T106" fmla="*/ 1009286 w 2776"/>
                <a:gd name="T107" fmla="*/ 2284416 h 3628"/>
                <a:gd name="T108" fmla="*/ 1104502 w 2776"/>
                <a:gd name="T109" fmla="*/ 2269178 h 3628"/>
                <a:gd name="T110" fmla="*/ 1280968 w 2776"/>
                <a:gd name="T111" fmla="*/ 2079974 h 3628"/>
                <a:gd name="T112" fmla="*/ 1354602 w 2776"/>
                <a:gd name="T113" fmla="*/ 1940293 h 3628"/>
                <a:gd name="T114" fmla="*/ 1338098 w 2776"/>
                <a:gd name="T115" fmla="*/ 1812041 h 3628"/>
                <a:gd name="T116" fmla="*/ 1482826 w 2776"/>
                <a:gd name="T117" fmla="*/ 1673630 h 3628"/>
                <a:gd name="T118" fmla="*/ 1475208 w 2776"/>
                <a:gd name="T119" fmla="*/ 1513632 h 3628"/>
                <a:gd name="T120" fmla="*/ 1448548 w 2776"/>
                <a:gd name="T121" fmla="*/ 1400617 h 3628"/>
                <a:gd name="T122" fmla="*/ 1491712 w 2776"/>
                <a:gd name="T123" fmla="*/ 1268555 h 3628"/>
                <a:gd name="T124" fmla="*/ 1679605 w 2776"/>
                <a:gd name="T125" fmla="*/ 1045066 h 3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76"/>
                <a:gd name="T190" fmla="*/ 0 h 3628"/>
                <a:gd name="T191" fmla="*/ 2776 w 2776"/>
                <a:gd name="T192" fmla="*/ 3628 h 36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76" h="3628">
                  <a:moveTo>
                    <a:pt x="2710" y="2504"/>
                  </a:moveTo>
                  <a:lnTo>
                    <a:pt x="2710" y="2504"/>
                  </a:lnTo>
                  <a:lnTo>
                    <a:pt x="2706" y="2498"/>
                  </a:lnTo>
                  <a:lnTo>
                    <a:pt x="2702" y="2492"/>
                  </a:lnTo>
                  <a:lnTo>
                    <a:pt x="2698" y="2476"/>
                  </a:lnTo>
                  <a:lnTo>
                    <a:pt x="2696" y="2470"/>
                  </a:lnTo>
                  <a:lnTo>
                    <a:pt x="2692" y="2466"/>
                  </a:lnTo>
                  <a:lnTo>
                    <a:pt x="2690" y="2468"/>
                  </a:lnTo>
                  <a:lnTo>
                    <a:pt x="2684" y="2472"/>
                  </a:lnTo>
                  <a:lnTo>
                    <a:pt x="2680" y="2480"/>
                  </a:lnTo>
                  <a:lnTo>
                    <a:pt x="2678" y="2486"/>
                  </a:lnTo>
                  <a:lnTo>
                    <a:pt x="2676" y="2508"/>
                  </a:lnTo>
                  <a:lnTo>
                    <a:pt x="2674" y="2518"/>
                  </a:lnTo>
                  <a:lnTo>
                    <a:pt x="2672" y="2526"/>
                  </a:lnTo>
                  <a:lnTo>
                    <a:pt x="2668" y="2532"/>
                  </a:lnTo>
                  <a:lnTo>
                    <a:pt x="2664" y="2536"/>
                  </a:lnTo>
                  <a:lnTo>
                    <a:pt x="2656" y="2542"/>
                  </a:lnTo>
                  <a:lnTo>
                    <a:pt x="2648" y="2544"/>
                  </a:lnTo>
                  <a:lnTo>
                    <a:pt x="2634" y="2546"/>
                  </a:lnTo>
                  <a:lnTo>
                    <a:pt x="2632" y="2548"/>
                  </a:lnTo>
                  <a:lnTo>
                    <a:pt x="2632" y="2554"/>
                  </a:lnTo>
                  <a:lnTo>
                    <a:pt x="2638" y="2566"/>
                  </a:lnTo>
                  <a:lnTo>
                    <a:pt x="2636" y="2572"/>
                  </a:lnTo>
                  <a:lnTo>
                    <a:pt x="2636" y="2576"/>
                  </a:lnTo>
                  <a:lnTo>
                    <a:pt x="2626" y="2588"/>
                  </a:lnTo>
                  <a:lnTo>
                    <a:pt x="2606" y="2608"/>
                  </a:lnTo>
                  <a:lnTo>
                    <a:pt x="2596" y="2618"/>
                  </a:lnTo>
                  <a:lnTo>
                    <a:pt x="2588" y="2628"/>
                  </a:lnTo>
                  <a:lnTo>
                    <a:pt x="2578" y="2640"/>
                  </a:lnTo>
                  <a:lnTo>
                    <a:pt x="2572" y="2646"/>
                  </a:lnTo>
                  <a:lnTo>
                    <a:pt x="2564" y="2650"/>
                  </a:lnTo>
                  <a:lnTo>
                    <a:pt x="2554" y="2652"/>
                  </a:lnTo>
                  <a:lnTo>
                    <a:pt x="2538" y="2656"/>
                  </a:lnTo>
                  <a:lnTo>
                    <a:pt x="2530" y="2658"/>
                  </a:lnTo>
                  <a:lnTo>
                    <a:pt x="2526" y="2660"/>
                  </a:lnTo>
                  <a:lnTo>
                    <a:pt x="2522" y="2664"/>
                  </a:lnTo>
                  <a:lnTo>
                    <a:pt x="2520" y="2668"/>
                  </a:lnTo>
                  <a:lnTo>
                    <a:pt x="2516" y="2670"/>
                  </a:lnTo>
                  <a:lnTo>
                    <a:pt x="2512" y="2670"/>
                  </a:lnTo>
                  <a:lnTo>
                    <a:pt x="2506" y="2670"/>
                  </a:lnTo>
                  <a:lnTo>
                    <a:pt x="2500" y="2670"/>
                  </a:lnTo>
                  <a:lnTo>
                    <a:pt x="2496" y="2670"/>
                  </a:lnTo>
                  <a:lnTo>
                    <a:pt x="2496" y="2672"/>
                  </a:lnTo>
                  <a:lnTo>
                    <a:pt x="2496" y="2676"/>
                  </a:lnTo>
                  <a:lnTo>
                    <a:pt x="2494" y="2690"/>
                  </a:lnTo>
                  <a:lnTo>
                    <a:pt x="2492" y="2700"/>
                  </a:lnTo>
                  <a:lnTo>
                    <a:pt x="2486" y="2712"/>
                  </a:lnTo>
                  <a:lnTo>
                    <a:pt x="2480" y="2724"/>
                  </a:lnTo>
                  <a:lnTo>
                    <a:pt x="2478" y="2732"/>
                  </a:lnTo>
                  <a:lnTo>
                    <a:pt x="2478" y="2738"/>
                  </a:lnTo>
                  <a:lnTo>
                    <a:pt x="2478" y="2742"/>
                  </a:lnTo>
                  <a:lnTo>
                    <a:pt x="2482" y="2750"/>
                  </a:lnTo>
                  <a:lnTo>
                    <a:pt x="2482" y="2754"/>
                  </a:lnTo>
                  <a:lnTo>
                    <a:pt x="2482" y="2762"/>
                  </a:lnTo>
                  <a:lnTo>
                    <a:pt x="2480" y="2772"/>
                  </a:lnTo>
                  <a:lnTo>
                    <a:pt x="2480" y="2778"/>
                  </a:lnTo>
                  <a:lnTo>
                    <a:pt x="2484" y="2790"/>
                  </a:lnTo>
                  <a:lnTo>
                    <a:pt x="2488" y="2798"/>
                  </a:lnTo>
                  <a:lnTo>
                    <a:pt x="2488" y="2802"/>
                  </a:lnTo>
                  <a:lnTo>
                    <a:pt x="2488" y="2806"/>
                  </a:lnTo>
                  <a:lnTo>
                    <a:pt x="2488" y="2814"/>
                  </a:lnTo>
                  <a:lnTo>
                    <a:pt x="2490" y="2820"/>
                  </a:lnTo>
                  <a:lnTo>
                    <a:pt x="2494" y="2832"/>
                  </a:lnTo>
                  <a:lnTo>
                    <a:pt x="2498" y="2848"/>
                  </a:lnTo>
                  <a:lnTo>
                    <a:pt x="2498" y="2860"/>
                  </a:lnTo>
                  <a:lnTo>
                    <a:pt x="2496" y="2868"/>
                  </a:lnTo>
                  <a:lnTo>
                    <a:pt x="2492" y="2876"/>
                  </a:lnTo>
                  <a:lnTo>
                    <a:pt x="2488" y="2884"/>
                  </a:lnTo>
                  <a:lnTo>
                    <a:pt x="2480" y="2900"/>
                  </a:lnTo>
                  <a:lnTo>
                    <a:pt x="2476" y="2908"/>
                  </a:lnTo>
                  <a:lnTo>
                    <a:pt x="2474" y="2916"/>
                  </a:lnTo>
                  <a:lnTo>
                    <a:pt x="2472" y="2924"/>
                  </a:lnTo>
                  <a:lnTo>
                    <a:pt x="2470" y="2928"/>
                  </a:lnTo>
                  <a:lnTo>
                    <a:pt x="2466" y="2928"/>
                  </a:lnTo>
                  <a:lnTo>
                    <a:pt x="2464" y="2928"/>
                  </a:lnTo>
                  <a:lnTo>
                    <a:pt x="2462" y="2930"/>
                  </a:lnTo>
                  <a:lnTo>
                    <a:pt x="2458" y="2934"/>
                  </a:lnTo>
                  <a:lnTo>
                    <a:pt x="2454" y="2942"/>
                  </a:lnTo>
                  <a:lnTo>
                    <a:pt x="2450" y="2954"/>
                  </a:lnTo>
                  <a:lnTo>
                    <a:pt x="2448" y="2968"/>
                  </a:lnTo>
                  <a:lnTo>
                    <a:pt x="2446" y="2980"/>
                  </a:lnTo>
                  <a:lnTo>
                    <a:pt x="2448" y="2990"/>
                  </a:lnTo>
                  <a:lnTo>
                    <a:pt x="2448" y="2998"/>
                  </a:lnTo>
                  <a:lnTo>
                    <a:pt x="2456" y="3012"/>
                  </a:lnTo>
                  <a:lnTo>
                    <a:pt x="2464" y="3026"/>
                  </a:lnTo>
                  <a:lnTo>
                    <a:pt x="2466" y="3034"/>
                  </a:lnTo>
                  <a:lnTo>
                    <a:pt x="2466" y="3040"/>
                  </a:lnTo>
                  <a:lnTo>
                    <a:pt x="2466" y="3054"/>
                  </a:lnTo>
                  <a:lnTo>
                    <a:pt x="2464" y="3062"/>
                  </a:lnTo>
                  <a:lnTo>
                    <a:pt x="2466" y="3072"/>
                  </a:lnTo>
                  <a:lnTo>
                    <a:pt x="2468" y="3084"/>
                  </a:lnTo>
                  <a:lnTo>
                    <a:pt x="2474" y="3100"/>
                  </a:lnTo>
                  <a:lnTo>
                    <a:pt x="2480" y="3114"/>
                  </a:lnTo>
                  <a:lnTo>
                    <a:pt x="2486" y="3122"/>
                  </a:lnTo>
                  <a:lnTo>
                    <a:pt x="2492" y="3126"/>
                  </a:lnTo>
                  <a:lnTo>
                    <a:pt x="2498" y="3130"/>
                  </a:lnTo>
                  <a:lnTo>
                    <a:pt x="2510" y="3134"/>
                  </a:lnTo>
                  <a:lnTo>
                    <a:pt x="2514" y="3136"/>
                  </a:lnTo>
                  <a:lnTo>
                    <a:pt x="2520" y="3142"/>
                  </a:lnTo>
                  <a:lnTo>
                    <a:pt x="2522" y="3144"/>
                  </a:lnTo>
                  <a:lnTo>
                    <a:pt x="2526" y="3146"/>
                  </a:lnTo>
                  <a:lnTo>
                    <a:pt x="2534" y="3146"/>
                  </a:lnTo>
                  <a:lnTo>
                    <a:pt x="2544" y="3144"/>
                  </a:lnTo>
                  <a:lnTo>
                    <a:pt x="2554" y="3140"/>
                  </a:lnTo>
                  <a:lnTo>
                    <a:pt x="2574" y="3128"/>
                  </a:lnTo>
                  <a:lnTo>
                    <a:pt x="2584" y="3124"/>
                  </a:lnTo>
                  <a:lnTo>
                    <a:pt x="2594" y="3122"/>
                  </a:lnTo>
                  <a:lnTo>
                    <a:pt x="2598" y="3120"/>
                  </a:lnTo>
                  <a:lnTo>
                    <a:pt x="2602" y="3116"/>
                  </a:lnTo>
                  <a:lnTo>
                    <a:pt x="2610" y="3096"/>
                  </a:lnTo>
                  <a:lnTo>
                    <a:pt x="2620" y="3068"/>
                  </a:lnTo>
                  <a:lnTo>
                    <a:pt x="2628" y="3034"/>
                  </a:lnTo>
                  <a:lnTo>
                    <a:pt x="2648" y="2952"/>
                  </a:lnTo>
                  <a:lnTo>
                    <a:pt x="2668" y="2870"/>
                  </a:lnTo>
                  <a:lnTo>
                    <a:pt x="2682" y="2822"/>
                  </a:lnTo>
                  <a:lnTo>
                    <a:pt x="2694" y="2792"/>
                  </a:lnTo>
                  <a:lnTo>
                    <a:pt x="2696" y="2780"/>
                  </a:lnTo>
                  <a:lnTo>
                    <a:pt x="2700" y="2768"/>
                  </a:lnTo>
                  <a:lnTo>
                    <a:pt x="2700" y="2756"/>
                  </a:lnTo>
                  <a:lnTo>
                    <a:pt x="2698" y="2742"/>
                  </a:lnTo>
                  <a:lnTo>
                    <a:pt x="2698" y="2730"/>
                  </a:lnTo>
                  <a:lnTo>
                    <a:pt x="2698" y="2722"/>
                  </a:lnTo>
                  <a:lnTo>
                    <a:pt x="2700" y="2718"/>
                  </a:lnTo>
                  <a:lnTo>
                    <a:pt x="2704" y="2714"/>
                  </a:lnTo>
                  <a:lnTo>
                    <a:pt x="2710" y="2710"/>
                  </a:lnTo>
                  <a:lnTo>
                    <a:pt x="2712" y="2706"/>
                  </a:lnTo>
                  <a:lnTo>
                    <a:pt x="2710" y="2700"/>
                  </a:lnTo>
                  <a:lnTo>
                    <a:pt x="2710" y="2690"/>
                  </a:lnTo>
                  <a:lnTo>
                    <a:pt x="2712" y="2684"/>
                  </a:lnTo>
                  <a:lnTo>
                    <a:pt x="2712" y="2674"/>
                  </a:lnTo>
                  <a:lnTo>
                    <a:pt x="2712" y="2670"/>
                  </a:lnTo>
                  <a:lnTo>
                    <a:pt x="2710" y="2662"/>
                  </a:lnTo>
                  <a:lnTo>
                    <a:pt x="2706" y="2654"/>
                  </a:lnTo>
                  <a:lnTo>
                    <a:pt x="2706" y="2648"/>
                  </a:lnTo>
                  <a:lnTo>
                    <a:pt x="2706" y="2642"/>
                  </a:lnTo>
                  <a:lnTo>
                    <a:pt x="2708" y="2638"/>
                  </a:lnTo>
                  <a:lnTo>
                    <a:pt x="2710" y="2636"/>
                  </a:lnTo>
                  <a:lnTo>
                    <a:pt x="2714" y="2640"/>
                  </a:lnTo>
                  <a:lnTo>
                    <a:pt x="2718" y="2646"/>
                  </a:lnTo>
                  <a:lnTo>
                    <a:pt x="2722" y="2658"/>
                  </a:lnTo>
                  <a:lnTo>
                    <a:pt x="2724" y="2662"/>
                  </a:lnTo>
                  <a:lnTo>
                    <a:pt x="2728" y="2662"/>
                  </a:lnTo>
                  <a:lnTo>
                    <a:pt x="2732" y="2658"/>
                  </a:lnTo>
                  <a:lnTo>
                    <a:pt x="2734" y="2652"/>
                  </a:lnTo>
                  <a:lnTo>
                    <a:pt x="2736" y="2644"/>
                  </a:lnTo>
                  <a:lnTo>
                    <a:pt x="2738" y="2634"/>
                  </a:lnTo>
                  <a:lnTo>
                    <a:pt x="2736" y="2624"/>
                  </a:lnTo>
                  <a:lnTo>
                    <a:pt x="2734" y="2614"/>
                  </a:lnTo>
                  <a:lnTo>
                    <a:pt x="2732" y="2604"/>
                  </a:lnTo>
                  <a:lnTo>
                    <a:pt x="2730" y="2590"/>
                  </a:lnTo>
                  <a:lnTo>
                    <a:pt x="2724" y="2556"/>
                  </a:lnTo>
                  <a:lnTo>
                    <a:pt x="2720" y="2522"/>
                  </a:lnTo>
                  <a:lnTo>
                    <a:pt x="2716" y="2510"/>
                  </a:lnTo>
                  <a:lnTo>
                    <a:pt x="2710" y="2504"/>
                  </a:lnTo>
                  <a:close/>
                  <a:moveTo>
                    <a:pt x="2770" y="1364"/>
                  </a:moveTo>
                  <a:lnTo>
                    <a:pt x="2770" y="1364"/>
                  </a:lnTo>
                  <a:lnTo>
                    <a:pt x="2764" y="1352"/>
                  </a:lnTo>
                  <a:lnTo>
                    <a:pt x="2762" y="1342"/>
                  </a:lnTo>
                  <a:lnTo>
                    <a:pt x="2764" y="1332"/>
                  </a:lnTo>
                  <a:lnTo>
                    <a:pt x="2766" y="1322"/>
                  </a:lnTo>
                  <a:lnTo>
                    <a:pt x="2770" y="1316"/>
                  </a:lnTo>
                  <a:lnTo>
                    <a:pt x="2770" y="1308"/>
                  </a:lnTo>
                  <a:lnTo>
                    <a:pt x="2768" y="1304"/>
                  </a:lnTo>
                  <a:lnTo>
                    <a:pt x="2762" y="1300"/>
                  </a:lnTo>
                  <a:lnTo>
                    <a:pt x="2752" y="1300"/>
                  </a:lnTo>
                  <a:lnTo>
                    <a:pt x="2746" y="1302"/>
                  </a:lnTo>
                  <a:lnTo>
                    <a:pt x="2730" y="1314"/>
                  </a:lnTo>
                  <a:lnTo>
                    <a:pt x="2720" y="1320"/>
                  </a:lnTo>
                  <a:lnTo>
                    <a:pt x="2708" y="1326"/>
                  </a:lnTo>
                  <a:lnTo>
                    <a:pt x="2694" y="1330"/>
                  </a:lnTo>
                  <a:lnTo>
                    <a:pt x="2676" y="1330"/>
                  </a:lnTo>
                  <a:lnTo>
                    <a:pt x="2660" y="1332"/>
                  </a:lnTo>
                  <a:lnTo>
                    <a:pt x="2650" y="1332"/>
                  </a:lnTo>
                  <a:lnTo>
                    <a:pt x="2646" y="1334"/>
                  </a:lnTo>
                  <a:lnTo>
                    <a:pt x="2646" y="1336"/>
                  </a:lnTo>
                  <a:lnTo>
                    <a:pt x="2646" y="1338"/>
                  </a:lnTo>
                  <a:lnTo>
                    <a:pt x="2644" y="1340"/>
                  </a:lnTo>
                  <a:lnTo>
                    <a:pt x="2640" y="1340"/>
                  </a:lnTo>
                  <a:lnTo>
                    <a:pt x="2630" y="1340"/>
                  </a:lnTo>
                  <a:lnTo>
                    <a:pt x="2618" y="1340"/>
                  </a:lnTo>
                  <a:lnTo>
                    <a:pt x="2608" y="1342"/>
                  </a:lnTo>
                  <a:lnTo>
                    <a:pt x="2602" y="1346"/>
                  </a:lnTo>
                  <a:lnTo>
                    <a:pt x="2596" y="1352"/>
                  </a:lnTo>
                  <a:lnTo>
                    <a:pt x="2590" y="1356"/>
                  </a:lnTo>
                  <a:lnTo>
                    <a:pt x="2584" y="1360"/>
                  </a:lnTo>
                  <a:lnTo>
                    <a:pt x="2574" y="1360"/>
                  </a:lnTo>
                  <a:lnTo>
                    <a:pt x="2564" y="1358"/>
                  </a:lnTo>
                  <a:lnTo>
                    <a:pt x="2552" y="1356"/>
                  </a:lnTo>
                  <a:lnTo>
                    <a:pt x="2542" y="1356"/>
                  </a:lnTo>
                  <a:lnTo>
                    <a:pt x="2534" y="1360"/>
                  </a:lnTo>
                  <a:lnTo>
                    <a:pt x="2528" y="1366"/>
                  </a:lnTo>
                  <a:lnTo>
                    <a:pt x="2520" y="1370"/>
                  </a:lnTo>
                  <a:lnTo>
                    <a:pt x="2512" y="1374"/>
                  </a:lnTo>
                  <a:lnTo>
                    <a:pt x="2504" y="1376"/>
                  </a:lnTo>
                  <a:lnTo>
                    <a:pt x="2494" y="1374"/>
                  </a:lnTo>
                  <a:lnTo>
                    <a:pt x="2484" y="1368"/>
                  </a:lnTo>
                  <a:lnTo>
                    <a:pt x="2476" y="1362"/>
                  </a:lnTo>
                  <a:lnTo>
                    <a:pt x="2470" y="1356"/>
                  </a:lnTo>
                  <a:lnTo>
                    <a:pt x="2466" y="1350"/>
                  </a:lnTo>
                  <a:lnTo>
                    <a:pt x="2458" y="1334"/>
                  </a:lnTo>
                  <a:lnTo>
                    <a:pt x="2454" y="1328"/>
                  </a:lnTo>
                  <a:lnTo>
                    <a:pt x="2448" y="1320"/>
                  </a:lnTo>
                  <a:lnTo>
                    <a:pt x="2444" y="1318"/>
                  </a:lnTo>
                  <a:lnTo>
                    <a:pt x="2438" y="1316"/>
                  </a:lnTo>
                  <a:lnTo>
                    <a:pt x="2428" y="1316"/>
                  </a:lnTo>
                  <a:lnTo>
                    <a:pt x="2426" y="1316"/>
                  </a:lnTo>
                  <a:lnTo>
                    <a:pt x="2428" y="1314"/>
                  </a:lnTo>
                  <a:lnTo>
                    <a:pt x="2444" y="1302"/>
                  </a:lnTo>
                  <a:lnTo>
                    <a:pt x="2450" y="1298"/>
                  </a:lnTo>
                  <a:lnTo>
                    <a:pt x="2452" y="1294"/>
                  </a:lnTo>
                  <a:lnTo>
                    <a:pt x="2452" y="1288"/>
                  </a:lnTo>
                  <a:lnTo>
                    <a:pt x="2452" y="1284"/>
                  </a:lnTo>
                  <a:lnTo>
                    <a:pt x="2448" y="1272"/>
                  </a:lnTo>
                  <a:lnTo>
                    <a:pt x="2440" y="1260"/>
                  </a:lnTo>
                  <a:lnTo>
                    <a:pt x="2436" y="1256"/>
                  </a:lnTo>
                  <a:lnTo>
                    <a:pt x="2432" y="1254"/>
                  </a:lnTo>
                  <a:lnTo>
                    <a:pt x="2426" y="1252"/>
                  </a:lnTo>
                  <a:lnTo>
                    <a:pt x="2422" y="1244"/>
                  </a:lnTo>
                  <a:lnTo>
                    <a:pt x="2418" y="1238"/>
                  </a:lnTo>
                  <a:lnTo>
                    <a:pt x="2416" y="1236"/>
                  </a:lnTo>
                  <a:lnTo>
                    <a:pt x="2414" y="1232"/>
                  </a:lnTo>
                  <a:lnTo>
                    <a:pt x="2410" y="1224"/>
                  </a:lnTo>
                  <a:lnTo>
                    <a:pt x="2404" y="1214"/>
                  </a:lnTo>
                  <a:lnTo>
                    <a:pt x="2402" y="1214"/>
                  </a:lnTo>
                  <a:lnTo>
                    <a:pt x="2402" y="1216"/>
                  </a:lnTo>
                  <a:lnTo>
                    <a:pt x="2396" y="1208"/>
                  </a:lnTo>
                  <a:lnTo>
                    <a:pt x="2394" y="1204"/>
                  </a:lnTo>
                  <a:lnTo>
                    <a:pt x="2392" y="1202"/>
                  </a:lnTo>
                  <a:lnTo>
                    <a:pt x="2388" y="1202"/>
                  </a:lnTo>
                  <a:lnTo>
                    <a:pt x="2384" y="1202"/>
                  </a:lnTo>
                  <a:lnTo>
                    <a:pt x="2382" y="1198"/>
                  </a:lnTo>
                  <a:lnTo>
                    <a:pt x="2378" y="1192"/>
                  </a:lnTo>
                  <a:lnTo>
                    <a:pt x="2372" y="1182"/>
                  </a:lnTo>
                  <a:lnTo>
                    <a:pt x="2366" y="1172"/>
                  </a:lnTo>
                  <a:lnTo>
                    <a:pt x="2362" y="1166"/>
                  </a:lnTo>
                  <a:lnTo>
                    <a:pt x="2358" y="1164"/>
                  </a:lnTo>
                  <a:lnTo>
                    <a:pt x="2356" y="1164"/>
                  </a:lnTo>
                  <a:lnTo>
                    <a:pt x="2354" y="1166"/>
                  </a:lnTo>
                  <a:lnTo>
                    <a:pt x="2352" y="1166"/>
                  </a:lnTo>
                  <a:lnTo>
                    <a:pt x="2348" y="1162"/>
                  </a:lnTo>
                  <a:lnTo>
                    <a:pt x="2344" y="1156"/>
                  </a:lnTo>
                  <a:lnTo>
                    <a:pt x="2340" y="1150"/>
                  </a:lnTo>
                  <a:lnTo>
                    <a:pt x="2338" y="1150"/>
                  </a:lnTo>
                  <a:lnTo>
                    <a:pt x="2334" y="1150"/>
                  </a:lnTo>
                  <a:lnTo>
                    <a:pt x="2332" y="1152"/>
                  </a:lnTo>
                  <a:lnTo>
                    <a:pt x="2330" y="1152"/>
                  </a:lnTo>
                  <a:lnTo>
                    <a:pt x="2326" y="1150"/>
                  </a:lnTo>
                  <a:lnTo>
                    <a:pt x="2322" y="1144"/>
                  </a:lnTo>
                  <a:lnTo>
                    <a:pt x="2316" y="1132"/>
                  </a:lnTo>
                  <a:lnTo>
                    <a:pt x="2312" y="1124"/>
                  </a:lnTo>
                  <a:lnTo>
                    <a:pt x="2310" y="1122"/>
                  </a:lnTo>
                  <a:lnTo>
                    <a:pt x="2308" y="1124"/>
                  </a:lnTo>
                  <a:lnTo>
                    <a:pt x="2308" y="1128"/>
                  </a:lnTo>
                  <a:lnTo>
                    <a:pt x="2308" y="1140"/>
                  </a:lnTo>
                  <a:lnTo>
                    <a:pt x="2308" y="1144"/>
                  </a:lnTo>
                  <a:lnTo>
                    <a:pt x="2306" y="1146"/>
                  </a:lnTo>
                  <a:lnTo>
                    <a:pt x="2304" y="1142"/>
                  </a:lnTo>
                  <a:lnTo>
                    <a:pt x="2300" y="1136"/>
                  </a:lnTo>
                  <a:lnTo>
                    <a:pt x="2298" y="1126"/>
                  </a:lnTo>
                  <a:lnTo>
                    <a:pt x="2290" y="1110"/>
                  </a:lnTo>
                  <a:lnTo>
                    <a:pt x="2286" y="1100"/>
                  </a:lnTo>
                  <a:lnTo>
                    <a:pt x="2284" y="1086"/>
                  </a:lnTo>
                  <a:lnTo>
                    <a:pt x="2280" y="1058"/>
                  </a:lnTo>
                  <a:lnTo>
                    <a:pt x="2276" y="1042"/>
                  </a:lnTo>
                  <a:lnTo>
                    <a:pt x="2272" y="1026"/>
                  </a:lnTo>
                  <a:lnTo>
                    <a:pt x="2268" y="1012"/>
                  </a:lnTo>
                  <a:lnTo>
                    <a:pt x="2260" y="998"/>
                  </a:lnTo>
                  <a:lnTo>
                    <a:pt x="2252" y="988"/>
                  </a:lnTo>
                  <a:lnTo>
                    <a:pt x="2248" y="984"/>
                  </a:lnTo>
                  <a:lnTo>
                    <a:pt x="2244" y="986"/>
                  </a:lnTo>
                  <a:lnTo>
                    <a:pt x="2242" y="986"/>
                  </a:lnTo>
                  <a:lnTo>
                    <a:pt x="2240" y="984"/>
                  </a:lnTo>
                  <a:lnTo>
                    <a:pt x="2236" y="976"/>
                  </a:lnTo>
                  <a:lnTo>
                    <a:pt x="2230" y="968"/>
                  </a:lnTo>
                  <a:lnTo>
                    <a:pt x="2226" y="966"/>
                  </a:lnTo>
                  <a:lnTo>
                    <a:pt x="2222" y="966"/>
                  </a:lnTo>
                  <a:lnTo>
                    <a:pt x="2220" y="966"/>
                  </a:lnTo>
                  <a:lnTo>
                    <a:pt x="2218" y="964"/>
                  </a:lnTo>
                  <a:lnTo>
                    <a:pt x="2212" y="956"/>
                  </a:lnTo>
                  <a:lnTo>
                    <a:pt x="2208" y="944"/>
                  </a:lnTo>
                  <a:lnTo>
                    <a:pt x="2206" y="928"/>
                  </a:lnTo>
                  <a:lnTo>
                    <a:pt x="2202" y="900"/>
                  </a:lnTo>
                  <a:lnTo>
                    <a:pt x="2200" y="890"/>
                  </a:lnTo>
                  <a:lnTo>
                    <a:pt x="2202" y="884"/>
                  </a:lnTo>
                  <a:lnTo>
                    <a:pt x="2204" y="876"/>
                  </a:lnTo>
                  <a:lnTo>
                    <a:pt x="2204" y="870"/>
                  </a:lnTo>
                  <a:lnTo>
                    <a:pt x="2200" y="858"/>
                  </a:lnTo>
                  <a:lnTo>
                    <a:pt x="2198" y="850"/>
                  </a:lnTo>
                  <a:lnTo>
                    <a:pt x="2200" y="848"/>
                  </a:lnTo>
                  <a:lnTo>
                    <a:pt x="2204" y="850"/>
                  </a:lnTo>
                  <a:lnTo>
                    <a:pt x="2208" y="850"/>
                  </a:lnTo>
                  <a:lnTo>
                    <a:pt x="2210" y="848"/>
                  </a:lnTo>
                  <a:lnTo>
                    <a:pt x="2204" y="842"/>
                  </a:lnTo>
                  <a:lnTo>
                    <a:pt x="2198" y="826"/>
                  </a:lnTo>
                  <a:lnTo>
                    <a:pt x="2194" y="816"/>
                  </a:lnTo>
                  <a:lnTo>
                    <a:pt x="2192" y="802"/>
                  </a:lnTo>
                  <a:lnTo>
                    <a:pt x="2190" y="794"/>
                  </a:lnTo>
                  <a:lnTo>
                    <a:pt x="2188" y="790"/>
                  </a:lnTo>
                  <a:lnTo>
                    <a:pt x="2184" y="786"/>
                  </a:lnTo>
                  <a:lnTo>
                    <a:pt x="2176" y="784"/>
                  </a:lnTo>
                  <a:lnTo>
                    <a:pt x="2174" y="782"/>
                  </a:lnTo>
                  <a:lnTo>
                    <a:pt x="2170" y="780"/>
                  </a:lnTo>
                  <a:lnTo>
                    <a:pt x="2166" y="772"/>
                  </a:lnTo>
                  <a:lnTo>
                    <a:pt x="2162" y="766"/>
                  </a:lnTo>
                  <a:lnTo>
                    <a:pt x="2160" y="764"/>
                  </a:lnTo>
                  <a:lnTo>
                    <a:pt x="2154" y="764"/>
                  </a:lnTo>
                  <a:lnTo>
                    <a:pt x="2150" y="762"/>
                  </a:lnTo>
                  <a:lnTo>
                    <a:pt x="2146" y="758"/>
                  </a:lnTo>
                  <a:lnTo>
                    <a:pt x="2138" y="746"/>
                  </a:lnTo>
                  <a:lnTo>
                    <a:pt x="2134" y="752"/>
                  </a:lnTo>
                  <a:lnTo>
                    <a:pt x="2138" y="746"/>
                  </a:lnTo>
                  <a:lnTo>
                    <a:pt x="2134" y="732"/>
                  </a:lnTo>
                  <a:lnTo>
                    <a:pt x="2132" y="716"/>
                  </a:lnTo>
                  <a:lnTo>
                    <a:pt x="2132" y="710"/>
                  </a:lnTo>
                  <a:lnTo>
                    <a:pt x="2134" y="706"/>
                  </a:lnTo>
                  <a:lnTo>
                    <a:pt x="2136" y="702"/>
                  </a:lnTo>
                  <a:lnTo>
                    <a:pt x="2142" y="702"/>
                  </a:lnTo>
                  <a:lnTo>
                    <a:pt x="2144" y="702"/>
                  </a:lnTo>
                  <a:lnTo>
                    <a:pt x="2138" y="698"/>
                  </a:lnTo>
                  <a:lnTo>
                    <a:pt x="2134" y="692"/>
                  </a:lnTo>
                  <a:lnTo>
                    <a:pt x="2128" y="684"/>
                  </a:lnTo>
                  <a:lnTo>
                    <a:pt x="2120" y="674"/>
                  </a:lnTo>
                  <a:lnTo>
                    <a:pt x="2116" y="662"/>
                  </a:lnTo>
                  <a:lnTo>
                    <a:pt x="2108" y="642"/>
                  </a:lnTo>
                  <a:lnTo>
                    <a:pt x="2098" y="624"/>
                  </a:lnTo>
                  <a:lnTo>
                    <a:pt x="2082" y="594"/>
                  </a:lnTo>
                  <a:lnTo>
                    <a:pt x="2072" y="572"/>
                  </a:lnTo>
                  <a:lnTo>
                    <a:pt x="2070" y="564"/>
                  </a:lnTo>
                  <a:lnTo>
                    <a:pt x="2070" y="556"/>
                  </a:lnTo>
                  <a:lnTo>
                    <a:pt x="2070" y="550"/>
                  </a:lnTo>
                  <a:lnTo>
                    <a:pt x="2070" y="544"/>
                  </a:lnTo>
                  <a:lnTo>
                    <a:pt x="2064" y="534"/>
                  </a:lnTo>
                  <a:lnTo>
                    <a:pt x="2058" y="526"/>
                  </a:lnTo>
                  <a:lnTo>
                    <a:pt x="2056" y="520"/>
                  </a:lnTo>
                  <a:lnTo>
                    <a:pt x="2056" y="512"/>
                  </a:lnTo>
                  <a:lnTo>
                    <a:pt x="2054" y="504"/>
                  </a:lnTo>
                  <a:lnTo>
                    <a:pt x="2050" y="494"/>
                  </a:lnTo>
                  <a:lnTo>
                    <a:pt x="2036" y="474"/>
                  </a:lnTo>
                  <a:lnTo>
                    <a:pt x="2022" y="452"/>
                  </a:lnTo>
                  <a:lnTo>
                    <a:pt x="2018" y="442"/>
                  </a:lnTo>
                  <a:lnTo>
                    <a:pt x="2016" y="434"/>
                  </a:lnTo>
                  <a:lnTo>
                    <a:pt x="2016" y="426"/>
                  </a:lnTo>
                  <a:lnTo>
                    <a:pt x="2014" y="422"/>
                  </a:lnTo>
                  <a:lnTo>
                    <a:pt x="2010" y="416"/>
                  </a:lnTo>
                  <a:lnTo>
                    <a:pt x="2008" y="412"/>
                  </a:lnTo>
                  <a:lnTo>
                    <a:pt x="2008" y="408"/>
                  </a:lnTo>
                  <a:lnTo>
                    <a:pt x="2010" y="402"/>
                  </a:lnTo>
                  <a:lnTo>
                    <a:pt x="2014" y="394"/>
                  </a:lnTo>
                  <a:lnTo>
                    <a:pt x="2000" y="332"/>
                  </a:lnTo>
                  <a:lnTo>
                    <a:pt x="1998" y="332"/>
                  </a:lnTo>
                  <a:lnTo>
                    <a:pt x="1996" y="328"/>
                  </a:lnTo>
                  <a:lnTo>
                    <a:pt x="1992" y="326"/>
                  </a:lnTo>
                  <a:lnTo>
                    <a:pt x="1990" y="326"/>
                  </a:lnTo>
                  <a:lnTo>
                    <a:pt x="1986" y="326"/>
                  </a:lnTo>
                  <a:lnTo>
                    <a:pt x="1984" y="324"/>
                  </a:lnTo>
                  <a:lnTo>
                    <a:pt x="1984" y="322"/>
                  </a:lnTo>
                  <a:lnTo>
                    <a:pt x="1984" y="320"/>
                  </a:lnTo>
                  <a:lnTo>
                    <a:pt x="1986" y="318"/>
                  </a:lnTo>
                  <a:lnTo>
                    <a:pt x="1988" y="316"/>
                  </a:lnTo>
                  <a:lnTo>
                    <a:pt x="1990" y="314"/>
                  </a:lnTo>
                  <a:lnTo>
                    <a:pt x="1992" y="316"/>
                  </a:lnTo>
                  <a:lnTo>
                    <a:pt x="1998" y="320"/>
                  </a:lnTo>
                  <a:lnTo>
                    <a:pt x="1996" y="316"/>
                  </a:lnTo>
                  <a:lnTo>
                    <a:pt x="1990" y="310"/>
                  </a:lnTo>
                  <a:lnTo>
                    <a:pt x="1988" y="308"/>
                  </a:lnTo>
                  <a:lnTo>
                    <a:pt x="1986" y="308"/>
                  </a:lnTo>
                  <a:lnTo>
                    <a:pt x="1980" y="312"/>
                  </a:lnTo>
                  <a:lnTo>
                    <a:pt x="1976" y="314"/>
                  </a:lnTo>
                  <a:lnTo>
                    <a:pt x="1974" y="314"/>
                  </a:lnTo>
                  <a:lnTo>
                    <a:pt x="1966" y="310"/>
                  </a:lnTo>
                  <a:lnTo>
                    <a:pt x="1958" y="306"/>
                  </a:lnTo>
                  <a:lnTo>
                    <a:pt x="1954" y="306"/>
                  </a:lnTo>
                  <a:lnTo>
                    <a:pt x="1948" y="308"/>
                  </a:lnTo>
                  <a:lnTo>
                    <a:pt x="1938" y="312"/>
                  </a:lnTo>
                  <a:lnTo>
                    <a:pt x="1932" y="312"/>
                  </a:lnTo>
                  <a:lnTo>
                    <a:pt x="1928" y="312"/>
                  </a:lnTo>
                  <a:lnTo>
                    <a:pt x="1922" y="318"/>
                  </a:lnTo>
                  <a:lnTo>
                    <a:pt x="1920" y="320"/>
                  </a:lnTo>
                  <a:lnTo>
                    <a:pt x="1916" y="322"/>
                  </a:lnTo>
                  <a:lnTo>
                    <a:pt x="1908" y="326"/>
                  </a:lnTo>
                  <a:lnTo>
                    <a:pt x="1892" y="340"/>
                  </a:lnTo>
                  <a:lnTo>
                    <a:pt x="1886" y="346"/>
                  </a:lnTo>
                  <a:lnTo>
                    <a:pt x="1880" y="346"/>
                  </a:lnTo>
                  <a:lnTo>
                    <a:pt x="1874" y="346"/>
                  </a:lnTo>
                  <a:lnTo>
                    <a:pt x="1866" y="344"/>
                  </a:lnTo>
                  <a:lnTo>
                    <a:pt x="1854" y="336"/>
                  </a:lnTo>
                  <a:lnTo>
                    <a:pt x="1848" y="334"/>
                  </a:lnTo>
                  <a:lnTo>
                    <a:pt x="1844" y="334"/>
                  </a:lnTo>
                  <a:lnTo>
                    <a:pt x="1836" y="332"/>
                  </a:lnTo>
                  <a:lnTo>
                    <a:pt x="1830" y="330"/>
                  </a:lnTo>
                  <a:lnTo>
                    <a:pt x="1826" y="326"/>
                  </a:lnTo>
                  <a:lnTo>
                    <a:pt x="1822" y="326"/>
                  </a:lnTo>
                  <a:lnTo>
                    <a:pt x="1818" y="326"/>
                  </a:lnTo>
                  <a:lnTo>
                    <a:pt x="1812" y="326"/>
                  </a:lnTo>
                  <a:lnTo>
                    <a:pt x="1812" y="324"/>
                  </a:lnTo>
                  <a:lnTo>
                    <a:pt x="1808" y="322"/>
                  </a:lnTo>
                  <a:lnTo>
                    <a:pt x="1804" y="318"/>
                  </a:lnTo>
                  <a:lnTo>
                    <a:pt x="1794" y="314"/>
                  </a:lnTo>
                  <a:lnTo>
                    <a:pt x="1778" y="310"/>
                  </a:lnTo>
                  <a:lnTo>
                    <a:pt x="1762" y="308"/>
                  </a:lnTo>
                  <a:lnTo>
                    <a:pt x="1750" y="306"/>
                  </a:lnTo>
                  <a:lnTo>
                    <a:pt x="1734" y="308"/>
                  </a:lnTo>
                  <a:lnTo>
                    <a:pt x="1724" y="310"/>
                  </a:lnTo>
                  <a:lnTo>
                    <a:pt x="1718" y="310"/>
                  </a:lnTo>
                  <a:lnTo>
                    <a:pt x="1718" y="308"/>
                  </a:lnTo>
                  <a:lnTo>
                    <a:pt x="1716" y="302"/>
                  </a:lnTo>
                  <a:lnTo>
                    <a:pt x="1714" y="292"/>
                  </a:lnTo>
                  <a:lnTo>
                    <a:pt x="1710" y="288"/>
                  </a:lnTo>
                  <a:lnTo>
                    <a:pt x="1706" y="286"/>
                  </a:lnTo>
                  <a:lnTo>
                    <a:pt x="1700" y="284"/>
                  </a:lnTo>
                  <a:lnTo>
                    <a:pt x="1692" y="284"/>
                  </a:lnTo>
                  <a:lnTo>
                    <a:pt x="1678" y="284"/>
                  </a:lnTo>
                  <a:lnTo>
                    <a:pt x="1672" y="282"/>
                  </a:lnTo>
                  <a:lnTo>
                    <a:pt x="1666" y="280"/>
                  </a:lnTo>
                  <a:lnTo>
                    <a:pt x="1654" y="278"/>
                  </a:lnTo>
                  <a:lnTo>
                    <a:pt x="1648" y="276"/>
                  </a:lnTo>
                  <a:lnTo>
                    <a:pt x="1644" y="274"/>
                  </a:lnTo>
                  <a:lnTo>
                    <a:pt x="1640" y="266"/>
                  </a:lnTo>
                  <a:lnTo>
                    <a:pt x="1638" y="262"/>
                  </a:lnTo>
                  <a:lnTo>
                    <a:pt x="1632" y="256"/>
                  </a:lnTo>
                  <a:lnTo>
                    <a:pt x="1624" y="250"/>
                  </a:lnTo>
                  <a:lnTo>
                    <a:pt x="1612" y="242"/>
                  </a:lnTo>
                  <a:lnTo>
                    <a:pt x="1596" y="236"/>
                  </a:lnTo>
                  <a:lnTo>
                    <a:pt x="1584" y="236"/>
                  </a:lnTo>
                  <a:lnTo>
                    <a:pt x="1574" y="238"/>
                  </a:lnTo>
                  <a:lnTo>
                    <a:pt x="1568" y="242"/>
                  </a:lnTo>
                  <a:lnTo>
                    <a:pt x="1564" y="244"/>
                  </a:lnTo>
                  <a:lnTo>
                    <a:pt x="1560" y="246"/>
                  </a:lnTo>
                  <a:lnTo>
                    <a:pt x="1550" y="246"/>
                  </a:lnTo>
                  <a:lnTo>
                    <a:pt x="1544" y="248"/>
                  </a:lnTo>
                  <a:lnTo>
                    <a:pt x="1536" y="252"/>
                  </a:lnTo>
                  <a:lnTo>
                    <a:pt x="1528" y="260"/>
                  </a:lnTo>
                  <a:lnTo>
                    <a:pt x="1516" y="274"/>
                  </a:lnTo>
                  <a:lnTo>
                    <a:pt x="1510" y="284"/>
                  </a:lnTo>
                  <a:lnTo>
                    <a:pt x="1508" y="292"/>
                  </a:lnTo>
                  <a:lnTo>
                    <a:pt x="1508" y="302"/>
                  </a:lnTo>
                  <a:lnTo>
                    <a:pt x="1510" y="314"/>
                  </a:lnTo>
                  <a:lnTo>
                    <a:pt x="1512" y="324"/>
                  </a:lnTo>
                  <a:lnTo>
                    <a:pt x="1514" y="334"/>
                  </a:lnTo>
                  <a:lnTo>
                    <a:pt x="1512" y="344"/>
                  </a:lnTo>
                  <a:lnTo>
                    <a:pt x="1506" y="354"/>
                  </a:lnTo>
                  <a:lnTo>
                    <a:pt x="1498" y="362"/>
                  </a:lnTo>
                  <a:lnTo>
                    <a:pt x="1492" y="368"/>
                  </a:lnTo>
                  <a:lnTo>
                    <a:pt x="1484" y="374"/>
                  </a:lnTo>
                  <a:lnTo>
                    <a:pt x="1478" y="376"/>
                  </a:lnTo>
                  <a:lnTo>
                    <a:pt x="1470" y="376"/>
                  </a:lnTo>
                  <a:lnTo>
                    <a:pt x="1464" y="374"/>
                  </a:lnTo>
                  <a:lnTo>
                    <a:pt x="1458" y="368"/>
                  </a:lnTo>
                  <a:lnTo>
                    <a:pt x="1452" y="362"/>
                  </a:lnTo>
                  <a:lnTo>
                    <a:pt x="1446" y="356"/>
                  </a:lnTo>
                  <a:lnTo>
                    <a:pt x="1438" y="350"/>
                  </a:lnTo>
                  <a:lnTo>
                    <a:pt x="1418" y="338"/>
                  </a:lnTo>
                  <a:lnTo>
                    <a:pt x="1398" y="330"/>
                  </a:lnTo>
                  <a:lnTo>
                    <a:pt x="1376" y="328"/>
                  </a:lnTo>
                  <a:lnTo>
                    <a:pt x="1358" y="326"/>
                  </a:lnTo>
                  <a:lnTo>
                    <a:pt x="1350" y="324"/>
                  </a:lnTo>
                  <a:lnTo>
                    <a:pt x="1344" y="320"/>
                  </a:lnTo>
                  <a:lnTo>
                    <a:pt x="1338" y="316"/>
                  </a:lnTo>
                  <a:lnTo>
                    <a:pt x="1334" y="310"/>
                  </a:lnTo>
                  <a:lnTo>
                    <a:pt x="1330" y="300"/>
                  </a:lnTo>
                  <a:lnTo>
                    <a:pt x="1326" y="288"/>
                  </a:lnTo>
                  <a:lnTo>
                    <a:pt x="1324" y="276"/>
                  </a:lnTo>
                  <a:lnTo>
                    <a:pt x="1320" y="268"/>
                  </a:lnTo>
                  <a:lnTo>
                    <a:pt x="1314" y="262"/>
                  </a:lnTo>
                  <a:lnTo>
                    <a:pt x="1306" y="260"/>
                  </a:lnTo>
                  <a:lnTo>
                    <a:pt x="1294" y="258"/>
                  </a:lnTo>
                  <a:lnTo>
                    <a:pt x="1288" y="256"/>
                  </a:lnTo>
                  <a:lnTo>
                    <a:pt x="1284" y="254"/>
                  </a:lnTo>
                  <a:lnTo>
                    <a:pt x="1272" y="248"/>
                  </a:lnTo>
                  <a:lnTo>
                    <a:pt x="1256" y="242"/>
                  </a:lnTo>
                  <a:lnTo>
                    <a:pt x="1238" y="240"/>
                  </a:lnTo>
                  <a:lnTo>
                    <a:pt x="1230" y="240"/>
                  </a:lnTo>
                  <a:lnTo>
                    <a:pt x="1224" y="240"/>
                  </a:lnTo>
                  <a:lnTo>
                    <a:pt x="1216" y="242"/>
                  </a:lnTo>
                  <a:lnTo>
                    <a:pt x="1210" y="242"/>
                  </a:lnTo>
                  <a:lnTo>
                    <a:pt x="1196" y="236"/>
                  </a:lnTo>
                  <a:lnTo>
                    <a:pt x="1182" y="230"/>
                  </a:lnTo>
                  <a:lnTo>
                    <a:pt x="1172" y="224"/>
                  </a:lnTo>
                  <a:lnTo>
                    <a:pt x="1160" y="218"/>
                  </a:lnTo>
                  <a:lnTo>
                    <a:pt x="1156" y="214"/>
                  </a:lnTo>
                  <a:lnTo>
                    <a:pt x="1154" y="206"/>
                  </a:lnTo>
                  <a:lnTo>
                    <a:pt x="1152" y="198"/>
                  </a:lnTo>
                  <a:lnTo>
                    <a:pt x="1150" y="198"/>
                  </a:lnTo>
                  <a:lnTo>
                    <a:pt x="1148" y="198"/>
                  </a:lnTo>
                  <a:lnTo>
                    <a:pt x="1144" y="200"/>
                  </a:lnTo>
                  <a:lnTo>
                    <a:pt x="1142" y="200"/>
                  </a:lnTo>
                  <a:lnTo>
                    <a:pt x="1140" y="198"/>
                  </a:lnTo>
                  <a:lnTo>
                    <a:pt x="1132" y="196"/>
                  </a:lnTo>
                  <a:lnTo>
                    <a:pt x="1124" y="194"/>
                  </a:lnTo>
                  <a:lnTo>
                    <a:pt x="1118" y="194"/>
                  </a:lnTo>
                  <a:lnTo>
                    <a:pt x="1114" y="190"/>
                  </a:lnTo>
                  <a:lnTo>
                    <a:pt x="1110" y="184"/>
                  </a:lnTo>
                  <a:lnTo>
                    <a:pt x="1108" y="176"/>
                  </a:lnTo>
                  <a:lnTo>
                    <a:pt x="1110" y="170"/>
                  </a:lnTo>
                  <a:lnTo>
                    <a:pt x="1116" y="162"/>
                  </a:lnTo>
                  <a:lnTo>
                    <a:pt x="1134" y="144"/>
                  </a:lnTo>
                  <a:lnTo>
                    <a:pt x="1142" y="134"/>
                  </a:lnTo>
                  <a:lnTo>
                    <a:pt x="1150" y="124"/>
                  </a:lnTo>
                  <a:lnTo>
                    <a:pt x="1154" y="116"/>
                  </a:lnTo>
                  <a:lnTo>
                    <a:pt x="1154" y="114"/>
                  </a:lnTo>
                  <a:lnTo>
                    <a:pt x="1152" y="110"/>
                  </a:lnTo>
                  <a:lnTo>
                    <a:pt x="1150" y="106"/>
                  </a:lnTo>
                  <a:lnTo>
                    <a:pt x="1148" y="102"/>
                  </a:lnTo>
                  <a:lnTo>
                    <a:pt x="1148" y="96"/>
                  </a:lnTo>
                  <a:lnTo>
                    <a:pt x="1148" y="92"/>
                  </a:lnTo>
                  <a:lnTo>
                    <a:pt x="1146" y="90"/>
                  </a:lnTo>
                  <a:lnTo>
                    <a:pt x="1142" y="86"/>
                  </a:lnTo>
                  <a:lnTo>
                    <a:pt x="1136" y="82"/>
                  </a:lnTo>
                  <a:lnTo>
                    <a:pt x="1132" y="78"/>
                  </a:lnTo>
                  <a:lnTo>
                    <a:pt x="1128" y="74"/>
                  </a:lnTo>
                  <a:lnTo>
                    <a:pt x="1124" y="64"/>
                  </a:lnTo>
                  <a:lnTo>
                    <a:pt x="1124" y="60"/>
                  </a:lnTo>
                  <a:lnTo>
                    <a:pt x="1124" y="56"/>
                  </a:lnTo>
                  <a:lnTo>
                    <a:pt x="1126" y="52"/>
                  </a:lnTo>
                  <a:lnTo>
                    <a:pt x="1130" y="50"/>
                  </a:lnTo>
                  <a:lnTo>
                    <a:pt x="1140" y="42"/>
                  </a:lnTo>
                  <a:lnTo>
                    <a:pt x="1148" y="34"/>
                  </a:lnTo>
                  <a:lnTo>
                    <a:pt x="1152" y="26"/>
                  </a:lnTo>
                  <a:lnTo>
                    <a:pt x="1152" y="20"/>
                  </a:lnTo>
                  <a:lnTo>
                    <a:pt x="1152" y="16"/>
                  </a:lnTo>
                  <a:lnTo>
                    <a:pt x="1148" y="14"/>
                  </a:lnTo>
                  <a:lnTo>
                    <a:pt x="1146" y="16"/>
                  </a:lnTo>
                  <a:lnTo>
                    <a:pt x="1136" y="22"/>
                  </a:lnTo>
                  <a:lnTo>
                    <a:pt x="1128" y="30"/>
                  </a:lnTo>
                  <a:lnTo>
                    <a:pt x="1124" y="32"/>
                  </a:lnTo>
                  <a:lnTo>
                    <a:pt x="1122" y="32"/>
                  </a:lnTo>
                  <a:lnTo>
                    <a:pt x="1120" y="30"/>
                  </a:lnTo>
                  <a:lnTo>
                    <a:pt x="1118" y="26"/>
                  </a:lnTo>
                  <a:lnTo>
                    <a:pt x="1118" y="18"/>
                  </a:lnTo>
                  <a:lnTo>
                    <a:pt x="1116" y="10"/>
                  </a:lnTo>
                  <a:lnTo>
                    <a:pt x="1112" y="6"/>
                  </a:lnTo>
                  <a:lnTo>
                    <a:pt x="1108" y="4"/>
                  </a:lnTo>
                  <a:lnTo>
                    <a:pt x="1096" y="0"/>
                  </a:lnTo>
                  <a:lnTo>
                    <a:pt x="1088" y="2"/>
                  </a:lnTo>
                  <a:lnTo>
                    <a:pt x="1080" y="4"/>
                  </a:lnTo>
                  <a:lnTo>
                    <a:pt x="1074" y="6"/>
                  </a:lnTo>
                  <a:lnTo>
                    <a:pt x="1064" y="16"/>
                  </a:lnTo>
                  <a:lnTo>
                    <a:pt x="1058" y="22"/>
                  </a:lnTo>
                  <a:lnTo>
                    <a:pt x="1052" y="22"/>
                  </a:lnTo>
                  <a:lnTo>
                    <a:pt x="1040" y="22"/>
                  </a:lnTo>
                  <a:lnTo>
                    <a:pt x="1034" y="22"/>
                  </a:lnTo>
                  <a:lnTo>
                    <a:pt x="1026" y="24"/>
                  </a:lnTo>
                  <a:lnTo>
                    <a:pt x="1022" y="28"/>
                  </a:lnTo>
                  <a:lnTo>
                    <a:pt x="1018" y="24"/>
                  </a:lnTo>
                  <a:lnTo>
                    <a:pt x="1014" y="20"/>
                  </a:lnTo>
                  <a:lnTo>
                    <a:pt x="1006" y="14"/>
                  </a:lnTo>
                  <a:lnTo>
                    <a:pt x="1002" y="12"/>
                  </a:lnTo>
                  <a:lnTo>
                    <a:pt x="998" y="14"/>
                  </a:lnTo>
                  <a:lnTo>
                    <a:pt x="994" y="18"/>
                  </a:lnTo>
                  <a:lnTo>
                    <a:pt x="992" y="20"/>
                  </a:lnTo>
                  <a:lnTo>
                    <a:pt x="988" y="22"/>
                  </a:lnTo>
                  <a:lnTo>
                    <a:pt x="984" y="22"/>
                  </a:lnTo>
                  <a:lnTo>
                    <a:pt x="978" y="20"/>
                  </a:lnTo>
                  <a:lnTo>
                    <a:pt x="966" y="16"/>
                  </a:lnTo>
                  <a:lnTo>
                    <a:pt x="962" y="16"/>
                  </a:lnTo>
                  <a:lnTo>
                    <a:pt x="960" y="18"/>
                  </a:lnTo>
                  <a:lnTo>
                    <a:pt x="954" y="22"/>
                  </a:lnTo>
                  <a:lnTo>
                    <a:pt x="942" y="26"/>
                  </a:lnTo>
                  <a:lnTo>
                    <a:pt x="936" y="28"/>
                  </a:lnTo>
                  <a:lnTo>
                    <a:pt x="930" y="30"/>
                  </a:lnTo>
                  <a:lnTo>
                    <a:pt x="924" y="36"/>
                  </a:lnTo>
                  <a:lnTo>
                    <a:pt x="920" y="38"/>
                  </a:lnTo>
                  <a:lnTo>
                    <a:pt x="918" y="38"/>
                  </a:lnTo>
                  <a:lnTo>
                    <a:pt x="914" y="36"/>
                  </a:lnTo>
                  <a:lnTo>
                    <a:pt x="910" y="32"/>
                  </a:lnTo>
                  <a:lnTo>
                    <a:pt x="906" y="28"/>
                  </a:lnTo>
                  <a:lnTo>
                    <a:pt x="900" y="26"/>
                  </a:lnTo>
                  <a:lnTo>
                    <a:pt x="886" y="22"/>
                  </a:lnTo>
                  <a:lnTo>
                    <a:pt x="870" y="24"/>
                  </a:lnTo>
                  <a:lnTo>
                    <a:pt x="854" y="26"/>
                  </a:lnTo>
                  <a:lnTo>
                    <a:pt x="848" y="28"/>
                  </a:lnTo>
                  <a:lnTo>
                    <a:pt x="842" y="28"/>
                  </a:lnTo>
                  <a:lnTo>
                    <a:pt x="832" y="28"/>
                  </a:lnTo>
                  <a:lnTo>
                    <a:pt x="822" y="28"/>
                  </a:lnTo>
                  <a:lnTo>
                    <a:pt x="820" y="30"/>
                  </a:lnTo>
                  <a:lnTo>
                    <a:pt x="816" y="32"/>
                  </a:lnTo>
                  <a:lnTo>
                    <a:pt x="812" y="38"/>
                  </a:lnTo>
                  <a:lnTo>
                    <a:pt x="804" y="40"/>
                  </a:lnTo>
                  <a:lnTo>
                    <a:pt x="776" y="42"/>
                  </a:lnTo>
                  <a:lnTo>
                    <a:pt x="754" y="46"/>
                  </a:lnTo>
                  <a:lnTo>
                    <a:pt x="732" y="52"/>
                  </a:lnTo>
                  <a:lnTo>
                    <a:pt x="724" y="58"/>
                  </a:lnTo>
                  <a:lnTo>
                    <a:pt x="716" y="64"/>
                  </a:lnTo>
                  <a:lnTo>
                    <a:pt x="710" y="70"/>
                  </a:lnTo>
                  <a:lnTo>
                    <a:pt x="706" y="76"/>
                  </a:lnTo>
                  <a:lnTo>
                    <a:pt x="704" y="82"/>
                  </a:lnTo>
                  <a:lnTo>
                    <a:pt x="700" y="86"/>
                  </a:lnTo>
                  <a:lnTo>
                    <a:pt x="698" y="86"/>
                  </a:lnTo>
                  <a:lnTo>
                    <a:pt x="696" y="84"/>
                  </a:lnTo>
                  <a:lnTo>
                    <a:pt x="690" y="80"/>
                  </a:lnTo>
                  <a:lnTo>
                    <a:pt x="686" y="82"/>
                  </a:lnTo>
                  <a:lnTo>
                    <a:pt x="682" y="84"/>
                  </a:lnTo>
                  <a:lnTo>
                    <a:pt x="680" y="86"/>
                  </a:lnTo>
                  <a:lnTo>
                    <a:pt x="676" y="88"/>
                  </a:lnTo>
                  <a:lnTo>
                    <a:pt x="670" y="86"/>
                  </a:lnTo>
                  <a:lnTo>
                    <a:pt x="668" y="86"/>
                  </a:lnTo>
                  <a:lnTo>
                    <a:pt x="664" y="88"/>
                  </a:lnTo>
                  <a:lnTo>
                    <a:pt x="662" y="90"/>
                  </a:lnTo>
                  <a:lnTo>
                    <a:pt x="656" y="96"/>
                  </a:lnTo>
                  <a:lnTo>
                    <a:pt x="650" y="104"/>
                  </a:lnTo>
                  <a:lnTo>
                    <a:pt x="640" y="114"/>
                  </a:lnTo>
                  <a:lnTo>
                    <a:pt x="634" y="118"/>
                  </a:lnTo>
                  <a:lnTo>
                    <a:pt x="628" y="120"/>
                  </a:lnTo>
                  <a:lnTo>
                    <a:pt x="622" y="120"/>
                  </a:lnTo>
                  <a:lnTo>
                    <a:pt x="616" y="120"/>
                  </a:lnTo>
                  <a:lnTo>
                    <a:pt x="600" y="120"/>
                  </a:lnTo>
                  <a:lnTo>
                    <a:pt x="596" y="118"/>
                  </a:lnTo>
                  <a:lnTo>
                    <a:pt x="592" y="116"/>
                  </a:lnTo>
                  <a:lnTo>
                    <a:pt x="588" y="112"/>
                  </a:lnTo>
                  <a:lnTo>
                    <a:pt x="586" y="108"/>
                  </a:lnTo>
                  <a:lnTo>
                    <a:pt x="586" y="104"/>
                  </a:lnTo>
                  <a:lnTo>
                    <a:pt x="584" y="104"/>
                  </a:lnTo>
                  <a:lnTo>
                    <a:pt x="580" y="108"/>
                  </a:lnTo>
                  <a:lnTo>
                    <a:pt x="578" y="110"/>
                  </a:lnTo>
                  <a:lnTo>
                    <a:pt x="574" y="112"/>
                  </a:lnTo>
                  <a:lnTo>
                    <a:pt x="570" y="114"/>
                  </a:lnTo>
                  <a:lnTo>
                    <a:pt x="562" y="112"/>
                  </a:lnTo>
                  <a:lnTo>
                    <a:pt x="558" y="110"/>
                  </a:lnTo>
                  <a:lnTo>
                    <a:pt x="552" y="110"/>
                  </a:lnTo>
                  <a:lnTo>
                    <a:pt x="542" y="114"/>
                  </a:lnTo>
                  <a:lnTo>
                    <a:pt x="536" y="116"/>
                  </a:lnTo>
                  <a:lnTo>
                    <a:pt x="530" y="118"/>
                  </a:lnTo>
                  <a:lnTo>
                    <a:pt x="520" y="116"/>
                  </a:lnTo>
                  <a:lnTo>
                    <a:pt x="510" y="112"/>
                  </a:lnTo>
                  <a:lnTo>
                    <a:pt x="502" y="108"/>
                  </a:lnTo>
                  <a:lnTo>
                    <a:pt x="498" y="102"/>
                  </a:lnTo>
                  <a:lnTo>
                    <a:pt x="494" y="98"/>
                  </a:lnTo>
                  <a:lnTo>
                    <a:pt x="492" y="94"/>
                  </a:lnTo>
                  <a:lnTo>
                    <a:pt x="464" y="96"/>
                  </a:lnTo>
                  <a:lnTo>
                    <a:pt x="454" y="122"/>
                  </a:lnTo>
                  <a:lnTo>
                    <a:pt x="444" y="152"/>
                  </a:lnTo>
                  <a:lnTo>
                    <a:pt x="436" y="166"/>
                  </a:lnTo>
                  <a:lnTo>
                    <a:pt x="426" y="180"/>
                  </a:lnTo>
                  <a:lnTo>
                    <a:pt x="414" y="190"/>
                  </a:lnTo>
                  <a:lnTo>
                    <a:pt x="400" y="200"/>
                  </a:lnTo>
                  <a:lnTo>
                    <a:pt x="380" y="206"/>
                  </a:lnTo>
                  <a:lnTo>
                    <a:pt x="368" y="212"/>
                  </a:lnTo>
                  <a:lnTo>
                    <a:pt x="360" y="218"/>
                  </a:lnTo>
                  <a:lnTo>
                    <a:pt x="356" y="222"/>
                  </a:lnTo>
                  <a:lnTo>
                    <a:pt x="352" y="232"/>
                  </a:lnTo>
                  <a:lnTo>
                    <a:pt x="348" y="238"/>
                  </a:lnTo>
                  <a:lnTo>
                    <a:pt x="342" y="244"/>
                  </a:lnTo>
                  <a:lnTo>
                    <a:pt x="334" y="252"/>
                  </a:lnTo>
                  <a:lnTo>
                    <a:pt x="332" y="256"/>
                  </a:lnTo>
                  <a:lnTo>
                    <a:pt x="330" y="260"/>
                  </a:lnTo>
                  <a:lnTo>
                    <a:pt x="330" y="264"/>
                  </a:lnTo>
                  <a:lnTo>
                    <a:pt x="330" y="270"/>
                  </a:lnTo>
                  <a:lnTo>
                    <a:pt x="330" y="274"/>
                  </a:lnTo>
                  <a:lnTo>
                    <a:pt x="326" y="282"/>
                  </a:lnTo>
                  <a:lnTo>
                    <a:pt x="320" y="292"/>
                  </a:lnTo>
                  <a:lnTo>
                    <a:pt x="312" y="306"/>
                  </a:lnTo>
                  <a:lnTo>
                    <a:pt x="308" y="320"/>
                  </a:lnTo>
                  <a:lnTo>
                    <a:pt x="308" y="336"/>
                  </a:lnTo>
                  <a:lnTo>
                    <a:pt x="310" y="350"/>
                  </a:lnTo>
                  <a:lnTo>
                    <a:pt x="314" y="376"/>
                  </a:lnTo>
                  <a:lnTo>
                    <a:pt x="314" y="388"/>
                  </a:lnTo>
                  <a:lnTo>
                    <a:pt x="310" y="398"/>
                  </a:lnTo>
                  <a:lnTo>
                    <a:pt x="298" y="420"/>
                  </a:lnTo>
                  <a:lnTo>
                    <a:pt x="288" y="434"/>
                  </a:lnTo>
                  <a:lnTo>
                    <a:pt x="282" y="442"/>
                  </a:lnTo>
                  <a:lnTo>
                    <a:pt x="276" y="446"/>
                  </a:lnTo>
                  <a:lnTo>
                    <a:pt x="264" y="452"/>
                  </a:lnTo>
                  <a:lnTo>
                    <a:pt x="258" y="456"/>
                  </a:lnTo>
                  <a:lnTo>
                    <a:pt x="250" y="466"/>
                  </a:lnTo>
                  <a:lnTo>
                    <a:pt x="240" y="478"/>
                  </a:lnTo>
                  <a:lnTo>
                    <a:pt x="228" y="484"/>
                  </a:lnTo>
                  <a:lnTo>
                    <a:pt x="218" y="488"/>
                  </a:lnTo>
                  <a:lnTo>
                    <a:pt x="206" y="490"/>
                  </a:lnTo>
                  <a:lnTo>
                    <a:pt x="196" y="492"/>
                  </a:lnTo>
                  <a:lnTo>
                    <a:pt x="188" y="496"/>
                  </a:lnTo>
                  <a:lnTo>
                    <a:pt x="180" y="500"/>
                  </a:lnTo>
                  <a:lnTo>
                    <a:pt x="174" y="510"/>
                  </a:lnTo>
                  <a:lnTo>
                    <a:pt x="164" y="538"/>
                  </a:lnTo>
                  <a:lnTo>
                    <a:pt x="156" y="556"/>
                  </a:lnTo>
                  <a:lnTo>
                    <a:pt x="148" y="566"/>
                  </a:lnTo>
                  <a:lnTo>
                    <a:pt x="140" y="572"/>
                  </a:lnTo>
                  <a:lnTo>
                    <a:pt x="134" y="574"/>
                  </a:lnTo>
                  <a:lnTo>
                    <a:pt x="128" y="578"/>
                  </a:lnTo>
                  <a:lnTo>
                    <a:pt x="124" y="584"/>
                  </a:lnTo>
                  <a:lnTo>
                    <a:pt x="120" y="596"/>
                  </a:lnTo>
                  <a:lnTo>
                    <a:pt x="116" y="610"/>
                  </a:lnTo>
                  <a:lnTo>
                    <a:pt x="114" y="614"/>
                  </a:lnTo>
                  <a:lnTo>
                    <a:pt x="110" y="620"/>
                  </a:lnTo>
                  <a:lnTo>
                    <a:pt x="108" y="640"/>
                  </a:lnTo>
                  <a:lnTo>
                    <a:pt x="104" y="660"/>
                  </a:lnTo>
                  <a:lnTo>
                    <a:pt x="102" y="666"/>
                  </a:lnTo>
                  <a:lnTo>
                    <a:pt x="98" y="670"/>
                  </a:lnTo>
                  <a:lnTo>
                    <a:pt x="90" y="678"/>
                  </a:lnTo>
                  <a:lnTo>
                    <a:pt x="78" y="692"/>
                  </a:lnTo>
                  <a:lnTo>
                    <a:pt x="64" y="706"/>
                  </a:lnTo>
                  <a:lnTo>
                    <a:pt x="58" y="712"/>
                  </a:lnTo>
                  <a:lnTo>
                    <a:pt x="58" y="714"/>
                  </a:lnTo>
                  <a:lnTo>
                    <a:pt x="60" y="714"/>
                  </a:lnTo>
                  <a:lnTo>
                    <a:pt x="64" y="714"/>
                  </a:lnTo>
                  <a:lnTo>
                    <a:pt x="66" y="714"/>
                  </a:lnTo>
                  <a:lnTo>
                    <a:pt x="66" y="716"/>
                  </a:lnTo>
                  <a:lnTo>
                    <a:pt x="60" y="726"/>
                  </a:lnTo>
                  <a:lnTo>
                    <a:pt x="54" y="740"/>
                  </a:lnTo>
                  <a:lnTo>
                    <a:pt x="52" y="750"/>
                  </a:lnTo>
                  <a:lnTo>
                    <a:pt x="50" y="762"/>
                  </a:lnTo>
                  <a:lnTo>
                    <a:pt x="48" y="772"/>
                  </a:lnTo>
                  <a:lnTo>
                    <a:pt x="46" y="778"/>
                  </a:lnTo>
                  <a:lnTo>
                    <a:pt x="42" y="782"/>
                  </a:lnTo>
                  <a:lnTo>
                    <a:pt x="36" y="786"/>
                  </a:lnTo>
                  <a:lnTo>
                    <a:pt x="32" y="788"/>
                  </a:lnTo>
                  <a:lnTo>
                    <a:pt x="28" y="794"/>
                  </a:lnTo>
                  <a:lnTo>
                    <a:pt x="24" y="800"/>
                  </a:lnTo>
                  <a:lnTo>
                    <a:pt x="20" y="812"/>
                  </a:lnTo>
                  <a:lnTo>
                    <a:pt x="16" y="834"/>
                  </a:lnTo>
                  <a:lnTo>
                    <a:pt x="14" y="850"/>
                  </a:lnTo>
                  <a:lnTo>
                    <a:pt x="16" y="858"/>
                  </a:lnTo>
                  <a:lnTo>
                    <a:pt x="16" y="860"/>
                  </a:lnTo>
                  <a:lnTo>
                    <a:pt x="18" y="860"/>
                  </a:lnTo>
                  <a:lnTo>
                    <a:pt x="20" y="860"/>
                  </a:lnTo>
                  <a:lnTo>
                    <a:pt x="22" y="858"/>
                  </a:lnTo>
                  <a:lnTo>
                    <a:pt x="22" y="852"/>
                  </a:lnTo>
                  <a:lnTo>
                    <a:pt x="24" y="846"/>
                  </a:lnTo>
                  <a:lnTo>
                    <a:pt x="24" y="844"/>
                  </a:lnTo>
                  <a:lnTo>
                    <a:pt x="26" y="844"/>
                  </a:lnTo>
                  <a:lnTo>
                    <a:pt x="30" y="846"/>
                  </a:lnTo>
                  <a:lnTo>
                    <a:pt x="30" y="850"/>
                  </a:lnTo>
                  <a:lnTo>
                    <a:pt x="32" y="860"/>
                  </a:lnTo>
                  <a:lnTo>
                    <a:pt x="34" y="868"/>
                  </a:lnTo>
                  <a:lnTo>
                    <a:pt x="36" y="868"/>
                  </a:lnTo>
                  <a:lnTo>
                    <a:pt x="38" y="868"/>
                  </a:lnTo>
                  <a:lnTo>
                    <a:pt x="42" y="868"/>
                  </a:lnTo>
                  <a:lnTo>
                    <a:pt x="44" y="868"/>
                  </a:lnTo>
                  <a:lnTo>
                    <a:pt x="48" y="878"/>
                  </a:lnTo>
                  <a:lnTo>
                    <a:pt x="50" y="890"/>
                  </a:lnTo>
                  <a:lnTo>
                    <a:pt x="50" y="902"/>
                  </a:lnTo>
                  <a:lnTo>
                    <a:pt x="50" y="910"/>
                  </a:lnTo>
                  <a:lnTo>
                    <a:pt x="46" y="918"/>
                  </a:lnTo>
                  <a:lnTo>
                    <a:pt x="42" y="926"/>
                  </a:lnTo>
                  <a:lnTo>
                    <a:pt x="38" y="930"/>
                  </a:lnTo>
                  <a:lnTo>
                    <a:pt x="40" y="932"/>
                  </a:lnTo>
                  <a:lnTo>
                    <a:pt x="42" y="936"/>
                  </a:lnTo>
                  <a:lnTo>
                    <a:pt x="46" y="940"/>
                  </a:lnTo>
                  <a:lnTo>
                    <a:pt x="50" y="948"/>
                  </a:lnTo>
                  <a:lnTo>
                    <a:pt x="54" y="958"/>
                  </a:lnTo>
                  <a:lnTo>
                    <a:pt x="58" y="972"/>
                  </a:lnTo>
                  <a:lnTo>
                    <a:pt x="60" y="986"/>
                  </a:lnTo>
                  <a:lnTo>
                    <a:pt x="60" y="1002"/>
                  </a:lnTo>
                  <a:lnTo>
                    <a:pt x="58" y="1016"/>
                  </a:lnTo>
                  <a:lnTo>
                    <a:pt x="54" y="1030"/>
                  </a:lnTo>
                  <a:lnTo>
                    <a:pt x="42" y="1066"/>
                  </a:lnTo>
                  <a:lnTo>
                    <a:pt x="40" y="1076"/>
                  </a:lnTo>
                  <a:lnTo>
                    <a:pt x="40" y="1086"/>
                  </a:lnTo>
                  <a:lnTo>
                    <a:pt x="40" y="1102"/>
                  </a:lnTo>
                  <a:lnTo>
                    <a:pt x="34" y="1122"/>
                  </a:lnTo>
                  <a:lnTo>
                    <a:pt x="28" y="1132"/>
                  </a:lnTo>
                  <a:lnTo>
                    <a:pt x="22" y="1142"/>
                  </a:lnTo>
                  <a:lnTo>
                    <a:pt x="16" y="1150"/>
                  </a:lnTo>
                  <a:lnTo>
                    <a:pt x="6" y="1156"/>
                  </a:lnTo>
                  <a:lnTo>
                    <a:pt x="2" y="1160"/>
                  </a:lnTo>
                  <a:lnTo>
                    <a:pt x="0" y="1162"/>
                  </a:lnTo>
                  <a:lnTo>
                    <a:pt x="2" y="1164"/>
                  </a:lnTo>
                  <a:lnTo>
                    <a:pt x="10" y="1164"/>
                  </a:lnTo>
                  <a:lnTo>
                    <a:pt x="14" y="1164"/>
                  </a:lnTo>
                  <a:lnTo>
                    <a:pt x="16" y="1168"/>
                  </a:lnTo>
                  <a:lnTo>
                    <a:pt x="22" y="1184"/>
                  </a:lnTo>
                  <a:lnTo>
                    <a:pt x="30" y="1202"/>
                  </a:lnTo>
                  <a:lnTo>
                    <a:pt x="34" y="1210"/>
                  </a:lnTo>
                  <a:lnTo>
                    <a:pt x="38" y="1218"/>
                  </a:lnTo>
                  <a:lnTo>
                    <a:pt x="40" y="1222"/>
                  </a:lnTo>
                  <a:lnTo>
                    <a:pt x="44" y="1224"/>
                  </a:lnTo>
                  <a:lnTo>
                    <a:pt x="46" y="1226"/>
                  </a:lnTo>
                  <a:lnTo>
                    <a:pt x="52" y="1226"/>
                  </a:lnTo>
                  <a:lnTo>
                    <a:pt x="64" y="1224"/>
                  </a:lnTo>
                  <a:lnTo>
                    <a:pt x="80" y="1224"/>
                  </a:lnTo>
                  <a:lnTo>
                    <a:pt x="62" y="1228"/>
                  </a:lnTo>
                  <a:lnTo>
                    <a:pt x="50" y="1232"/>
                  </a:lnTo>
                  <a:lnTo>
                    <a:pt x="40" y="1232"/>
                  </a:lnTo>
                  <a:lnTo>
                    <a:pt x="38" y="1232"/>
                  </a:lnTo>
                  <a:lnTo>
                    <a:pt x="36" y="1228"/>
                  </a:lnTo>
                  <a:lnTo>
                    <a:pt x="34" y="1226"/>
                  </a:lnTo>
                  <a:lnTo>
                    <a:pt x="32" y="1224"/>
                  </a:lnTo>
                  <a:lnTo>
                    <a:pt x="28" y="1228"/>
                  </a:lnTo>
                  <a:lnTo>
                    <a:pt x="26" y="1234"/>
                  </a:lnTo>
                  <a:lnTo>
                    <a:pt x="28" y="1242"/>
                  </a:lnTo>
                  <a:lnTo>
                    <a:pt x="30" y="1252"/>
                  </a:lnTo>
                  <a:lnTo>
                    <a:pt x="30" y="1260"/>
                  </a:lnTo>
                  <a:lnTo>
                    <a:pt x="30" y="1264"/>
                  </a:lnTo>
                  <a:lnTo>
                    <a:pt x="32" y="1264"/>
                  </a:lnTo>
                  <a:lnTo>
                    <a:pt x="34" y="1264"/>
                  </a:lnTo>
                  <a:lnTo>
                    <a:pt x="40" y="1262"/>
                  </a:lnTo>
                  <a:lnTo>
                    <a:pt x="44" y="1264"/>
                  </a:lnTo>
                  <a:lnTo>
                    <a:pt x="48" y="1266"/>
                  </a:lnTo>
                  <a:lnTo>
                    <a:pt x="54" y="1264"/>
                  </a:lnTo>
                  <a:lnTo>
                    <a:pt x="60" y="1264"/>
                  </a:lnTo>
                  <a:lnTo>
                    <a:pt x="64" y="1264"/>
                  </a:lnTo>
                  <a:lnTo>
                    <a:pt x="70" y="1268"/>
                  </a:lnTo>
                  <a:lnTo>
                    <a:pt x="76" y="1268"/>
                  </a:lnTo>
                  <a:lnTo>
                    <a:pt x="64" y="1270"/>
                  </a:lnTo>
                  <a:lnTo>
                    <a:pt x="54" y="1270"/>
                  </a:lnTo>
                  <a:lnTo>
                    <a:pt x="44" y="1268"/>
                  </a:lnTo>
                  <a:lnTo>
                    <a:pt x="38" y="1266"/>
                  </a:lnTo>
                  <a:lnTo>
                    <a:pt x="36" y="1268"/>
                  </a:lnTo>
                  <a:lnTo>
                    <a:pt x="32" y="1270"/>
                  </a:lnTo>
                  <a:lnTo>
                    <a:pt x="30" y="1274"/>
                  </a:lnTo>
                  <a:lnTo>
                    <a:pt x="30" y="1276"/>
                  </a:lnTo>
                  <a:lnTo>
                    <a:pt x="34" y="1278"/>
                  </a:lnTo>
                  <a:lnTo>
                    <a:pt x="38" y="1282"/>
                  </a:lnTo>
                  <a:lnTo>
                    <a:pt x="40" y="1286"/>
                  </a:lnTo>
                  <a:lnTo>
                    <a:pt x="42" y="1286"/>
                  </a:lnTo>
                  <a:lnTo>
                    <a:pt x="48" y="1284"/>
                  </a:lnTo>
                  <a:lnTo>
                    <a:pt x="52" y="1284"/>
                  </a:lnTo>
                  <a:lnTo>
                    <a:pt x="50" y="1290"/>
                  </a:lnTo>
                  <a:lnTo>
                    <a:pt x="46" y="1296"/>
                  </a:lnTo>
                  <a:lnTo>
                    <a:pt x="48" y="1298"/>
                  </a:lnTo>
                  <a:lnTo>
                    <a:pt x="48" y="1300"/>
                  </a:lnTo>
                  <a:lnTo>
                    <a:pt x="54" y="1300"/>
                  </a:lnTo>
                  <a:lnTo>
                    <a:pt x="60" y="1300"/>
                  </a:lnTo>
                  <a:lnTo>
                    <a:pt x="64" y="1298"/>
                  </a:lnTo>
                  <a:lnTo>
                    <a:pt x="64" y="1300"/>
                  </a:lnTo>
                  <a:lnTo>
                    <a:pt x="64" y="1306"/>
                  </a:lnTo>
                  <a:lnTo>
                    <a:pt x="64" y="1312"/>
                  </a:lnTo>
                  <a:lnTo>
                    <a:pt x="66" y="1312"/>
                  </a:lnTo>
                  <a:lnTo>
                    <a:pt x="70" y="1310"/>
                  </a:lnTo>
                  <a:lnTo>
                    <a:pt x="78" y="1304"/>
                  </a:lnTo>
                  <a:lnTo>
                    <a:pt x="86" y="1300"/>
                  </a:lnTo>
                  <a:lnTo>
                    <a:pt x="88" y="1300"/>
                  </a:lnTo>
                  <a:lnTo>
                    <a:pt x="88" y="1302"/>
                  </a:lnTo>
                  <a:lnTo>
                    <a:pt x="82" y="1304"/>
                  </a:lnTo>
                  <a:lnTo>
                    <a:pt x="80" y="1306"/>
                  </a:lnTo>
                  <a:lnTo>
                    <a:pt x="78" y="1308"/>
                  </a:lnTo>
                  <a:lnTo>
                    <a:pt x="80" y="1312"/>
                  </a:lnTo>
                  <a:lnTo>
                    <a:pt x="82" y="1318"/>
                  </a:lnTo>
                  <a:lnTo>
                    <a:pt x="84" y="1320"/>
                  </a:lnTo>
                  <a:lnTo>
                    <a:pt x="82" y="1324"/>
                  </a:lnTo>
                  <a:lnTo>
                    <a:pt x="80" y="1328"/>
                  </a:lnTo>
                  <a:lnTo>
                    <a:pt x="82" y="1328"/>
                  </a:lnTo>
                  <a:lnTo>
                    <a:pt x="84" y="1328"/>
                  </a:lnTo>
                  <a:lnTo>
                    <a:pt x="86" y="1332"/>
                  </a:lnTo>
                  <a:lnTo>
                    <a:pt x="86" y="1336"/>
                  </a:lnTo>
                  <a:lnTo>
                    <a:pt x="88" y="1336"/>
                  </a:lnTo>
                  <a:lnTo>
                    <a:pt x="90" y="1338"/>
                  </a:lnTo>
                  <a:lnTo>
                    <a:pt x="90" y="1342"/>
                  </a:lnTo>
                  <a:lnTo>
                    <a:pt x="92" y="1346"/>
                  </a:lnTo>
                  <a:lnTo>
                    <a:pt x="94" y="1344"/>
                  </a:lnTo>
                  <a:lnTo>
                    <a:pt x="100" y="1336"/>
                  </a:lnTo>
                  <a:lnTo>
                    <a:pt x="98" y="1344"/>
                  </a:lnTo>
                  <a:lnTo>
                    <a:pt x="100" y="1348"/>
                  </a:lnTo>
                  <a:lnTo>
                    <a:pt x="98" y="1352"/>
                  </a:lnTo>
                  <a:lnTo>
                    <a:pt x="100" y="1356"/>
                  </a:lnTo>
                  <a:lnTo>
                    <a:pt x="102" y="1356"/>
                  </a:lnTo>
                  <a:lnTo>
                    <a:pt x="104" y="1352"/>
                  </a:lnTo>
                  <a:lnTo>
                    <a:pt x="108" y="1346"/>
                  </a:lnTo>
                  <a:lnTo>
                    <a:pt x="110" y="1344"/>
                  </a:lnTo>
                  <a:lnTo>
                    <a:pt x="114" y="1344"/>
                  </a:lnTo>
                  <a:lnTo>
                    <a:pt x="116" y="1344"/>
                  </a:lnTo>
                  <a:lnTo>
                    <a:pt x="112" y="1346"/>
                  </a:lnTo>
                  <a:lnTo>
                    <a:pt x="110" y="1350"/>
                  </a:lnTo>
                  <a:lnTo>
                    <a:pt x="110" y="1354"/>
                  </a:lnTo>
                  <a:lnTo>
                    <a:pt x="110" y="1358"/>
                  </a:lnTo>
                  <a:lnTo>
                    <a:pt x="112" y="1360"/>
                  </a:lnTo>
                  <a:lnTo>
                    <a:pt x="114" y="1360"/>
                  </a:lnTo>
                  <a:lnTo>
                    <a:pt x="118" y="1356"/>
                  </a:lnTo>
                  <a:lnTo>
                    <a:pt x="118" y="1354"/>
                  </a:lnTo>
                  <a:lnTo>
                    <a:pt x="118" y="1362"/>
                  </a:lnTo>
                  <a:lnTo>
                    <a:pt x="118" y="1372"/>
                  </a:lnTo>
                  <a:lnTo>
                    <a:pt x="120" y="1378"/>
                  </a:lnTo>
                  <a:lnTo>
                    <a:pt x="124" y="1384"/>
                  </a:lnTo>
                  <a:lnTo>
                    <a:pt x="128" y="1386"/>
                  </a:lnTo>
                  <a:lnTo>
                    <a:pt x="134" y="1388"/>
                  </a:lnTo>
                  <a:lnTo>
                    <a:pt x="140" y="1392"/>
                  </a:lnTo>
                  <a:lnTo>
                    <a:pt x="146" y="1398"/>
                  </a:lnTo>
                  <a:lnTo>
                    <a:pt x="154" y="1402"/>
                  </a:lnTo>
                  <a:lnTo>
                    <a:pt x="158" y="1404"/>
                  </a:lnTo>
                  <a:lnTo>
                    <a:pt x="158" y="1406"/>
                  </a:lnTo>
                  <a:lnTo>
                    <a:pt x="158" y="1408"/>
                  </a:lnTo>
                  <a:lnTo>
                    <a:pt x="156" y="1414"/>
                  </a:lnTo>
                  <a:lnTo>
                    <a:pt x="154" y="1418"/>
                  </a:lnTo>
                  <a:lnTo>
                    <a:pt x="156" y="1420"/>
                  </a:lnTo>
                  <a:lnTo>
                    <a:pt x="162" y="1424"/>
                  </a:lnTo>
                  <a:lnTo>
                    <a:pt x="166" y="1426"/>
                  </a:lnTo>
                  <a:lnTo>
                    <a:pt x="166" y="1430"/>
                  </a:lnTo>
                  <a:lnTo>
                    <a:pt x="168" y="1432"/>
                  </a:lnTo>
                  <a:lnTo>
                    <a:pt x="170" y="1434"/>
                  </a:lnTo>
                  <a:lnTo>
                    <a:pt x="172" y="1436"/>
                  </a:lnTo>
                  <a:lnTo>
                    <a:pt x="170" y="1438"/>
                  </a:lnTo>
                  <a:lnTo>
                    <a:pt x="170" y="1440"/>
                  </a:lnTo>
                  <a:lnTo>
                    <a:pt x="170" y="1442"/>
                  </a:lnTo>
                  <a:lnTo>
                    <a:pt x="176" y="1448"/>
                  </a:lnTo>
                  <a:lnTo>
                    <a:pt x="176" y="1450"/>
                  </a:lnTo>
                  <a:lnTo>
                    <a:pt x="174" y="1450"/>
                  </a:lnTo>
                  <a:lnTo>
                    <a:pt x="172" y="1452"/>
                  </a:lnTo>
                  <a:lnTo>
                    <a:pt x="170" y="1454"/>
                  </a:lnTo>
                  <a:lnTo>
                    <a:pt x="172" y="1458"/>
                  </a:lnTo>
                  <a:lnTo>
                    <a:pt x="174" y="1462"/>
                  </a:lnTo>
                  <a:lnTo>
                    <a:pt x="176" y="1462"/>
                  </a:lnTo>
                  <a:lnTo>
                    <a:pt x="180" y="1462"/>
                  </a:lnTo>
                  <a:lnTo>
                    <a:pt x="186" y="1464"/>
                  </a:lnTo>
                  <a:lnTo>
                    <a:pt x="182" y="1468"/>
                  </a:lnTo>
                  <a:lnTo>
                    <a:pt x="178" y="1470"/>
                  </a:lnTo>
                  <a:lnTo>
                    <a:pt x="172" y="1470"/>
                  </a:lnTo>
                  <a:lnTo>
                    <a:pt x="170" y="1468"/>
                  </a:lnTo>
                  <a:lnTo>
                    <a:pt x="170" y="1472"/>
                  </a:lnTo>
                  <a:lnTo>
                    <a:pt x="174" y="1480"/>
                  </a:lnTo>
                  <a:lnTo>
                    <a:pt x="178" y="1482"/>
                  </a:lnTo>
                  <a:lnTo>
                    <a:pt x="182" y="1482"/>
                  </a:lnTo>
                  <a:lnTo>
                    <a:pt x="184" y="1486"/>
                  </a:lnTo>
                  <a:lnTo>
                    <a:pt x="186" y="1492"/>
                  </a:lnTo>
                  <a:lnTo>
                    <a:pt x="184" y="1494"/>
                  </a:lnTo>
                  <a:lnTo>
                    <a:pt x="182" y="1496"/>
                  </a:lnTo>
                  <a:lnTo>
                    <a:pt x="182" y="1498"/>
                  </a:lnTo>
                  <a:lnTo>
                    <a:pt x="186" y="1502"/>
                  </a:lnTo>
                  <a:lnTo>
                    <a:pt x="192" y="1504"/>
                  </a:lnTo>
                  <a:lnTo>
                    <a:pt x="196" y="1506"/>
                  </a:lnTo>
                  <a:lnTo>
                    <a:pt x="202" y="1510"/>
                  </a:lnTo>
                  <a:lnTo>
                    <a:pt x="204" y="1512"/>
                  </a:lnTo>
                  <a:lnTo>
                    <a:pt x="204" y="1514"/>
                  </a:lnTo>
                  <a:lnTo>
                    <a:pt x="202" y="1518"/>
                  </a:lnTo>
                  <a:lnTo>
                    <a:pt x="200" y="1520"/>
                  </a:lnTo>
                  <a:lnTo>
                    <a:pt x="202" y="1520"/>
                  </a:lnTo>
                  <a:lnTo>
                    <a:pt x="208" y="1524"/>
                  </a:lnTo>
                  <a:lnTo>
                    <a:pt x="228" y="1534"/>
                  </a:lnTo>
                  <a:lnTo>
                    <a:pt x="236" y="1538"/>
                  </a:lnTo>
                  <a:lnTo>
                    <a:pt x="242" y="1546"/>
                  </a:lnTo>
                  <a:lnTo>
                    <a:pt x="246" y="1552"/>
                  </a:lnTo>
                  <a:lnTo>
                    <a:pt x="250" y="1556"/>
                  </a:lnTo>
                  <a:lnTo>
                    <a:pt x="260" y="1562"/>
                  </a:lnTo>
                  <a:lnTo>
                    <a:pt x="268" y="1566"/>
                  </a:lnTo>
                  <a:lnTo>
                    <a:pt x="270" y="1570"/>
                  </a:lnTo>
                  <a:lnTo>
                    <a:pt x="272" y="1574"/>
                  </a:lnTo>
                  <a:lnTo>
                    <a:pt x="272" y="1576"/>
                  </a:lnTo>
                  <a:lnTo>
                    <a:pt x="274" y="1578"/>
                  </a:lnTo>
                  <a:lnTo>
                    <a:pt x="282" y="1582"/>
                  </a:lnTo>
                  <a:lnTo>
                    <a:pt x="294" y="1590"/>
                  </a:lnTo>
                  <a:lnTo>
                    <a:pt x="302" y="1596"/>
                  </a:lnTo>
                  <a:lnTo>
                    <a:pt x="310" y="1606"/>
                  </a:lnTo>
                  <a:lnTo>
                    <a:pt x="328" y="1626"/>
                  </a:lnTo>
                  <a:lnTo>
                    <a:pt x="346" y="1644"/>
                  </a:lnTo>
                  <a:lnTo>
                    <a:pt x="364" y="1654"/>
                  </a:lnTo>
                  <a:lnTo>
                    <a:pt x="380" y="1660"/>
                  </a:lnTo>
                  <a:lnTo>
                    <a:pt x="388" y="1664"/>
                  </a:lnTo>
                  <a:lnTo>
                    <a:pt x="392" y="1668"/>
                  </a:lnTo>
                  <a:lnTo>
                    <a:pt x="396" y="1670"/>
                  </a:lnTo>
                  <a:lnTo>
                    <a:pt x="402" y="1672"/>
                  </a:lnTo>
                  <a:lnTo>
                    <a:pt x="408" y="1670"/>
                  </a:lnTo>
                  <a:lnTo>
                    <a:pt x="412" y="1666"/>
                  </a:lnTo>
                  <a:lnTo>
                    <a:pt x="422" y="1658"/>
                  </a:lnTo>
                  <a:lnTo>
                    <a:pt x="436" y="1648"/>
                  </a:lnTo>
                  <a:lnTo>
                    <a:pt x="448" y="1642"/>
                  </a:lnTo>
                  <a:lnTo>
                    <a:pt x="462" y="1638"/>
                  </a:lnTo>
                  <a:lnTo>
                    <a:pt x="488" y="1634"/>
                  </a:lnTo>
                  <a:lnTo>
                    <a:pt x="504" y="1632"/>
                  </a:lnTo>
                  <a:lnTo>
                    <a:pt x="516" y="1632"/>
                  </a:lnTo>
                  <a:lnTo>
                    <a:pt x="530" y="1630"/>
                  </a:lnTo>
                  <a:lnTo>
                    <a:pt x="540" y="1628"/>
                  </a:lnTo>
                  <a:lnTo>
                    <a:pt x="554" y="1630"/>
                  </a:lnTo>
                  <a:lnTo>
                    <a:pt x="566" y="1630"/>
                  </a:lnTo>
                  <a:lnTo>
                    <a:pt x="572" y="1630"/>
                  </a:lnTo>
                  <a:lnTo>
                    <a:pt x="576" y="1630"/>
                  </a:lnTo>
                  <a:lnTo>
                    <a:pt x="580" y="1630"/>
                  </a:lnTo>
                  <a:lnTo>
                    <a:pt x="590" y="1632"/>
                  </a:lnTo>
                  <a:lnTo>
                    <a:pt x="592" y="1632"/>
                  </a:lnTo>
                  <a:lnTo>
                    <a:pt x="590" y="1632"/>
                  </a:lnTo>
                  <a:lnTo>
                    <a:pt x="582" y="1634"/>
                  </a:lnTo>
                  <a:lnTo>
                    <a:pt x="578" y="1634"/>
                  </a:lnTo>
                  <a:lnTo>
                    <a:pt x="576" y="1636"/>
                  </a:lnTo>
                  <a:lnTo>
                    <a:pt x="578" y="1636"/>
                  </a:lnTo>
                  <a:lnTo>
                    <a:pt x="594" y="1640"/>
                  </a:lnTo>
                  <a:lnTo>
                    <a:pt x="606" y="1644"/>
                  </a:lnTo>
                  <a:lnTo>
                    <a:pt x="618" y="1650"/>
                  </a:lnTo>
                  <a:lnTo>
                    <a:pt x="622" y="1652"/>
                  </a:lnTo>
                  <a:lnTo>
                    <a:pt x="626" y="1652"/>
                  </a:lnTo>
                  <a:lnTo>
                    <a:pt x="636" y="1644"/>
                  </a:lnTo>
                  <a:lnTo>
                    <a:pt x="648" y="1636"/>
                  </a:lnTo>
                  <a:lnTo>
                    <a:pt x="656" y="1632"/>
                  </a:lnTo>
                  <a:lnTo>
                    <a:pt x="664" y="1630"/>
                  </a:lnTo>
                  <a:lnTo>
                    <a:pt x="674" y="1628"/>
                  </a:lnTo>
                  <a:lnTo>
                    <a:pt x="680" y="1624"/>
                  </a:lnTo>
                  <a:lnTo>
                    <a:pt x="690" y="1614"/>
                  </a:lnTo>
                  <a:lnTo>
                    <a:pt x="698" y="1610"/>
                  </a:lnTo>
                  <a:lnTo>
                    <a:pt x="706" y="1606"/>
                  </a:lnTo>
                  <a:lnTo>
                    <a:pt x="716" y="1602"/>
                  </a:lnTo>
                  <a:lnTo>
                    <a:pt x="730" y="1600"/>
                  </a:lnTo>
                  <a:lnTo>
                    <a:pt x="742" y="1598"/>
                  </a:lnTo>
                  <a:lnTo>
                    <a:pt x="746" y="1596"/>
                  </a:lnTo>
                  <a:lnTo>
                    <a:pt x="746" y="1594"/>
                  </a:lnTo>
                  <a:lnTo>
                    <a:pt x="748" y="1590"/>
                  </a:lnTo>
                  <a:lnTo>
                    <a:pt x="754" y="1586"/>
                  </a:lnTo>
                  <a:lnTo>
                    <a:pt x="760" y="1582"/>
                  </a:lnTo>
                  <a:lnTo>
                    <a:pt x="774" y="1578"/>
                  </a:lnTo>
                  <a:lnTo>
                    <a:pt x="796" y="1574"/>
                  </a:lnTo>
                  <a:lnTo>
                    <a:pt x="814" y="1572"/>
                  </a:lnTo>
                  <a:lnTo>
                    <a:pt x="832" y="1572"/>
                  </a:lnTo>
                  <a:lnTo>
                    <a:pt x="838" y="1570"/>
                  </a:lnTo>
                  <a:lnTo>
                    <a:pt x="840" y="1568"/>
                  </a:lnTo>
                  <a:lnTo>
                    <a:pt x="844" y="1564"/>
                  </a:lnTo>
                  <a:lnTo>
                    <a:pt x="846" y="1566"/>
                  </a:lnTo>
                  <a:lnTo>
                    <a:pt x="850" y="1570"/>
                  </a:lnTo>
                  <a:lnTo>
                    <a:pt x="860" y="1570"/>
                  </a:lnTo>
                  <a:lnTo>
                    <a:pt x="874" y="1570"/>
                  </a:lnTo>
                  <a:lnTo>
                    <a:pt x="884" y="1574"/>
                  </a:lnTo>
                  <a:lnTo>
                    <a:pt x="890" y="1578"/>
                  </a:lnTo>
                  <a:lnTo>
                    <a:pt x="896" y="1584"/>
                  </a:lnTo>
                  <a:lnTo>
                    <a:pt x="908" y="1600"/>
                  </a:lnTo>
                  <a:lnTo>
                    <a:pt x="916" y="1616"/>
                  </a:lnTo>
                  <a:lnTo>
                    <a:pt x="924" y="1642"/>
                  </a:lnTo>
                  <a:lnTo>
                    <a:pt x="930" y="1654"/>
                  </a:lnTo>
                  <a:lnTo>
                    <a:pt x="936" y="1664"/>
                  </a:lnTo>
                  <a:lnTo>
                    <a:pt x="944" y="1670"/>
                  </a:lnTo>
                  <a:lnTo>
                    <a:pt x="948" y="1672"/>
                  </a:lnTo>
                  <a:lnTo>
                    <a:pt x="954" y="1672"/>
                  </a:lnTo>
                  <a:lnTo>
                    <a:pt x="970" y="1672"/>
                  </a:lnTo>
                  <a:lnTo>
                    <a:pt x="976" y="1672"/>
                  </a:lnTo>
                  <a:lnTo>
                    <a:pt x="984" y="1670"/>
                  </a:lnTo>
                  <a:lnTo>
                    <a:pt x="990" y="1668"/>
                  </a:lnTo>
                  <a:lnTo>
                    <a:pt x="992" y="1664"/>
                  </a:lnTo>
                  <a:lnTo>
                    <a:pt x="992" y="1662"/>
                  </a:lnTo>
                  <a:lnTo>
                    <a:pt x="992" y="1658"/>
                  </a:lnTo>
                  <a:lnTo>
                    <a:pt x="992" y="1656"/>
                  </a:lnTo>
                  <a:lnTo>
                    <a:pt x="996" y="1658"/>
                  </a:lnTo>
                  <a:lnTo>
                    <a:pt x="1002" y="1660"/>
                  </a:lnTo>
                  <a:lnTo>
                    <a:pt x="1008" y="1662"/>
                  </a:lnTo>
                  <a:lnTo>
                    <a:pt x="1018" y="1662"/>
                  </a:lnTo>
                  <a:lnTo>
                    <a:pt x="1028" y="1662"/>
                  </a:lnTo>
                  <a:lnTo>
                    <a:pt x="1036" y="1660"/>
                  </a:lnTo>
                  <a:lnTo>
                    <a:pt x="1040" y="1656"/>
                  </a:lnTo>
                  <a:lnTo>
                    <a:pt x="1042" y="1654"/>
                  </a:lnTo>
                  <a:lnTo>
                    <a:pt x="1042" y="1650"/>
                  </a:lnTo>
                  <a:lnTo>
                    <a:pt x="1036" y="1640"/>
                  </a:lnTo>
                  <a:lnTo>
                    <a:pt x="1048" y="1650"/>
                  </a:lnTo>
                  <a:lnTo>
                    <a:pt x="1048" y="1658"/>
                  </a:lnTo>
                  <a:lnTo>
                    <a:pt x="1050" y="1662"/>
                  </a:lnTo>
                  <a:lnTo>
                    <a:pt x="1052" y="1662"/>
                  </a:lnTo>
                  <a:lnTo>
                    <a:pt x="1056" y="1662"/>
                  </a:lnTo>
                  <a:lnTo>
                    <a:pt x="1060" y="1660"/>
                  </a:lnTo>
                  <a:lnTo>
                    <a:pt x="1062" y="1662"/>
                  </a:lnTo>
                  <a:lnTo>
                    <a:pt x="1064" y="1666"/>
                  </a:lnTo>
                  <a:lnTo>
                    <a:pt x="1066" y="1682"/>
                  </a:lnTo>
                  <a:lnTo>
                    <a:pt x="1070" y="1684"/>
                  </a:lnTo>
                  <a:lnTo>
                    <a:pt x="1076" y="1688"/>
                  </a:lnTo>
                  <a:lnTo>
                    <a:pt x="1082" y="1690"/>
                  </a:lnTo>
                  <a:lnTo>
                    <a:pt x="1084" y="1690"/>
                  </a:lnTo>
                  <a:lnTo>
                    <a:pt x="1086" y="1686"/>
                  </a:lnTo>
                  <a:lnTo>
                    <a:pt x="1088" y="1684"/>
                  </a:lnTo>
                  <a:lnTo>
                    <a:pt x="1090" y="1684"/>
                  </a:lnTo>
                  <a:lnTo>
                    <a:pt x="1094" y="1684"/>
                  </a:lnTo>
                  <a:lnTo>
                    <a:pt x="1096" y="1688"/>
                  </a:lnTo>
                  <a:lnTo>
                    <a:pt x="1096" y="1690"/>
                  </a:lnTo>
                  <a:lnTo>
                    <a:pt x="1094" y="1694"/>
                  </a:lnTo>
                  <a:lnTo>
                    <a:pt x="1090" y="1698"/>
                  </a:lnTo>
                  <a:lnTo>
                    <a:pt x="1090" y="1700"/>
                  </a:lnTo>
                  <a:lnTo>
                    <a:pt x="1092" y="1704"/>
                  </a:lnTo>
                  <a:lnTo>
                    <a:pt x="1096" y="1708"/>
                  </a:lnTo>
                  <a:lnTo>
                    <a:pt x="1094" y="1708"/>
                  </a:lnTo>
                  <a:lnTo>
                    <a:pt x="1094" y="1712"/>
                  </a:lnTo>
                  <a:lnTo>
                    <a:pt x="1100" y="1718"/>
                  </a:lnTo>
                  <a:lnTo>
                    <a:pt x="1102" y="1724"/>
                  </a:lnTo>
                  <a:lnTo>
                    <a:pt x="1104" y="1730"/>
                  </a:lnTo>
                  <a:lnTo>
                    <a:pt x="1104" y="1742"/>
                  </a:lnTo>
                  <a:lnTo>
                    <a:pt x="1100" y="1756"/>
                  </a:lnTo>
                  <a:lnTo>
                    <a:pt x="1100" y="1770"/>
                  </a:lnTo>
                  <a:lnTo>
                    <a:pt x="1100" y="1782"/>
                  </a:lnTo>
                  <a:lnTo>
                    <a:pt x="1098" y="1790"/>
                  </a:lnTo>
                  <a:lnTo>
                    <a:pt x="1094" y="1798"/>
                  </a:lnTo>
                  <a:lnTo>
                    <a:pt x="1090" y="1804"/>
                  </a:lnTo>
                  <a:lnTo>
                    <a:pt x="1084" y="1814"/>
                  </a:lnTo>
                  <a:lnTo>
                    <a:pt x="1082" y="1820"/>
                  </a:lnTo>
                  <a:lnTo>
                    <a:pt x="1082" y="1824"/>
                  </a:lnTo>
                  <a:lnTo>
                    <a:pt x="1082" y="1828"/>
                  </a:lnTo>
                  <a:lnTo>
                    <a:pt x="1084" y="1828"/>
                  </a:lnTo>
                  <a:lnTo>
                    <a:pt x="1088" y="1828"/>
                  </a:lnTo>
                  <a:lnTo>
                    <a:pt x="1092" y="1828"/>
                  </a:lnTo>
                  <a:lnTo>
                    <a:pt x="1090" y="1834"/>
                  </a:lnTo>
                  <a:lnTo>
                    <a:pt x="1090" y="1838"/>
                  </a:lnTo>
                  <a:lnTo>
                    <a:pt x="1092" y="1844"/>
                  </a:lnTo>
                  <a:lnTo>
                    <a:pt x="1094" y="1848"/>
                  </a:lnTo>
                  <a:lnTo>
                    <a:pt x="1092" y="1852"/>
                  </a:lnTo>
                  <a:lnTo>
                    <a:pt x="1090" y="1852"/>
                  </a:lnTo>
                  <a:lnTo>
                    <a:pt x="1088" y="1850"/>
                  </a:lnTo>
                  <a:lnTo>
                    <a:pt x="1086" y="1848"/>
                  </a:lnTo>
                  <a:lnTo>
                    <a:pt x="1082" y="1852"/>
                  </a:lnTo>
                  <a:lnTo>
                    <a:pt x="1082" y="1854"/>
                  </a:lnTo>
                  <a:lnTo>
                    <a:pt x="1082" y="1858"/>
                  </a:lnTo>
                  <a:lnTo>
                    <a:pt x="1086" y="1864"/>
                  </a:lnTo>
                  <a:lnTo>
                    <a:pt x="1094" y="1868"/>
                  </a:lnTo>
                  <a:lnTo>
                    <a:pt x="1106" y="1872"/>
                  </a:lnTo>
                  <a:lnTo>
                    <a:pt x="1110" y="1872"/>
                  </a:lnTo>
                  <a:lnTo>
                    <a:pt x="1110" y="1874"/>
                  </a:lnTo>
                  <a:lnTo>
                    <a:pt x="1110" y="1876"/>
                  </a:lnTo>
                  <a:lnTo>
                    <a:pt x="1106" y="1878"/>
                  </a:lnTo>
                  <a:lnTo>
                    <a:pt x="1104" y="1880"/>
                  </a:lnTo>
                  <a:lnTo>
                    <a:pt x="1098" y="1880"/>
                  </a:lnTo>
                  <a:lnTo>
                    <a:pt x="1094" y="1878"/>
                  </a:lnTo>
                  <a:lnTo>
                    <a:pt x="1090" y="1874"/>
                  </a:lnTo>
                  <a:lnTo>
                    <a:pt x="1084" y="1868"/>
                  </a:lnTo>
                  <a:lnTo>
                    <a:pt x="1082" y="1866"/>
                  </a:lnTo>
                  <a:lnTo>
                    <a:pt x="1080" y="1866"/>
                  </a:lnTo>
                  <a:lnTo>
                    <a:pt x="1080" y="1872"/>
                  </a:lnTo>
                  <a:lnTo>
                    <a:pt x="1080" y="1882"/>
                  </a:lnTo>
                  <a:lnTo>
                    <a:pt x="1078" y="1898"/>
                  </a:lnTo>
                  <a:lnTo>
                    <a:pt x="1074" y="1910"/>
                  </a:lnTo>
                  <a:lnTo>
                    <a:pt x="1072" y="1914"/>
                  </a:lnTo>
                  <a:lnTo>
                    <a:pt x="1068" y="1918"/>
                  </a:lnTo>
                  <a:lnTo>
                    <a:pt x="1066" y="1918"/>
                  </a:lnTo>
                  <a:lnTo>
                    <a:pt x="1062" y="1914"/>
                  </a:lnTo>
                  <a:lnTo>
                    <a:pt x="1056" y="1910"/>
                  </a:lnTo>
                  <a:lnTo>
                    <a:pt x="1056" y="1912"/>
                  </a:lnTo>
                  <a:lnTo>
                    <a:pt x="1058" y="1922"/>
                  </a:lnTo>
                  <a:lnTo>
                    <a:pt x="1064" y="1936"/>
                  </a:lnTo>
                  <a:lnTo>
                    <a:pt x="1076" y="1964"/>
                  </a:lnTo>
                  <a:lnTo>
                    <a:pt x="1080" y="1974"/>
                  </a:lnTo>
                  <a:lnTo>
                    <a:pt x="1084" y="1982"/>
                  </a:lnTo>
                  <a:lnTo>
                    <a:pt x="1088" y="1988"/>
                  </a:lnTo>
                  <a:lnTo>
                    <a:pt x="1094" y="1996"/>
                  </a:lnTo>
                  <a:lnTo>
                    <a:pt x="1100" y="2006"/>
                  </a:lnTo>
                  <a:lnTo>
                    <a:pt x="1110" y="2018"/>
                  </a:lnTo>
                  <a:lnTo>
                    <a:pt x="1132" y="2042"/>
                  </a:lnTo>
                  <a:lnTo>
                    <a:pt x="1140" y="2052"/>
                  </a:lnTo>
                  <a:lnTo>
                    <a:pt x="1142" y="2058"/>
                  </a:lnTo>
                  <a:lnTo>
                    <a:pt x="1150" y="2070"/>
                  </a:lnTo>
                  <a:lnTo>
                    <a:pt x="1172" y="2092"/>
                  </a:lnTo>
                  <a:lnTo>
                    <a:pt x="1178" y="2100"/>
                  </a:lnTo>
                  <a:lnTo>
                    <a:pt x="1180" y="2110"/>
                  </a:lnTo>
                  <a:lnTo>
                    <a:pt x="1184" y="2118"/>
                  </a:lnTo>
                  <a:lnTo>
                    <a:pt x="1190" y="2128"/>
                  </a:lnTo>
                  <a:lnTo>
                    <a:pt x="1194" y="2136"/>
                  </a:lnTo>
                  <a:lnTo>
                    <a:pt x="1196" y="2142"/>
                  </a:lnTo>
                  <a:lnTo>
                    <a:pt x="1194" y="2148"/>
                  </a:lnTo>
                  <a:lnTo>
                    <a:pt x="1194" y="2156"/>
                  </a:lnTo>
                  <a:lnTo>
                    <a:pt x="1194" y="2158"/>
                  </a:lnTo>
                  <a:lnTo>
                    <a:pt x="1196" y="2160"/>
                  </a:lnTo>
                  <a:lnTo>
                    <a:pt x="1198" y="2164"/>
                  </a:lnTo>
                  <a:lnTo>
                    <a:pt x="1200" y="2168"/>
                  </a:lnTo>
                  <a:lnTo>
                    <a:pt x="1204" y="2170"/>
                  </a:lnTo>
                  <a:lnTo>
                    <a:pt x="1208" y="2168"/>
                  </a:lnTo>
                  <a:lnTo>
                    <a:pt x="1216" y="2164"/>
                  </a:lnTo>
                  <a:lnTo>
                    <a:pt x="1222" y="2162"/>
                  </a:lnTo>
                  <a:lnTo>
                    <a:pt x="1226" y="2162"/>
                  </a:lnTo>
                  <a:lnTo>
                    <a:pt x="1234" y="2162"/>
                  </a:lnTo>
                  <a:lnTo>
                    <a:pt x="1226" y="2168"/>
                  </a:lnTo>
                  <a:lnTo>
                    <a:pt x="1220" y="2172"/>
                  </a:lnTo>
                  <a:lnTo>
                    <a:pt x="1208" y="2174"/>
                  </a:lnTo>
                  <a:lnTo>
                    <a:pt x="1202" y="2176"/>
                  </a:lnTo>
                  <a:lnTo>
                    <a:pt x="1200" y="2178"/>
                  </a:lnTo>
                  <a:lnTo>
                    <a:pt x="1202" y="2182"/>
                  </a:lnTo>
                  <a:lnTo>
                    <a:pt x="1212" y="2202"/>
                  </a:lnTo>
                  <a:lnTo>
                    <a:pt x="1226" y="2240"/>
                  </a:lnTo>
                  <a:lnTo>
                    <a:pt x="1232" y="2260"/>
                  </a:lnTo>
                  <a:lnTo>
                    <a:pt x="1238" y="2278"/>
                  </a:lnTo>
                  <a:lnTo>
                    <a:pt x="1238" y="2294"/>
                  </a:lnTo>
                  <a:lnTo>
                    <a:pt x="1236" y="2300"/>
                  </a:lnTo>
                  <a:lnTo>
                    <a:pt x="1234" y="2306"/>
                  </a:lnTo>
                  <a:lnTo>
                    <a:pt x="1230" y="2314"/>
                  </a:lnTo>
                  <a:lnTo>
                    <a:pt x="1230" y="2324"/>
                  </a:lnTo>
                  <a:lnTo>
                    <a:pt x="1230" y="2336"/>
                  </a:lnTo>
                  <a:lnTo>
                    <a:pt x="1234" y="2346"/>
                  </a:lnTo>
                  <a:lnTo>
                    <a:pt x="1246" y="2372"/>
                  </a:lnTo>
                  <a:lnTo>
                    <a:pt x="1256" y="2396"/>
                  </a:lnTo>
                  <a:lnTo>
                    <a:pt x="1260" y="2408"/>
                  </a:lnTo>
                  <a:lnTo>
                    <a:pt x="1262" y="2422"/>
                  </a:lnTo>
                  <a:lnTo>
                    <a:pt x="1262" y="2436"/>
                  </a:lnTo>
                  <a:lnTo>
                    <a:pt x="1262" y="2450"/>
                  </a:lnTo>
                  <a:lnTo>
                    <a:pt x="1258" y="2464"/>
                  </a:lnTo>
                  <a:lnTo>
                    <a:pt x="1254" y="2476"/>
                  </a:lnTo>
                  <a:lnTo>
                    <a:pt x="1246" y="2486"/>
                  </a:lnTo>
                  <a:lnTo>
                    <a:pt x="1238" y="2494"/>
                  </a:lnTo>
                  <a:lnTo>
                    <a:pt x="1230" y="2502"/>
                  </a:lnTo>
                  <a:lnTo>
                    <a:pt x="1222" y="2510"/>
                  </a:lnTo>
                  <a:lnTo>
                    <a:pt x="1218" y="2518"/>
                  </a:lnTo>
                  <a:lnTo>
                    <a:pt x="1212" y="2528"/>
                  </a:lnTo>
                  <a:lnTo>
                    <a:pt x="1206" y="2548"/>
                  </a:lnTo>
                  <a:lnTo>
                    <a:pt x="1202" y="2570"/>
                  </a:lnTo>
                  <a:lnTo>
                    <a:pt x="1196" y="2610"/>
                  </a:lnTo>
                  <a:lnTo>
                    <a:pt x="1192" y="2626"/>
                  </a:lnTo>
                  <a:lnTo>
                    <a:pt x="1188" y="2640"/>
                  </a:lnTo>
                  <a:lnTo>
                    <a:pt x="1182" y="2652"/>
                  </a:lnTo>
                  <a:lnTo>
                    <a:pt x="1178" y="2662"/>
                  </a:lnTo>
                  <a:lnTo>
                    <a:pt x="1176" y="2670"/>
                  </a:lnTo>
                  <a:lnTo>
                    <a:pt x="1176" y="2680"/>
                  </a:lnTo>
                  <a:lnTo>
                    <a:pt x="1178" y="2700"/>
                  </a:lnTo>
                  <a:lnTo>
                    <a:pt x="1178" y="2712"/>
                  </a:lnTo>
                  <a:lnTo>
                    <a:pt x="1178" y="2726"/>
                  </a:lnTo>
                  <a:lnTo>
                    <a:pt x="1176" y="2736"/>
                  </a:lnTo>
                  <a:lnTo>
                    <a:pt x="1176" y="2746"/>
                  </a:lnTo>
                  <a:lnTo>
                    <a:pt x="1180" y="2764"/>
                  </a:lnTo>
                  <a:lnTo>
                    <a:pt x="1188" y="2784"/>
                  </a:lnTo>
                  <a:lnTo>
                    <a:pt x="1200" y="2804"/>
                  </a:lnTo>
                  <a:lnTo>
                    <a:pt x="1222" y="2850"/>
                  </a:lnTo>
                  <a:lnTo>
                    <a:pt x="1234" y="2876"/>
                  </a:lnTo>
                  <a:lnTo>
                    <a:pt x="1242" y="2904"/>
                  </a:lnTo>
                  <a:lnTo>
                    <a:pt x="1250" y="2930"/>
                  </a:lnTo>
                  <a:lnTo>
                    <a:pt x="1260" y="2946"/>
                  </a:lnTo>
                  <a:lnTo>
                    <a:pt x="1268" y="2958"/>
                  </a:lnTo>
                  <a:lnTo>
                    <a:pt x="1276" y="2966"/>
                  </a:lnTo>
                  <a:lnTo>
                    <a:pt x="1284" y="2976"/>
                  </a:lnTo>
                  <a:lnTo>
                    <a:pt x="1288" y="2990"/>
                  </a:lnTo>
                  <a:lnTo>
                    <a:pt x="1288" y="3008"/>
                  </a:lnTo>
                  <a:lnTo>
                    <a:pt x="1286" y="3038"/>
                  </a:lnTo>
                  <a:lnTo>
                    <a:pt x="1284" y="3052"/>
                  </a:lnTo>
                  <a:lnTo>
                    <a:pt x="1286" y="3070"/>
                  </a:lnTo>
                  <a:lnTo>
                    <a:pt x="1294" y="3112"/>
                  </a:lnTo>
                  <a:lnTo>
                    <a:pt x="1304" y="3156"/>
                  </a:lnTo>
                  <a:lnTo>
                    <a:pt x="1308" y="3178"/>
                  </a:lnTo>
                  <a:lnTo>
                    <a:pt x="1310" y="3200"/>
                  </a:lnTo>
                  <a:lnTo>
                    <a:pt x="1312" y="3220"/>
                  </a:lnTo>
                  <a:lnTo>
                    <a:pt x="1318" y="3238"/>
                  </a:lnTo>
                  <a:lnTo>
                    <a:pt x="1326" y="3254"/>
                  </a:lnTo>
                  <a:lnTo>
                    <a:pt x="1334" y="3266"/>
                  </a:lnTo>
                  <a:lnTo>
                    <a:pt x="1342" y="3278"/>
                  </a:lnTo>
                  <a:lnTo>
                    <a:pt x="1352" y="3286"/>
                  </a:lnTo>
                  <a:lnTo>
                    <a:pt x="1366" y="3302"/>
                  </a:lnTo>
                  <a:lnTo>
                    <a:pt x="1376" y="3316"/>
                  </a:lnTo>
                  <a:lnTo>
                    <a:pt x="1384" y="3330"/>
                  </a:lnTo>
                  <a:lnTo>
                    <a:pt x="1388" y="3344"/>
                  </a:lnTo>
                  <a:lnTo>
                    <a:pt x="1392" y="3358"/>
                  </a:lnTo>
                  <a:lnTo>
                    <a:pt x="1396" y="3374"/>
                  </a:lnTo>
                  <a:lnTo>
                    <a:pt x="1402" y="3392"/>
                  </a:lnTo>
                  <a:lnTo>
                    <a:pt x="1410" y="3414"/>
                  </a:lnTo>
                  <a:lnTo>
                    <a:pt x="1424" y="3436"/>
                  </a:lnTo>
                  <a:lnTo>
                    <a:pt x="1436" y="3458"/>
                  </a:lnTo>
                  <a:lnTo>
                    <a:pt x="1444" y="3474"/>
                  </a:lnTo>
                  <a:lnTo>
                    <a:pt x="1446" y="3490"/>
                  </a:lnTo>
                  <a:lnTo>
                    <a:pt x="1446" y="3502"/>
                  </a:lnTo>
                  <a:lnTo>
                    <a:pt x="1442" y="3510"/>
                  </a:lnTo>
                  <a:lnTo>
                    <a:pt x="1438" y="3516"/>
                  </a:lnTo>
                  <a:lnTo>
                    <a:pt x="1434" y="3518"/>
                  </a:lnTo>
                  <a:lnTo>
                    <a:pt x="1432" y="3518"/>
                  </a:lnTo>
                  <a:lnTo>
                    <a:pt x="1430" y="3516"/>
                  </a:lnTo>
                  <a:lnTo>
                    <a:pt x="1426" y="3518"/>
                  </a:lnTo>
                  <a:lnTo>
                    <a:pt x="1424" y="3518"/>
                  </a:lnTo>
                  <a:lnTo>
                    <a:pt x="1424" y="3522"/>
                  </a:lnTo>
                  <a:lnTo>
                    <a:pt x="1424" y="3526"/>
                  </a:lnTo>
                  <a:lnTo>
                    <a:pt x="1424" y="3532"/>
                  </a:lnTo>
                  <a:lnTo>
                    <a:pt x="1428" y="3538"/>
                  </a:lnTo>
                  <a:lnTo>
                    <a:pt x="1432" y="3546"/>
                  </a:lnTo>
                  <a:lnTo>
                    <a:pt x="1442" y="3558"/>
                  </a:lnTo>
                  <a:lnTo>
                    <a:pt x="1446" y="3568"/>
                  </a:lnTo>
                  <a:lnTo>
                    <a:pt x="1448" y="3574"/>
                  </a:lnTo>
                  <a:lnTo>
                    <a:pt x="1444" y="3580"/>
                  </a:lnTo>
                  <a:lnTo>
                    <a:pt x="1442" y="3582"/>
                  </a:lnTo>
                  <a:lnTo>
                    <a:pt x="1442" y="3588"/>
                  </a:lnTo>
                  <a:lnTo>
                    <a:pt x="1442" y="3596"/>
                  </a:lnTo>
                  <a:lnTo>
                    <a:pt x="1446" y="3602"/>
                  </a:lnTo>
                  <a:lnTo>
                    <a:pt x="1448" y="3602"/>
                  </a:lnTo>
                  <a:lnTo>
                    <a:pt x="1448" y="3598"/>
                  </a:lnTo>
                  <a:lnTo>
                    <a:pt x="1450" y="3594"/>
                  </a:lnTo>
                  <a:lnTo>
                    <a:pt x="1452" y="3590"/>
                  </a:lnTo>
                  <a:lnTo>
                    <a:pt x="1454" y="3588"/>
                  </a:lnTo>
                  <a:lnTo>
                    <a:pt x="1458" y="3588"/>
                  </a:lnTo>
                  <a:lnTo>
                    <a:pt x="1460" y="3588"/>
                  </a:lnTo>
                  <a:lnTo>
                    <a:pt x="1462" y="3590"/>
                  </a:lnTo>
                  <a:lnTo>
                    <a:pt x="1464" y="3592"/>
                  </a:lnTo>
                  <a:lnTo>
                    <a:pt x="1464" y="3596"/>
                  </a:lnTo>
                  <a:lnTo>
                    <a:pt x="1464" y="3602"/>
                  </a:lnTo>
                  <a:lnTo>
                    <a:pt x="1466" y="3604"/>
                  </a:lnTo>
                  <a:lnTo>
                    <a:pt x="1470" y="3606"/>
                  </a:lnTo>
                  <a:lnTo>
                    <a:pt x="1472" y="3606"/>
                  </a:lnTo>
                  <a:lnTo>
                    <a:pt x="1478" y="3606"/>
                  </a:lnTo>
                  <a:lnTo>
                    <a:pt x="1480" y="3608"/>
                  </a:lnTo>
                  <a:lnTo>
                    <a:pt x="1482" y="3612"/>
                  </a:lnTo>
                  <a:lnTo>
                    <a:pt x="1484" y="3618"/>
                  </a:lnTo>
                  <a:lnTo>
                    <a:pt x="1486" y="3620"/>
                  </a:lnTo>
                  <a:lnTo>
                    <a:pt x="1490" y="3620"/>
                  </a:lnTo>
                  <a:lnTo>
                    <a:pt x="1494" y="3624"/>
                  </a:lnTo>
                  <a:lnTo>
                    <a:pt x="1496" y="3628"/>
                  </a:lnTo>
                  <a:lnTo>
                    <a:pt x="1500" y="3626"/>
                  </a:lnTo>
                  <a:lnTo>
                    <a:pt x="1506" y="3626"/>
                  </a:lnTo>
                  <a:lnTo>
                    <a:pt x="1510" y="3626"/>
                  </a:lnTo>
                  <a:lnTo>
                    <a:pt x="1514" y="3628"/>
                  </a:lnTo>
                  <a:lnTo>
                    <a:pt x="1516" y="3626"/>
                  </a:lnTo>
                  <a:lnTo>
                    <a:pt x="1520" y="3620"/>
                  </a:lnTo>
                  <a:lnTo>
                    <a:pt x="1526" y="3612"/>
                  </a:lnTo>
                  <a:lnTo>
                    <a:pt x="1532" y="3610"/>
                  </a:lnTo>
                  <a:lnTo>
                    <a:pt x="1540" y="3608"/>
                  </a:lnTo>
                  <a:lnTo>
                    <a:pt x="1552" y="3606"/>
                  </a:lnTo>
                  <a:lnTo>
                    <a:pt x="1558" y="3608"/>
                  </a:lnTo>
                  <a:lnTo>
                    <a:pt x="1564" y="3608"/>
                  </a:lnTo>
                  <a:lnTo>
                    <a:pt x="1576" y="3604"/>
                  </a:lnTo>
                  <a:lnTo>
                    <a:pt x="1584" y="3602"/>
                  </a:lnTo>
                  <a:lnTo>
                    <a:pt x="1590" y="3598"/>
                  </a:lnTo>
                  <a:lnTo>
                    <a:pt x="1594" y="3592"/>
                  </a:lnTo>
                  <a:lnTo>
                    <a:pt x="1600" y="3586"/>
                  </a:lnTo>
                  <a:lnTo>
                    <a:pt x="1602" y="3586"/>
                  </a:lnTo>
                  <a:lnTo>
                    <a:pt x="1608" y="3584"/>
                  </a:lnTo>
                  <a:lnTo>
                    <a:pt x="1620" y="3584"/>
                  </a:lnTo>
                  <a:lnTo>
                    <a:pt x="1632" y="3588"/>
                  </a:lnTo>
                  <a:lnTo>
                    <a:pt x="1642" y="3590"/>
                  </a:lnTo>
                  <a:lnTo>
                    <a:pt x="1648" y="3590"/>
                  </a:lnTo>
                  <a:lnTo>
                    <a:pt x="1652" y="3586"/>
                  </a:lnTo>
                  <a:lnTo>
                    <a:pt x="1656" y="3586"/>
                  </a:lnTo>
                  <a:lnTo>
                    <a:pt x="1664" y="3586"/>
                  </a:lnTo>
                  <a:lnTo>
                    <a:pt x="1678" y="3592"/>
                  </a:lnTo>
                  <a:lnTo>
                    <a:pt x="1686" y="3594"/>
                  </a:lnTo>
                  <a:lnTo>
                    <a:pt x="1694" y="3594"/>
                  </a:lnTo>
                  <a:lnTo>
                    <a:pt x="1702" y="3594"/>
                  </a:lnTo>
                  <a:lnTo>
                    <a:pt x="1706" y="3590"/>
                  </a:lnTo>
                  <a:lnTo>
                    <a:pt x="1712" y="3584"/>
                  </a:lnTo>
                  <a:lnTo>
                    <a:pt x="1718" y="3582"/>
                  </a:lnTo>
                  <a:lnTo>
                    <a:pt x="1724" y="3584"/>
                  </a:lnTo>
                  <a:lnTo>
                    <a:pt x="1730" y="3584"/>
                  </a:lnTo>
                  <a:lnTo>
                    <a:pt x="1738" y="3586"/>
                  </a:lnTo>
                  <a:lnTo>
                    <a:pt x="1740" y="3584"/>
                  </a:lnTo>
                  <a:lnTo>
                    <a:pt x="1740" y="3580"/>
                  </a:lnTo>
                  <a:lnTo>
                    <a:pt x="1740" y="3574"/>
                  </a:lnTo>
                  <a:lnTo>
                    <a:pt x="1742" y="3572"/>
                  </a:lnTo>
                  <a:lnTo>
                    <a:pt x="1748" y="3572"/>
                  </a:lnTo>
                  <a:lnTo>
                    <a:pt x="1756" y="3572"/>
                  </a:lnTo>
                  <a:lnTo>
                    <a:pt x="1764" y="3572"/>
                  </a:lnTo>
                  <a:lnTo>
                    <a:pt x="1774" y="3570"/>
                  </a:lnTo>
                  <a:lnTo>
                    <a:pt x="1782" y="3568"/>
                  </a:lnTo>
                  <a:lnTo>
                    <a:pt x="1792" y="3562"/>
                  </a:lnTo>
                  <a:lnTo>
                    <a:pt x="1810" y="3550"/>
                  </a:lnTo>
                  <a:lnTo>
                    <a:pt x="1832" y="3532"/>
                  </a:lnTo>
                  <a:lnTo>
                    <a:pt x="1858" y="3506"/>
                  </a:lnTo>
                  <a:lnTo>
                    <a:pt x="1870" y="3490"/>
                  </a:lnTo>
                  <a:lnTo>
                    <a:pt x="1884" y="3472"/>
                  </a:lnTo>
                  <a:lnTo>
                    <a:pt x="1892" y="3462"/>
                  </a:lnTo>
                  <a:lnTo>
                    <a:pt x="1898" y="3456"/>
                  </a:lnTo>
                  <a:lnTo>
                    <a:pt x="1912" y="3442"/>
                  </a:lnTo>
                  <a:lnTo>
                    <a:pt x="1920" y="3432"/>
                  </a:lnTo>
                  <a:lnTo>
                    <a:pt x="1930" y="3418"/>
                  </a:lnTo>
                  <a:lnTo>
                    <a:pt x="1940" y="3398"/>
                  </a:lnTo>
                  <a:lnTo>
                    <a:pt x="1952" y="3372"/>
                  </a:lnTo>
                  <a:lnTo>
                    <a:pt x="1968" y="3344"/>
                  </a:lnTo>
                  <a:lnTo>
                    <a:pt x="1980" y="3324"/>
                  </a:lnTo>
                  <a:lnTo>
                    <a:pt x="1992" y="3314"/>
                  </a:lnTo>
                  <a:lnTo>
                    <a:pt x="2002" y="3304"/>
                  </a:lnTo>
                  <a:lnTo>
                    <a:pt x="2010" y="3294"/>
                  </a:lnTo>
                  <a:lnTo>
                    <a:pt x="2018" y="3276"/>
                  </a:lnTo>
                  <a:lnTo>
                    <a:pt x="2026" y="3250"/>
                  </a:lnTo>
                  <a:lnTo>
                    <a:pt x="2030" y="3210"/>
                  </a:lnTo>
                  <a:lnTo>
                    <a:pt x="2034" y="3182"/>
                  </a:lnTo>
                  <a:lnTo>
                    <a:pt x="2032" y="3176"/>
                  </a:lnTo>
                  <a:lnTo>
                    <a:pt x="2030" y="3176"/>
                  </a:lnTo>
                  <a:lnTo>
                    <a:pt x="2026" y="3176"/>
                  </a:lnTo>
                  <a:lnTo>
                    <a:pt x="2024" y="3176"/>
                  </a:lnTo>
                  <a:lnTo>
                    <a:pt x="2022" y="3170"/>
                  </a:lnTo>
                  <a:lnTo>
                    <a:pt x="2020" y="3164"/>
                  </a:lnTo>
                  <a:lnTo>
                    <a:pt x="2024" y="3156"/>
                  </a:lnTo>
                  <a:lnTo>
                    <a:pt x="2028" y="3148"/>
                  </a:lnTo>
                  <a:lnTo>
                    <a:pt x="2036" y="3140"/>
                  </a:lnTo>
                  <a:lnTo>
                    <a:pt x="2046" y="3132"/>
                  </a:lnTo>
                  <a:lnTo>
                    <a:pt x="2056" y="3126"/>
                  </a:lnTo>
                  <a:lnTo>
                    <a:pt x="2070" y="3118"/>
                  </a:lnTo>
                  <a:lnTo>
                    <a:pt x="2084" y="3114"/>
                  </a:lnTo>
                  <a:lnTo>
                    <a:pt x="2096" y="3108"/>
                  </a:lnTo>
                  <a:lnTo>
                    <a:pt x="2108" y="3100"/>
                  </a:lnTo>
                  <a:lnTo>
                    <a:pt x="2118" y="3094"/>
                  </a:lnTo>
                  <a:lnTo>
                    <a:pt x="2126" y="3086"/>
                  </a:lnTo>
                  <a:lnTo>
                    <a:pt x="2132" y="3078"/>
                  </a:lnTo>
                  <a:lnTo>
                    <a:pt x="2136" y="3070"/>
                  </a:lnTo>
                  <a:lnTo>
                    <a:pt x="2136" y="3062"/>
                  </a:lnTo>
                  <a:lnTo>
                    <a:pt x="2134" y="3056"/>
                  </a:lnTo>
                  <a:lnTo>
                    <a:pt x="2130" y="3050"/>
                  </a:lnTo>
                  <a:lnTo>
                    <a:pt x="2130" y="3044"/>
                  </a:lnTo>
                  <a:lnTo>
                    <a:pt x="2132" y="3034"/>
                  </a:lnTo>
                  <a:lnTo>
                    <a:pt x="2136" y="3016"/>
                  </a:lnTo>
                  <a:lnTo>
                    <a:pt x="2138" y="3006"/>
                  </a:lnTo>
                  <a:lnTo>
                    <a:pt x="2138" y="2990"/>
                  </a:lnTo>
                  <a:lnTo>
                    <a:pt x="2136" y="2972"/>
                  </a:lnTo>
                  <a:lnTo>
                    <a:pt x="2136" y="2970"/>
                  </a:lnTo>
                  <a:lnTo>
                    <a:pt x="2134" y="2972"/>
                  </a:lnTo>
                  <a:lnTo>
                    <a:pt x="2132" y="2974"/>
                  </a:lnTo>
                  <a:lnTo>
                    <a:pt x="2130" y="2974"/>
                  </a:lnTo>
                  <a:lnTo>
                    <a:pt x="2128" y="2972"/>
                  </a:lnTo>
                  <a:lnTo>
                    <a:pt x="2126" y="2962"/>
                  </a:lnTo>
                  <a:lnTo>
                    <a:pt x="2120" y="2934"/>
                  </a:lnTo>
                  <a:lnTo>
                    <a:pt x="2120" y="2920"/>
                  </a:lnTo>
                  <a:lnTo>
                    <a:pt x="2118" y="2910"/>
                  </a:lnTo>
                  <a:lnTo>
                    <a:pt x="2108" y="2896"/>
                  </a:lnTo>
                  <a:lnTo>
                    <a:pt x="2104" y="2890"/>
                  </a:lnTo>
                  <a:lnTo>
                    <a:pt x="2102" y="2886"/>
                  </a:lnTo>
                  <a:lnTo>
                    <a:pt x="2102" y="2878"/>
                  </a:lnTo>
                  <a:lnTo>
                    <a:pt x="2104" y="2870"/>
                  </a:lnTo>
                  <a:lnTo>
                    <a:pt x="2104" y="2860"/>
                  </a:lnTo>
                  <a:lnTo>
                    <a:pt x="2104" y="2854"/>
                  </a:lnTo>
                  <a:lnTo>
                    <a:pt x="2108" y="2854"/>
                  </a:lnTo>
                  <a:lnTo>
                    <a:pt x="2114" y="2852"/>
                  </a:lnTo>
                  <a:lnTo>
                    <a:pt x="2120" y="2848"/>
                  </a:lnTo>
                  <a:lnTo>
                    <a:pt x="2126" y="2842"/>
                  </a:lnTo>
                  <a:lnTo>
                    <a:pt x="2136" y="2832"/>
                  </a:lnTo>
                  <a:lnTo>
                    <a:pt x="2144" y="2822"/>
                  </a:lnTo>
                  <a:lnTo>
                    <a:pt x="2150" y="2816"/>
                  </a:lnTo>
                  <a:lnTo>
                    <a:pt x="2160" y="2812"/>
                  </a:lnTo>
                  <a:lnTo>
                    <a:pt x="2166" y="2808"/>
                  </a:lnTo>
                  <a:lnTo>
                    <a:pt x="2170" y="2804"/>
                  </a:lnTo>
                  <a:lnTo>
                    <a:pt x="2178" y="2794"/>
                  </a:lnTo>
                  <a:lnTo>
                    <a:pt x="2186" y="2780"/>
                  </a:lnTo>
                  <a:lnTo>
                    <a:pt x="2196" y="2764"/>
                  </a:lnTo>
                  <a:lnTo>
                    <a:pt x="2206" y="2750"/>
                  </a:lnTo>
                  <a:lnTo>
                    <a:pt x="2216" y="2740"/>
                  </a:lnTo>
                  <a:lnTo>
                    <a:pt x="2226" y="2734"/>
                  </a:lnTo>
                  <a:lnTo>
                    <a:pt x="2236" y="2728"/>
                  </a:lnTo>
                  <a:lnTo>
                    <a:pt x="2246" y="2724"/>
                  </a:lnTo>
                  <a:lnTo>
                    <a:pt x="2266" y="2718"/>
                  </a:lnTo>
                  <a:lnTo>
                    <a:pt x="2276" y="2714"/>
                  </a:lnTo>
                  <a:lnTo>
                    <a:pt x="2284" y="2708"/>
                  </a:lnTo>
                  <a:lnTo>
                    <a:pt x="2294" y="2700"/>
                  </a:lnTo>
                  <a:lnTo>
                    <a:pt x="2302" y="2690"/>
                  </a:lnTo>
                  <a:lnTo>
                    <a:pt x="2320" y="2666"/>
                  </a:lnTo>
                  <a:lnTo>
                    <a:pt x="2336" y="2636"/>
                  </a:lnTo>
                  <a:lnTo>
                    <a:pt x="2344" y="2622"/>
                  </a:lnTo>
                  <a:lnTo>
                    <a:pt x="2344" y="2620"/>
                  </a:lnTo>
                  <a:lnTo>
                    <a:pt x="2344" y="2616"/>
                  </a:lnTo>
                  <a:lnTo>
                    <a:pt x="2348" y="2606"/>
                  </a:lnTo>
                  <a:lnTo>
                    <a:pt x="2350" y="2598"/>
                  </a:lnTo>
                  <a:lnTo>
                    <a:pt x="2352" y="2594"/>
                  </a:lnTo>
                  <a:lnTo>
                    <a:pt x="2350" y="2590"/>
                  </a:lnTo>
                  <a:lnTo>
                    <a:pt x="2348" y="2586"/>
                  </a:lnTo>
                  <a:lnTo>
                    <a:pt x="2344" y="2582"/>
                  </a:lnTo>
                  <a:lnTo>
                    <a:pt x="2340" y="2576"/>
                  </a:lnTo>
                  <a:lnTo>
                    <a:pt x="2338" y="2566"/>
                  </a:lnTo>
                  <a:lnTo>
                    <a:pt x="2338" y="2552"/>
                  </a:lnTo>
                  <a:lnTo>
                    <a:pt x="2338" y="2500"/>
                  </a:lnTo>
                  <a:lnTo>
                    <a:pt x="2338" y="2478"/>
                  </a:lnTo>
                  <a:lnTo>
                    <a:pt x="2334" y="2454"/>
                  </a:lnTo>
                  <a:lnTo>
                    <a:pt x="2334" y="2440"/>
                  </a:lnTo>
                  <a:lnTo>
                    <a:pt x="2334" y="2432"/>
                  </a:lnTo>
                  <a:lnTo>
                    <a:pt x="2338" y="2426"/>
                  </a:lnTo>
                  <a:lnTo>
                    <a:pt x="2342" y="2424"/>
                  </a:lnTo>
                  <a:lnTo>
                    <a:pt x="2344" y="2420"/>
                  </a:lnTo>
                  <a:lnTo>
                    <a:pt x="2344" y="2414"/>
                  </a:lnTo>
                  <a:lnTo>
                    <a:pt x="2340" y="2406"/>
                  </a:lnTo>
                  <a:lnTo>
                    <a:pt x="2334" y="2394"/>
                  </a:lnTo>
                  <a:lnTo>
                    <a:pt x="2324" y="2384"/>
                  </a:lnTo>
                  <a:lnTo>
                    <a:pt x="2318" y="2380"/>
                  </a:lnTo>
                  <a:lnTo>
                    <a:pt x="2312" y="2376"/>
                  </a:lnTo>
                  <a:lnTo>
                    <a:pt x="2308" y="2368"/>
                  </a:lnTo>
                  <a:lnTo>
                    <a:pt x="2304" y="2358"/>
                  </a:lnTo>
                  <a:lnTo>
                    <a:pt x="2302" y="2348"/>
                  </a:lnTo>
                  <a:lnTo>
                    <a:pt x="2300" y="2334"/>
                  </a:lnTo>
                  <a:lnTo>
                    <a:pt x="2292" y="2310"/>
                  </a:lnTo>
                  <a:lnTo>
                    <a:pt x="2288" y="2298"/>
                  </a:lnTo>
                  <a:lnTo>
                    <a:pt x="2288" y="2290"/>
                  </a:lnTo>
                  <a:lnTo>
                    <a:pt x="2288" y="2286"/>
                  </a:lnTo>
                  <a:lnTo>
                    <a:pt x="2290" y="2280"/>
                  </a:lnTo>
                  <a:lnTo>
                    <a:pt x="2292" y="2278"/>
                  </a:lnTo>
                  <a:lnTo>
                    <a:pt x="2294" y="2274"/>
                  </a:lnTo>
                  <a:lnTo>
                    <a:pt x="2294" y="2268"/>
                  </a:lnTo>
                  <a:lnTo>
                    <a:pt x="2292" y="2258"/>
                  </a:lnTo>
                  <a:lnTo>
                    <a:pt x="2288" y="2248"/>
                  </a:lnTo>
                  <a:lnTo>
                    <a:pt x="2288" y="2240"/>
                  </a:lnTo>
                  <a:lnTo>
                    <a:pt x="2290" y="2236"/>
                  </a:lnTo>
                  <a:lnTo>
                    <a:pt x="2292" y="2232"/>
                  </a:lnTo>
                  <a:lnTo>
                    <a:pt x="2294" y="2230"/>
                  </a:lnTo>
                  <a:lnTo>
                    <a:pt x="2296" y="2228"/>
                  </a:lnTo>
                  <a:lnTo>
                    <a:pt x="2296" y="2226"/>
                  </a:lnTo>
                  <a:lnTo>
                    <a:pt x="2294" y="2220"/>
                  </a:lnTo>
                  <a:lnTo>
                    <a:pt x="2282" y="2206"/>
                  </a:lnTo>
                  <a:lnTo>
                    <a:pt x="2272" y="2192"/>
                  </a:lnTo>
                  <a:lnTo>
                    <a:pt x="2268" y="2184"/>
                  </a:lnTo>
                  <a:lnTo>
                    <a:pt x="2266" y="2174"/>
                  </a:lnTo>
                  <a:lnTo>
                    <a:pt x="2268" y="2164"/>
                  </a:lnTo>
                  <a:lnTo>
                    <a:pt x="2272" y="2150"/>
                  </a:lnTo>
                  <a:lnTo>
                    <a:pt x="2276" y="2138"/>
                  </a:lnTo>
                  <a:lnTo>
                    <a:pt x="2278" y="2130"/>
                  </a:lnTo>
                  <a:lnTo>
                    <a:pt x="2282" y="2122"/>
                  </a:lnTo>
                  <a:lnTo>
                    <a:pt x="2288" y="2108"/>
                  </a:lnTo>
                  <a:lnTo>
                    <a:pt x="2304" y="2084"/>
                  </a:lnTo>
                  <a:lnTo>
                    <a:pt x="2308" y="2074"/>
                  </a:lnTo>
                  <a:lnTo>
                    <a:pt x="2310" y="2058"/>
                  </a:lnTo>
                  <a:lnTo>
                    <a:pt x="2312" y="2052"/>
                  </a:lnTo>
                  <a:lnTo>
                    <a:pt x="2314" y="2048"/>
                  </a:lnTo>
                  <a:lnTo>
                    <a:pt x="2320" y="2046"/>
                  </a:lnTo>
                  <a:lnTo>
                    <a:pt x="2322" y="2044"/>
                  </a:lnTo>
                  <a:lnTo>
                    <a:pt x="2324" y="2042"/>
                  </a:lnTo>
                  <a:lnTo>
                    <a:pt x="2324" y="2036"/>
                  </a:lnTo>
                  <a:lnTo>
                    <a:pt x="2322" y="2026"/>
                  </a:lnTo>
                  <a:lnTo>
                    <a:pt x="2324" y="2016"/>
                  </a:lnTo>
                  <a:lnTo>
                    <a:pt x="2326" y="2008"/>
                  </a:lnTo>
                  <a:lnTo>
                    <a:pt x="2332" y="2004"/>
                  </a:lnTo>
                  <a:lnTo>
                    <a:pt x="2338" y="2002"/>
                  </a:lnTo>
                  <a:lnTo>
                    <a:pt x="2350" y="1998"/>
                  </a:lnTo>
                  <a:lnTo>
                    <a:pt x="2354" y="1994"/>
                  </a:lnTo>
                  <a:lnTo>
                    <a:pt x="2354" y="1988"/>
                  </a:lnTo>
                  <a:lnTo>
                    <a:pt x="2352" y="1980"/>
                  </a:lnTo>
                  <a:lnTo>
                    <a:pt x="2356" y="1980"/>
                  </a:lnTo>
                  <a:lnTo>
                    <a:pt x="2360" y="1980"/>
                  </a:lnTo>
                  <a:lnTo>
                    <a:pt x="2366" y="1978"/>
                  </a:lnTo>
                  <a:lnTo>
                    <a:pt x="2372" y="1972"/>
                  </a:lnTo>
                  <a:lnTo>
                    <a:pt x="2380" y="1962"/>
                  </a:lnTo>
                  <a:lnTo>
                    <a:pt x="2388" y="1950"/>
                  </a:lnTo>
                  <a:lnTo>
                    <a:pt x="2390" y="1944"/>
                  </a:lnTo>
                  <a:lnTo>
                    <a:pt x="2394" y="1932"/>
                  </a:lnTo>
                  <a:lnTo>
                    <a:pt x="2396" y="1926"/>
                  </a:lnTo>
                  <a:lnTo>
                    <a:pt x="2400" y="1918"/>
                  </a:lnTo>
                  <a:lnTo>
                    <a:pt x="2408" y="1908"/>
                  </a:lnTo>
                  <a:lnTo>
                    <a:pt x="2422" y="1892"/>
                  </a:lnTo>
                  <a:lnTo>
                    <a:pt x="2450" y="1860"/>
                  </a:lnTo>
                  <a:lnTo>
                    <a:pt x="2470" y="1836"/>
                  </a:lnTo>
                  <a:lnTo>
                    <a:pt x="2494" y="1812"/>
                  </a:lnTo>
                  <a:lnTo>
                    <a:pt x="2532" y="1780"/>
                  </a:lnTo>
                  <a:lnTo>
                    <a:pt x="2556" y="1760"/>
                  </a:lnTo>
                  <a:lnTo>
                    <a:pt x="2580" y="1736"/>
                  </a:lnTo>
                  <a:lnTo>
                    <a:pt x="2604" y="1710"/>
                  </a:lnTo>
                  <a:lnTo>
                    <a:pt x="2626" y="1680"/>
                  </a:lnTo>
                  <a:lnTo>
                    <a:pt x="2646" y="1646"/>
                  </a:lnTo>
                  <a:lnTo>
                    <a:pt x="2666" y="1610"/>
                  </a:lnTo>
                  <a:lnTo>
                    <a:pt x="2686" y="1570"/>
                  </a:lnTo>
                  <a:lnTo>
                    <a:pt x="2702" y="1526"/>
                  </a:lnTo>
                  <a:lnTo>
                    <a:pt x="2712" y="1502"/>
                  </a:lnTo>
                  <a:lnTo>
                    <a:pt x="2722" y="1482"/>
                  </a:lnTo>
                  <a:lnTo>
                    <a:pt x="2738" y="1452"/>
                  </a:lnTo>
                  <a:lnTo>
                    <a:pt x="2750" y="1426"/>
                  </a:lnTo>
                  <a:lnTo>
                    <a:pt x="2752" y="1416"/>
                  </a:lnTo>
                  <a:lnTo>
                    <a:pt x="2754" y="1404"/>
                  </a:lnTo>
                  <a:lnTo>
                    <a:pt x="2758" y="1388"/>
                  </a:lnTo>
                  <a:lnTo>
                    <a:pt x="2762" y="1378"/>
                  </a:lnTo>
                  <a:lnTo>
                    <a:pt x="2768" y="1376"/>
                  </a:lnTo>
                  <a:lnTo>
                    <a:pt x="2772" y="1376"/>
                  </a:lnTo>
                  <a:lnTo>
                    <a:pt x="2776" y="1376"/>
                  </a:lnTo>
                  <a:lnTo>
                    <a:pt x="2770" y="1364"/>
                  </a:lnTo>
                  <a:close/>
                </a:path>
              </a:pathLst>
            </a:custGeom>
            <a:grpFill/>
            <a:ln w="6350">
              <a:noFill/>
              <a:round/>
              <a:headEnd/>
              <a:tailEnd/>
            </a:ln>
          </p:spPr>
          <p:txBody>
            <a:bodyPr/>
            <a:lstStyle/>
            <a:p>
              <a:endParaRPr lang="en-US" b="1" dirty="0"/>
            </a:p>
          </p:txBody>
        </p:sp>
        <p:sp>
          <p:nvSpPr>
            <p:cNvPr id="57" name="Freeform 6155">
              <a:extLst>
                <a:ext uri="{FF2B5EF4-FFF2-40B4-BE49-F238E27FC236}">
                  <a16:creationId xmlns:a16="http://schemas.microsoft.com/office/drawing/2014/main" id="{38F10435-CDDD-A725-9F8F-92CB81790FAF}"/>
                </a:ext>
              </a:extLst>
            </p:cNvPr>
            <p:cNvSpPr>
              <a:spLocks noEditPoints="1"/>
            </p:cNvSpPr>
            <p:nvPr/>
          </p:nvSpPr>
          <p:spPr bwMode="auto">
            <a:xfrm>
              <a:off x="3668868" y="954013"/>
              <a:ext cx="1798726" cy="2608001"/>
            </a:xfrm>
            <a:custGeom>
              <a:avLst/>
              <a:gdLst>
                <a:gd name="T0" fmla="*/ 794599 w 2834"/>
                <a:gd name="T1" fmla="*/ 115556 h 4108"/>
                <a:gd name="T2" fmla="*/ 750173 w 2834"/>
                <a:gd name="T3" fmla="*/ 64762 h 4108"/>
                <a:gd name="T4" fmla="*/ 742557 w 2834"/>
                <a:gd name="T5" fmla="*/ 528256 h 4108"/>
                <a:gd name="T6" fmla="*/ 842833 w 2834"/>
                <a:gd name="T7" fmla="*/ 165080 h 4108"/>
                <a:gd name="T8" fmla="*/ 708285 w 2834"/>
                <a:gd name="T9" fmla="*/ 563811 h 4108"/>
                <a:gd name="T10" fmla="*/ 635933 w 2834"/>
                <a:gd name="T11" fmla="*/ 595557 h 4108"/>
                <a:gd name="T12" fmla="*/ 684167 w 2834"/>
                <a:gd name="T13" fmla="*/ 565081 h 4108"/>
                <a:gd name="T14" fmla="*/ 836487 w 2834"/>
                <a:gd name="T15" fmla="*/ 25397 h 4108"/>
                <a:gd name="T16" fmla="*/ 91392 w 2834"/>
                <a:gd name="T17" fmla="*/ 1043813 h 4108"/>
                <a:gd name="T18" fmla="*/ 44426 w 2834"/>
                <a:gd name="T19" fmla="*/ 1184766 h 4108"/>
                <a:gd name="T20" fmla="*/ 107893 w 2834"/>
                <a:gd name="T21" fmla="*/ 1048892 h 4108"/>
                <a:gd name="T22" fmla="*/ 119317 w 2834"/>
                <a:gd name="T23" fmla="*/ 1116194 h 4108"/>
                <a:gd name="T24" fmla="*/ 171359 w 2834"/>
                <a:gd name="T25" fmla="*/ 1036194 h 4108"/>
                <a:gd name="T26" fmla="*/ 129471 w 2834"/>
                <a:gd name="T27" fmla="*/ 1116194 h 4108"/>
                <a:gd name="T28" fmla="*/ 148511 w 2834"/>
                <a:gd name="T29" fmla="*/ 1240639 h 4108"/>
                <a:gd name="T30" fmla="*/ 200554 w 2834"/>
                <a:gd name="T31" fmla="*/ 1323179 h 4108"/>
                <a:gd name="T32" fmla="*/ 397299 w 2834"/>
                <a:gd name="T33" fmla="*/ 877463 h 4108"/>
                <a:gd name="T34" fmla="*/ 224671 w 2834"/>
                <a:gd name="T35" fmla="*/ 943495 h 4108"/>
                <a:gd name="T36" fmla="*/ 331294 w 2834"/>
                <a:gd name="T37" fmla="*/ 721272 h 4108"/>
                <a:gd name="T38" fmla="*/ 114239 w 2834"/>
                <a:gd name="T39" fmla="*/ 665399 h 4108"/>
                <a:gd name="T40" fmla="*/ 151050 w 2834"/>
                <a:gd name="T41" fmla="*/ 1219051 h 4108"/>
                <a:gd name="T42" fmla="*/ 576275 w 2834"/>
                <a:gd name="T43" fmla="*/ 1158099 h 4108"/>
                <a:gd name="T44" fmla="*/ 580083 w 2834"/>
                <a:gd name="T45" fmla="*/ 1159369 h 4108"/>
                <a:gd name="T46" fmla="*/ 694322 w 2834"/>
                <a:gd name="T47" fmla="*/ 1079368 h 4108"/>
                <a:gd name="T48" fmla="*/ 401107 w 2834"/>
                <a:gd name="T49" fmla="*/ 961273 h 4108"/>
                <a:gd name="T50" fmla="*/ 840295 w 2834"/>
                <a:gd name="T51" fmla="*/ 1010797 h 4108"/>
                <a:gd name="T52" fmla="*/ 605469 w 2834"/>
                <a:gd name="T53" fmla="*/ 1771434 h 4108"/>
                <a:gd name="T54" fmla="*/ 799676 w 2834"/>
                <a:gd name="T55" fmla="*/ 1789212 h 4108"/>
                <a:gd name="T56" fmla="*/ 858065 w 2834"/>
                <a:gd name="T57" fmla="*/ 1842545 h 4108"/>
                <a:gd name="T58" fmla="*/ 1586659 w 2834"/>
                <a:gd name="T59" fmla="*/ 2201912 h 4108"/>
                <a:gd name="T60" fmla="*/ 1488921 w 2834"/>
                <a:gd name="T61" fmla="*/ 2069848 h 4108"/>
                <a:gd name="T62" fmla="*/ 1391183 w 2834"/>
                <a:gd name="T63" fmla="*/ 620954 h 4108"/>
                <a:gd name="T64" fmla="*/ 1212208 w 2834"/>
                <a:gd name="T65" fmla="*/ 568891 h 4108"/>
                <a:gd name="T66" fmla="*/ 974843 w 2834"/>
                <a:gd name="T67" fmla="*/ 468573 h 4108"/>
                <a:gd name="T68" fmla="*/ 856796 w 2834"/>
                <a:gd name="T69" fmla="*/ 514287 h 4108"/>
                <a:gd name="T70" fmla="*/ 732402 w 2834"/>
                <a:gd name="T71" fmla="*/ 544764 h 4108"/>
                <a:gd name="T72" fmla="*/ 657512 w 2834"/>
                <a:gd name="T73" fmla="*/ 642542 h 4108"/>
                <a:gd name="T74" fmla="*/ 562312 w 2834"/>
                <a:gd name="T75" fmla="*/ 758098 h 4108"/>
                <a:gd name="T76" fmla="*/ 446803 w 2834"/>
                <a:gd name="T77" fmla="*/ 830479 h 4108"/>
                <a:gd name="T78" fmla="*/ 396030 w 2834"/>
                <a:gd name="T79" fmla="*/ 911749 h 4108"/>
                <a:gd name="T80" fmla="*/ 482344 w 2834"/>
                <a:gd name="T81" fmla="*/ 1027305 h 4108"/>
                <a:gd name="T82" fmla="*/ 679090 w 2834"/>
                <a:gd name="T83" fmla="*/ 1102226 h 4108"/>
                <a:gd name="T84" fmla="*/ 728594 w 2834"/>
                <a:gd name="T85" fmla="*/ 845717 h 4108"/>
                <a:gd name="T86" fmla="*/ 818716 w 2834"/>
                <a:gd name="T87" fmla="*/ 825399 h 4108"/>
                <a:gd name="T88" fmla="*/ 984998 w 2834"/>
                <a:gd name="T89" fmla="*/ 975241 h 4108"/>
                <a:gd name="T90" fmla="*/ 748903 w 2834"/>
                <a:gd name="T91" fmla="*/ 1168258 h 4108"/>
                <a:gd name="T92" fmla="*/ 514078 w 2834"/>
                <a:gd name="T93" fmla="*/ 1158099 h 4108"/>
                <a:gd name="T94" fmla="*/ 486152 w 2834"/>
                <a:gd name="T95" fmla="*/ 1146670 h 4108"/>
                <a:gd name="T96" fmla="*/ 392222 w 2834"/>
                <a:gd name="T97" fmla="*/ 1235559 h 4108"/>
                <a:gd name="T98" fmla="*/ 185322 w 2834"/>
                <a:gd name="T99" fmla="*/ 1389211 h 4108"/>
                <a:gd name="T100" fmla="*/ 171359 w 2834"/>
                <a:gd name="T101" fmla="*/ 1584767 h 4108"/>
                <a:gd name="T102" fmla="*/ 180244 w 2834"/>
                <a:gd name="T103" fmla="*/ 1823498 h 4108"/>
                <a:gd name="T104" fmla="*/ 542003 w 2834"/>
                <a:gd name="T105" fmla="*/ 1610164 h 4108"/>
                <a:gd name="T106" fmla="*/ 628317 w 2834"/>
                <a:gd name="T107" fmla="*/ 1615243 h 4108"/>
                <a:gd name="T108" fmla="*/ 786983 w 2834"/>
                <a:gd name="T109" fmla="*/ 1730799 h 4108"/>
                <a:gd name="T110" fmla="*/ 884721 w 2834"/>
                <a:gd name="T111" fmla="*/ 1789212 h 4108"/>
                <a:gd name="T112" fmla="*/ 972305 w 2834"/>
                <a:gd name="T113" fmla="*/ 1674926 h 4108"/>
                <a:gd name="T114" fmla="*/ 1124624 w 2834"/>
                <a:gd name="T115" fmla="*/ 1530163 h 4108"/>
                <a:gd name="T116" fmla="*/ 1213477 w 2834"/>
                <a:gd name="T117" fmla="*/ 1530163 h 4108"/>
                <a:gd name="T118" fmla="*/ 976113 w 2834"/>
                <a:gd name="T119" fmla="*/ 1692704 h 4108"/>
                <a:gd name="T120" fmla="*/ 1042118 w 2834"/>
                <a:gd name="T121" fmla="*/ 1838736 h 4108"/>
                <a:gd name="T122" fmla="*/ 1153819 w 2834"/>
                <a:gd name="T123" fmla="*/ 2114292 h 4108"/>
                <a:gd name="T124" fmla="*/ 1426724 w 2834"/>
                <a:gd name="T125" fmla="*/ 2595564 h 4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4"/>
                <a:gd name="T190" fmla="*/ 0 h 4108"/>
                <a:gd name="T191" fmla="*/ 2834 w 2834"/>
                <a:gd name="T192" fmla="*/ 4108 h 4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4" h="4108">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grpFill/>
            <a:ln w="6350">
              <a:noFill/>
              <a:round/>
              <a:headEnd/>
              <a:tailEnd/>
            </a:ln>
          </p:spPr>
          <p:txBody>
            <a:bodyPr/>
            <a:lstStyle/>
            <a:p>
              <a:endParaRPr lang="en-US" b="1" dirty="0"/>
            </a:p>
          </p:txBody>
        </p:sp>
        <p:sp>
          <p:nvSpPr>
            <p:cNvPr id="58" name="Freeform 6156">
              <a:extLst>
                <a:ext uri="{FF2B5EF4-FFF2-40B4-BE49-F238E27FC236}">
                  <a16:creationId xmlns:a16="http://schemas.microsoft.com/office/drawing/2014/main" id="{BD4BE9BA-17C1-B218-488A-14CEE286035E}"/>
                </a:ext>
              </a:extLst>
            </p:cNvPr>
            <p:cNvSpPr>
              <a:spLocks noEditPoints="1"/>
            </p:cNvSpPr>
            <p:nvPr/>
          </p:nvSpPr>
          <p:spPr bwMode="auto">
            <a:xfrm>
              <a:off x="5067524" y="879407"/>
              <a:ext cx="3719699" cy="3473100"/>
            </a:xfrm>
            <a:custGeom>
              <a:avLst/>
              <a:gdLst>
                <a:gd name="T0" fmla="*/ 334096 w 5856"/>
                <a:gd name="T1" fmla="*/ 341505 h 5472"/>
                <a:gd name="T2" fmla="*/ 374746 w 5856"/>
                <a:gd name="T3" fmla="*/ 60938 h 5472"/>
                <a:gd name="T4" fmla="*/ 2452998 w 5856"/>
                <a:gd name="T5" fmla="*/ 316114 h 5472"/>
                <a:gd name="T6" fmla="*/ 3177084 w 5856"/>
                <a:gd name="T7" fmla="*/ 608108 h 5472"/>
                <a:gd name="T8" fmla="*/ 2139228 w 5856"/>
                <a:gd name="T9" fmla="*/ 481154 h 5472"/>
                <a:gd name="T10" fmla="*/ 256606 w 5856"/>
                <a:gd name="T11" fmla="*/ 559865 h 5472"/>
                <a:gd name="T12" fmla="*/ 48272 w 5856"/>
                <a:gd name="T13" fmla="*/ 76172 h 5472"/>
                <a:gd name="T14" fmla="*/ 461128 w 5856"/>
                <a:gd name="T15" fmla="*/ 11426 h 5472"/>
                <a:gd name="T16" fmla="*/ 438262 w 5856"/>
                <a:gd name="T17" fmla="*/ 78711 h 5472"/>
                <a:gd name="T18" fmla="*/ 1814025 w 5856"/>
                <a:gd name="T19" fmla="*/ 3336340 h 5472"/>
                <a:gd name="T20" fmla="*/ 2066820 w 5856"/>
                <a:gd name="T21" fmla="*/ 2794248 h 5472"/>
                <a:gd name="T22" fmla="*/ 2090956 w 5856"/>
                <a:gd name="T23" fmla="*/ 2845030 h 5472"/>
                <a:gd name="T24" fmla="*/ 2021088 w 5856"/>
                <a:gd name="T25" fmla="*/ 2668564 h 5472"/>
                <a:gd name="T26" fmla="*/ 2068090 w 5856"/>
                <a:gd name="T27" fmla="*/ 2759971 h 5472"/>
                <a:gd name="T28" fmla="*/ 2012196 w 5856"/>
                <a:gd name="T29" fmla="*/ 2762510 h 5472"/>
                <a:gd name="T30" fmla="*/ 2125255 w 5856"/>
                <a:gd name="T31" fmla="*/ 3088781 h 5472"/>
                <a:gd name="T32" fmla="*/ 2097307 w 5856"/>
                <a:gd name="T33" fmla="*/ 1976667 h 5472"/>
                <a:gd name="T34" fmla="*/ 2010925 w 5856"/>
                <a:gd name="T35" fmla="*/ 3324914 h 5472"/>
                <a:gd name="T36" fmla="*/ 2102389 w 5856"/>
                <a:gd name="T37" fmla="*/ 1863679 h 5472"/>
                <a:gd name="T38" fmla="*/ 1256352 w 5856"/>
                <a:gd name="T39" fmla="*/ 2824717 h 5472"/>
                <a:gd name="T40" fmla="*/ 1637450 w 5856"/>
                <a:gd name="T41" fmla="*/ 2959288 h 5472"/>
                <a:gd name="T42" fmla="*/ 1636179 w 5856"/>
                <a:gd name="T43" fmla="*/ 3313488 h 5472"/>
                <a:gd name="T44" fmla="*/ 1580285 w 5856"/>
                <a:gd name="T45" fmla="*/ 3222082 h 5472"/>
                <a:gd name="T46" fmla="*/ 1342734 w 5856"/>
                <a:gd name="T47" fmla="*/ 2956749 h 5472"/>
                <a:gd name="T48" fmla="*/ 5081 w 5856"/>
                <a:gd name="T49" fmla="*/ 3446790 h 5472"/>
                <a:gd name="T50" fmla="*/ 2179879 w 5856"/>
                <a:gd name="T51" fmla="*/ 2182332 h 5472"/>
                <a:gd name="T52" fmla="*/ 2291667 w 5856"/>
                <a:gd name="T53" fmla="*/ 2007136 h 5472"/>
                <a:gd name="T54" fmla="*/ 1948679 w 5856"/>
                <a:gd name="T55" fmla="*/ 3044347 h 5472"/>
                <a:gd name="T56" fmla="*/ 1984248 w 5856"/>
                <a:gd name="T57" fmla="*/ 3100206 h 5472"/>
                <a:gd name="T58" fmla="*/ 1942328 w 5856"/>
                <a:gd name="T59" fmla="*/ 2744736 h 5472"/>
                <a:gd name="T60" fmla="*/ 2132876 w 5856"/>
                <a:gd name="T61" fmla="*/ 3114171 h 5472"/>
                <a:gd name="T62" fmla="*/ 2483486 w 5856"/>
                <a:gd name="T63" fmla="*/ 1744342 h 5472"/>
                <a:gd name="T64" fmla="*/ 2336129 w 5856"/>
                <a:gd name="T65" fmla="*/ 1971589 h 5472"/>
                <a:gd name="T66" fmla="*/ 2107470 w 5856"/>
                <a:gd name="T67" fmla="*/ 1984284 h 5472"/>
                <a:gd name="T68" fmla="*/ 2536840 w 5856"/>
                <a:gd name="T69" fmla="*/ 1350786 h 5472"/>
                <a:gd name="T70" fmla="*/ 2451728 w 5856"/>
                <a:gd name="T71" fmla="*/ 1727838 h 5472"/>
                <a:gd name="T72" fmla="*/ 2022358 w 5856"/>
                <a:gd name="T73" fmla="*/ 2660947 h 5472"/>
                <a:gd name="T74" fmla="*/ 1906759 w 5856"/>
                <a:gd name="T75" fmla="*/ 2780283 h 5472"/>
                <a:gd name="T76" fmla="*/ 2087145 w 5856"/>
                <a:gd name="T77" fmla="*/ 2730772 h 5472"/>
                <a:gd name="T78" fmla="*/ 1878811 w 5856"/>
                <a:gd name="T79" fmla="*/ 2870420 h 5472"/>
                <a:gd name="T80" fmla="*/ 1669208 w 5856"/>
                <a:gd name="T81" fmla="*/ 3111632 h 5472"/>
                <a:gd name="T82" fmla="*/ 2046494 w 5856"/>
                <a:gd name="T83" fmla="*/ 2306747 h 5472"/>
                <a:gd name="T84" fmla="*/ 3226627 w 5856"/>
                <a:gd name="T85" fmla="*/ 603030 h 5472"/>
                <a:gd name="T86" fmla="*/ 2160824 w 5856"/>
                <a:gd name="T87" fmla="*/ 505275 h 5472"/>
                <a:gd name="T88" fmla="*/ 1448171 w 5856"/>
                <a:gd name="T89" fmla="*/ 275489 h 5472"/>
                <a:gd name="T90" fmla="*/ 899390 w 5856"/>
                <a:gd name="T91" fmla="*/ 483693 h 5472"/>
                <a:gd name="T92" fmla="*/ 736789 w 5856"/>
                <a:gd name="T93" fmla="*/ 700784 h 5472"/>
                <a:gd name="T94" fmla="*/ 137195 w 5856"/>
                <a:gd name="T95" fmla="*/ 684280 h 5472"/>
                <a:gd name="T96" fmla="*/ 415396 w 5856"/>
                <a:gd name="T97" fmla="*/ 2273739 h 5472"/>
                <a:gd name="T98" fmla="*/ 814279 w 5856"/>
                <a:gd name="T99" fmla="*/ 2748545 h 5472"/>
                <a:gd name="T100" fmla="*/ 1185214 w 5856"/>
                <a:gd name="T101" fmla="*/ 2338485 h 5472"/>
                <a:gd name="T102" fmla="*/ 1393547 w 5856"/>
                <a:gd name="T103" fmla="*/ 2695225 h 5472"/>
                <a:gd name="T104" fmla="*/ 1451982 w 5856"/>
                <a:gd name="T105" fmla="*/ 2856456 h 5472"/>
                <a:gd name="T106" fmla="*/ 1629828 w 5856"/>
                <a:gd name="T107" fmla="*/ 2740928 h 5472"/>
                <a:gd name="T108" fmla="*/ 1744157 w 5856"/>
                <a:gd name="T109" fmla="*/ 2391805 h 5472"/>
                <a:gd name="T110" fmla="*/ 1933435 w 5856"/>
                <a:gd name="T111" fmla="*/ 2254696 h 5472"/>
                <a:gd name="T112" fmla="*/ 1986789 w 5856"/>
                <a:gd name="T113" fmla="*/ 2059187 h 5472"/>
                <a:gd name="T114" fmla="*/ 1905488 w 5856"/>
                <a:gd name="T115" fmla="*/ 1812897 h 5472"/>
                <a:gd name="T116" fmla="*/ 2103659 w 5856"/>
                <a:gd name="T117" fmla="*/ 1858600 h 5472"/>
                <a:gd name="T118" fmla="*/ 2129066 w 5856"/>
                <a:gd name="T119" fmla="*/ 1809089 h 5472"/>
                <a:gd name="T120" fmla="*/ 2413618 w 5856"/>
                <a:gd name="T121" fmla="*/ 1277153 h 5472"/>
                <a:gd name="T122" fmla="*/ 3003049 w 5856"/>
                <a:gd name="T123" fmla="*/ 983890 h 5472"/>
                <a:gd name="T124" fmla="*/ 3079269 w 5856"/>
                <a:gd name="T125" fmla="*/ 1027054 h 5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6"/>
                <a:gd name="T190" fmla="*/ 0 h 5472"/>
                <a:gd name="T191" fmla="*/ 5856 w 5856"/>
                <a:gd name="T192" fmla="*/ 5472 h 5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6" h="5472">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grpFill/>
            <a:ln w="6350">
              <a:noFill/>
              <a:round/>
              <a:headEnd/>
              <a:tailEnd/>
            </a:ln>
          </p:spPr>
          <p:txBody>
            <a:bodyPr/>
            <a:lstStyle/>
            <a:p>
              <a:endParaRPr lang="en-US" b="1" dirty="0"/>
            </a:p>
          </p:txBody>
        </p:sp>
        <p:sp>
          <p:nvSpPr>
            <p:cNvPr id="59" name="Freeform 6004">
              <a:extLst>
                <a:ext uri="{FF2B5EF4-FFF2-40B4-BE49-F238E27FC236}">
                  <a16:creationId xmlns:a16="http://schemas.microsoft.com/office/drawing/2014/main" id="{F3C8102E-04B5-31D7-7260-A4CC499CA030}"/>
                </a:ext>
              </a:extLst>
            </p:cNvPr>
            <p:cNvSpPr>
              <a:spLocks/>
            </p:cNvSpPr>
            <p:nvPr/>
          </p:nvSpPr>
          <p:spPr bwMode="auto">
            <a:xfrm>
              <a:off x="3537764" y="3604257"/>
              <a:ext cx="5081" cy="6348"/>
            </a:xfrm>
            <a:custGeom>
              <a:avLst/>
              <a:gdLst/>
              <a:ahLst/>
              <a:cxnLst>
                <a:cxn ang="0">
                  <a:pos x="0" y="6"/>
                </a:cxn>
                <a:cxn ang="0">
                  <a:pos x="0" y="6"/>
                </a:cxn>
                <a:cxn ang="0">
                  <a:pos x="2" y="8"/>
                </a:cxn>
                <a:cxn ang="0">
                  <a:pos x="4" y="10"/>
                </a:cxn>
                <a:cxn ang="0">
                  <a:pos x="6" y="8"/>
                </a:cxn>
                <a:cxn ang="0">
                  <a:pos x="8" y="4"/>
                </a:cxn>
                <a:cxn ang="0">
                  <a:pos x="8" y="4"/>
                </a:cxn>
                <a:cxn ang="0">
                  <a:pos x="6" y="0"/>
                </a:cxn>
                <a:cxn ang="0">
                  <a:pos x="4" y="2"/>
                </a:cxn>
                <a:cxn ang="0">
                  <a:pos x="2" y="4"/>
                </a:cxn>
                <a:cxn ang="0">
                  <a:pos x="0" y="6"/>
                </a:cxn>
                <a:cxn ang="0">
                  <a:pos x="0" y="6"/>
                </a:cxn>
              </a:cxnLst>
              <a:rect l="0" t="0" r="r" b="b"/>
              <a:pathLst>
                <a:path w="8" h="10">
                  <a:moveTo>
                    <a:pt x="0" y="6"/>
                  </a:moveTo>
                  <a:lnTo>
                    <a:pt x="0" y="6"/>
                  </a:lnTo>
                  <a:lnTo>
                    <a:pt x="2" y="8"/>
                  </a:lnTo>
                  <a:lnTo>
                    <a:pt x="4" y="10"/>
                  </a:lnTo>
                  <a:lnTo>
                    <a:pt x="6" y="8"/>
                  </a:lnTo>
                  <a:lnTo>
                    <a:pt x="8" y="4"/>
                  </a:lnTo>
                  <a:lnTo>
                    <a:pt x="8" y="4"/>
                  </a:lnTo>
                  <a:lnTo>
                    <a:pt x="6" y="0"/>
                  </a:lnTo>
                  <a:lnTo>
                    <a:pt x="4" y="2"/>
                  </a:lnTo>
                  <a:lnTo>
                    <a:pt x="2" y="4"/>
                  </a:lnTo>
                  <a:lnTo>
                    <a:pt x="0" y="6"/>
                  </a:lnTo>
                  <a:lnTo>
                    <a:pt x="0" y="6"/>
                  </a:lnTo>
                  <a:close/>
                </a:path>
              </a:pathLst>
            </a:custGeom>
            <a:grpFill/>
            <a:ln w="6350">
              <a:noFill/>
              <a:round/>
              <a:headEnd/>
              <a:tailEnd/>
            </a:ln>
          </p:spPr>
          <p:txBody>
            <a:bodyPr/>
            <a:lstStyle/>
            <a:p>
              <a:endParaRPr lang="en-US" b="1" dirty="0"/>
            </a:p>
          </p:txBody>
        </p:sp>
        <p:grpSp>
          <p:nvGrpSpPr>
            <p:cNvPr id="60" name="Gruppe 224">
              <a:extLst>
                <a:ext uri="{FF2B5EF4-FFF2-40B4-BE49-F238E27FC236}">
                  <a16:creationId xmlns:a16="http://schemas.microsoft.com/office/drawing/2014/main" id="{2AEB1ECB-AC79-7EB3-9FCF-840E73856ABA}"/>
                </a:ext>
              </a:extLst>
            </p:cNvPr>
            <p:cNvGrpSpPr/>
            <p:nvPr/>
          </p:nvGrpSpPr>
          <p:grpSpPr bwMode="auto">
            <a:xfrm>
              <a:off x="61887" y="752420"/>
              <a:ext cx="3986398" cy="2950877"/>
              <a:chOff x="93979" y="699453"/>
              <a:chExt cx="3986530" cy="2951480"/>
            </a:xfrm>
            <a:grpFill/>
          </p:grpSpPr>
          <p:sp>
            <p:nvSpPr>
              <p:cNvPr id="68" name="Freeform 6016">
                <a:extLst>
                  <a:ext uri="{FF2B5EF4-FFF2-40B4-BE49-F238E27FC236}">
                    <a16:creationId xmlns:a16="http://schemas.microsoft.com/office/drawing/2014/main" id="{81FCFEC6-2802-8C47-0731-48827DD503D5}"/>
                  </a:ext>
                </a:extLst>
              </p:cNvPr>
              <p:cNvSpPr>
                <a:spLocks/>
              </p:cNvSpPr>
              <p:nvPr/>
            </p:nvSpPr>
            <p:spPr bwMode="auto">
              <a:xfrm>
                <a:off x="1352550" y="1099503"/>
                <a:ext cx="40640" cy="26670"/>
              </a:xfrm>
              <a:custGeom>
                <a:avLst/>
                <a:gdLst/>
                <a:ahLst/>
                <a:cxnLst>
                  <a:cxn ang="0">
                    <a:pos x="54" y="2"/>
                  </a:cxn>
                  <a:cxn ang="0">
                    <a:pos x="54" y="2"/>
                  </a:cxn>
                  <a:cxn ang="0">
                    <a:pos x="32" y="12"/>
                  </a:cxn>
                  <a:cxn ang="0">
                    <a:pos x="10" y="24"/>
                  </a:cxn>
                  <a:cxn ang="0">
                    <a:pos x="4" y="30"/>
                  </a:cxn>
                  <a:cxn ang="0">
                    <a:pos x="0" y="36"/>
                  </a:cxn>
                  <a:cxn ang="0">
                    <a:pos x="2" y="38"/>
                  </a:cxn>
                  <a:cxn ang="0">
                    <a:pos x="4" y="40"/>
                  </a:cxn>
                  <a:cxn ang="0">
                    <a:pos x="16" y="42"/>
                  </a:cxn>
                  <a:cxn ang="0">
                    <a:pos x="16" y="42"/>
                  </a:cxn>
                  <a:cxn ang="0">
                    <a:pos x="22" y="42"/>
                  </a:cxn>
                  <a:cxn ang="0">
                    <a:pos x="28" y="42"/>
                  </a:cxn>
                  <a:cxn ang="0">
                    <a:pos x="40" y="36"/>
                  </a:cxn>
                  <a:cxn ang="0">
                    <a:pos x="50" y="28"/>
                  </a:cxn>
                  <a:cxn ang="0">
                    <a:pos x="58" y="20"/>
                  </a:cxn>
                  <a:cxn ang="0">
                    <a:pos x="62" y="10"/>
                  </a:cxn>
                  <a:cxn ang="0">
                    <a:pos x="64" y="4"/>
                  </a:cxn>
                  <a:cxn ang="0">
                    <a:pos x="64" y="2"/>
                  </a:cxn>
                  <a:cxn ang="0">
                    <a:pos x="62" y="0"/>
                  </a:cxn>
                  <a:cxn ang="0">
                    <a:pos x="58" y="0"/>
                  </a:cxn>
                  <a:cxn ang="0">
                    <a:pos x="54" y="2"/>
                  </a:cxn>
                  <a:cxn ang="0">
                    <a:pos x="54" y="2"/>
                  </a:cxn>
                </a:cxnLst>
                <a:rect l="0" t="0" r="r" b="b"/>
                <a:pathLst>
                  <a:path w="64" h="42">
                    <a:moveTo>
                      <a:pt x="54" y="2"/>
                    </a:moveTo>
                    <a:lnTo>
                      <a:pt x="54" y="2"/>
                    </a:lnTo>
                    <a:lnTo>
                      <a:pt x="32" y="12"/>
                    </a:lnTo>
                    <a:lnTo>
                      <a:pt x="10" y="24"/>
                    </a:lnTo>
                    <a:lnTo>
                      <a:pt x="4" y="30"/>
                    </a:lnTo>
                    <a:lnTo>
                      <a:pt x="0" y="36"/>
                    </a:lnTo>
                    <a:lnTo>
                      <a:pt x="2" y="38"/>
                    </a:lnTo>
                    <a:lnTo>
                      <a:pt x="4" y="40"/>
                    </a:lnTo>
                    <a:lnTo>
                      <a:pt x="16" y="42"/>
                    </a:lnTo>
                    <a:lnTo>
                      <a:pt x="16" y="42"/>
                    </a:lnTo>
                    <a:lnTo>
                      <a:pt x="22" y="42"/>
                    </a:lnTo>
                    <a:lnTo>
                      <a:pt x="28" y="42"/>
                    </a:lnTo>
                    <a:lnTo>
                      <a:pt x="40" y="36"/>
                    </a:lnTo>
                    <a:lnTo>
                      <a:pt x="50" y="28"/>
                    </a:lnTo>
                    <a:lnTo>
                      <a:pt x="58" y="20"/>
                    </a:lnTo>
                    <a:lnTo>
                      <a:pt x="62" y="10"/>
                    </a:lnTo>
                    <a:lnTo>
                      <a:pt x="64" y="4"/>
                    </a:lnTo>
                    <a:lnTo>
                      <a:pt x="64" y="2"/>
                    </a:lnTo>
                    <a:lnTo>
                      <a:pt x="62" y="0"/>
                    </a:lnTo>
                    <a:lnTo>
                      <a:pt x="58" y="0"/>
                    </a:lnTo>
                    <a:lnTo>
                      <a:pt x="54" y="2"/>
                    </a:lnTo>
                    <a:lnTo>
                      <a:pt x="54" y="2"/>
                    </a:lnTo>
                    <a:close/>
                  </a:path>
                </a:pathLst>
              </a:custGeom>
              <a:grpFill/>
              <a:ln w="6350">
                <a:noFill/>
                <a:round/>
                <a:headEnd/>
                <a:tailEnd/>
              </a:ln>
            </p:spPr>
            <p:txBody>
              <a:bodyPr/>
              <a:lstStyle/>
              <a:p>
                <a:endParaRPr lang="en-US" b="1" dirty="0"/>
              </a:p>
            </p:txBody>
          </p:sp>
          <p:sp>
            <p:nvSpPr>
              <p:cNvPr id="69" name="Freeform 6017">
                <a:extLst>
                  <a:ext uri="{FF2B5EF4-FFF2-40B4-BE49-F238E27FC236}">
                    <a16:creationId xmlns:a16="http://schemas.microsoft.com/office/drawing/2014/main" id="{BC8DE9FE-3692-F320-6F28-2A589EE5B780}"/>
                  </a:ext>
                </a:extLst>
              </p:cNvPr>
              <p:cNvSpPr>
                <a:spLocks/>
              </p:cNvSpPr>
              <p:nvPr/>
            </p:nvSpPr>
            <p:spPr bwMode="auto">
              <a:xfrm>
                <a:off x="1184910" y="1173163"/>
                <a:ext cx="270510" cy="165100"/>
              </a:xfrm>
              <a:custGeom>
                <a:avLst/>
                <a:gdLst/>
                <a:ahLst/>
                <a:cxnLst>
                  <a:cxn ang="0">
                    <a:pos x="20" y="198"/>
                  </a:cxn>
                  <a:cxn ang="0">
                    <a:pos x="68" y="214"/>
                  </a:cxn>
                  <a:cxn ang="0">
                    <a:pos x="92" y="232"/>
                  </a:cxn>
                  <a:cxn ang="0">
                    <a:pos x="106" y="256"/>
                  </a:cxn>
                  <a:cxn ang="0">
                    <a:pos x="116" y="260"/>
                  </a:cxn>
                  <a:cxn ang="0">
                    <a:pos x="146" y="248"/>
                  </a:cxn>
                  <a:cxn ang="0">
                    <a:pos x="168" y="236"/>
                  </a:cxn>
                  <a:cxn ang="0">
                    <a:pos x="184" y="238"/>
                  </a:cxn>
                  <a:cxn ang="0">
                    <a:pos x="208" y="232"/>
                  </a:cxn>
                  <a:cxn ang="0">
                    <a:pos x="216" y="226"/>
                  </a:cxn>
                  <a:cxn ang="0">
                    <a:pos x="224" y="200"/>
                  </a:cxn>
                  <a:cxn ang="0">
                    <a:pos x="232" y="178"/>
                  </a:cxn>
                  <a:cxn ang="0">
                    <a:pos x="254" y="172"/>
                  </a:cxn>
                  <a:cxn ang="0">
                    <a:pos x="266" y="158"/>
                  </a:cxn>
                  <a:cxn ang="0">
                    <a:pos x="280" y="140"/>
                  </a:cxn>
                  <a:cxn ang="0">
                    <a:pos x="322" y="124"/>
                  </a:cxn>
                  <a:cxn ang="0">
                    <a:pos x="392" y="94"/>
                  </a:cxn>
                  <a:cxn ang="0">
                    <a:pos x="418" y="86"/>
                  </a:cxn>
                  <a:cxn ang="0">
                    <a:pos x="424" y="72"/>
                  </a:cxn>
                  <a:cxn ang="0">
                    <a:pos x="408" y="64"/>
                  </a:cxn>
                  <a:cxn ang="0">
                    <a:pos x="370" y="40"/>
                  </a:cxn>
                  <a:cxn ang="0">
                    <a:pos x="334" y="22"/>
                  </a:cxn>
                  <a:cxn ang="0">
                    <a:pos x="302" y="22"/>
                  </a:cxn>
                  <a:cxn ang="0">
                    <a:pos x="284" y="30"/>
                  </a:cxn>
                  <a:cxn ang="0">
                    <a:pos x="276" y="40"/>
                  </a:cxn>
                  <a:cxn ang="0">
                    <a:pos x="272" y="36"/>
                  </a:cxn>
                  <a:cxn ang="0">
                    <a:pos x="268" y="26"/>
                  </a:cxn>
                  <a:cxn ang="0">
                    <a:pos x="260" y="26"/>
                  </a:cxn>
                  <a:cxn ang="0">
                    <a:pos x="234" y="22"/>
                  </a:cxn>
                  <a:cxn ang="0">
                    <a:pos x="192" y="2"/>
                  </a:cxn>
                  <a:cxn ang="0">
                    <a:pos x="168" y="0"/>
                  </a:cxn>
                  <a:cxn ang="0">
                    <a:pos x="138" y="6"/>
                  </a:cxn>
                  <a:cxn ang="0">
                    <a:pos x="54" y="16"/>
                  </a:cxn>
                  <a:cxn ang="0">
                    <a:pos x="50" y="20"/>
                  </a:cxn>
                  <a:cxn ang="0">
                    <a:pos x="56" y="28"/>
                  </a:cxn>
                  <a:cxn ang="0">
                    <a:pos x="64" y="46"/>
                  </a:cxn>
                  <a:cxn ang="0">
                    <a:pos x="76" y="52"/>
                  </a:cxn>
                  <a:cxn ang="0">
                    <a:pos x="86" y="60"/>
                  </a:cxn>
                  <a:cxn ang="0">
                    <a:pos x="74" y="72"/>
                  </a:cxn>
                  <a:cxn ang="0">
                    <a:pos x="72" y="80"/>
                  </a:cxn>
                  <a:cxn ang="0">
                    <a:pos x="58" y="84"/>
                  </a:cxn>
                  <a:cxn ang="0">
                    <a:pos x="56" y="90"/>
                  </a:cxn>
                  <a:cxn ang="0">
                    <a:pos x="48" y="106"/>
                  </a:cxn>
                  <a:cxn ang="0">
                    <a:pos x="46" y="114"/>
                  </a:cxn>
                  <a:cxn ang="0">
                    <a:pos x="56" y="122"/>
                  </a:cxn>
                  <a:cxn ang="0">
                    <a:pos x="44" y="126"/>
                  </a:cxn>
                  <a:cxn ang="0">
                    <a:pos x="30" y="130"/>
                  </a:cxn>
                  <a:cxn ang="0">
                    <a:pos x="34" y="140"/>
                  </a:cxn>
                  <a:cxn ang="0">
                    <a:pos x="22" y="160"/>
                  </a:cxn>
                  <a:cxn ang="0">
                    <a:pos x="4" y="182"/>
                  </a:cxn>
                  <a:cxn ang="0">
                    <a:pos x="0" y="192"/>
                  </a:cxn>
                  <a:cxn ang="0">
                    <a:pos x="2" y="196"/>
                  </a:cxn>
                </a:cxnLst>
                <a:rect l="0" t="0" r="r" b="b"/>
                <a:pathLst>
                  <a:path w="426" h="260">
                    <a:moveTo>
                      <a:pt x="2" y="196"/>
                    </a:moveTo>
                    <a:lnTo>
                      <a:pt x="2" y="196"/>
                    </a:lnTo>
                    <a:lnTo>
                      <a:pt x="20" y="198"/>
                    </a:lnTo>
                    <a:lnTo>
                      <a:pt x="38" y="204"/>
                    </a:lnTo>
                    <a:lnTo>
                      <a:pt x="68" y="214"/>
                    </a:lnTo>
                    <a:lnTo>
                      <a:pt x="68" y="214"/>
                    </a:lnTo>
                    <a:lnTo>
                      <a:pt x="78" y="220"/>
                    </a:lnTo>
                    <a:lnTo>
                      <a:pt x="86" y="226"/>
                    </a:lnTo>
                    <a:lnTo>
                      <a:pt x="92" y="232"/>
                    </a:lnTo>
                    <a:lnTo>
                      <a:pt x="96" y="240"/>
                    </a:lnTo>
                    <a:lnTo>
                      <a:pt x="102" y="252"/>
                    </a:lnTo>
                    <a:lnTo>
                      <a:pt x="106" y="256"/>
                    </a:lnTo>
                    <a:lnTo>
                      <a:pt x="110" y="260"/>
                    </a:lnTo>
                    <a:lnTo>
                      <a:pt x="110" y="260"/>
                    </a:lnTo>
                    <a:lnTo>
                      <a:pt x="116" y="260"/>
                    </a:lnTo>
                    <a:lnTo>
                      <a:pt x="122" y="260"/>
                    </a:lnTo>
                    <a:lnTo>
                      <a:pt x="134" y="256"/>
                    </a:lnTo>
                    <a:lnTo>
                      <a:pt x="146" y="248"/>
                    </a:lnTo>
                    <a:lnTo>
                      <a:pt x="160" y="240"/>
                    </a:lnTo>
                    <a:lnTo>
                      <a:pt x="160" y="240"/>
                    </a:lnTo>
                    <a:lnTo>
                      <a:pt x="168" y="236"/>
                    </a:lnTo>
                    <a:lnTo>
                      <a:pt x="172" y="234"/>
                    </a:lnTo>
                    <a:lnTo>
                      <a:pt x="180" y="236"/>
                    </a:lnTo>
                    <a:lnTo>
                      <a:pt x="184" y="238"/>
                    </a:lnTo>
                    <a:lnTo>
                      <a:pt x="190" y="238"/>
                    </a:lnTo>
                    <a:lnTo>
                      <a:pt x="198" y="236"/>
                    </a:lnTo>
                    <a:lnTo>
                      <a:pt x="208" y="232"/>
                    </a:lnTo>
                    <a:lnTo>
                      <a:pt x="208" y="232"/>
                    </a:lnTo>
                    <a:lnTo>
                      <a:pt x="212" y="230"/>
                    </a:lnTo>
                    <a:lnTo>
                      <a:pt x="216" y="226"/>
                    </a:lnTo>
                    <a:lnTo>
                      <a:pt x="222" y="218"/>
                    </a:lnTo>
                    <a:lnTo>
                      <a:pt x="224" y="210"/>
                    </a:lnTo>
                    <a:lnTo>
                      <a:pt x="224" y="200"/>
                    </a:lnTo>
                    <a:lnTo>
                      <a:pt x="224" y="192"/>
                    </a:lnTo>
                    <a:lnTo>
                      <a:pt x="226" y="184"/>
                    </a:lnTo>
                    <a:lnTo>
                      <a:pt x="232" y="178"/>
                    </a:lnTo>
                    <a:lnTo>
                      <a:pt x="244" y="174"/>
                    </a:lnTo>
                    <a:lnTo>
                      <a:pt x="244" y="174"/>
                    </a:lnTo>
                    <a:lnTo>
                      <a:pt x="254" y="172"/>
                    </a:lnTo>
                    <a:lnTo>
                      <a:pt x="260" y="170"/>
                    </a:lnTo>
                    <a:lnTo>
                      <a:pt x="264" y="164"/>
                    </a:lnTo>
                    <a:lnTo>
                      <a:pt x="266" y="158"/>
                    </a:lnTo>
                    <a:lnTo>
                      <a:pt x="268" y="152"/>
                    </a:lnTo>
                    <a:lnTo>
                      <a:pt x="272" y="146"/>
                    </a:lnTo>
                    <a:lnTo>
                      <a:pt x="280" y="140"/>
                    </a:lnTo>
                    <a:lnTo>
                      <a:pt x="292" y="136"/>
                    </a:lnTo>
                    <a:lnTo>
                      <a:pt x="292" y="136"/>
                    </a:lnTo>
                    <a:lnTo>
                      <a:pt x="322" y="124"/>
                    </a:lnTo>
                    <a:lnTo>
                      <a:pt x="348" y="112"/>
                    </a:lnTo>
                    <a:lnTo>
                      <a:pt x="370" y="102"/>
                    </a:lnTo>
                    <a:lnTo>
                      <a:pt x="392" y="94"/>
                    </a:lnTo>
                    <a:lnTo>
                      <a:pt x="392" y="94"/>
                    </a:lnTo>
                    <a:lnTo>
                      <a:pt x="408" y="90"/>
                    </a:lnTo>
                    <a:lnTo>
                      <a:pt x="418" y="86"/>
                    </a:lnTo>
                    <a:lnTo>
                      <a:pt x="424" y="82"/>
                    </a:lnTo>
                    <a:lnTo>
                      <a:pt x="426" y="76"/>
                    </a:lnTo>
                    <a:lnTo>
                      <a:pt x="424" y="72"/>
                    </a:lnTo>
                    <a:lnTo>
                      <a:pt x="420" y="70"/>
                    </a:lnTo>
                    <a:lnTo>
                      <a:pt x="408" y="64"/>
                    </a:lnTo>
                    <a:lnTo>
                      <a:pt x="408" y="64"/>
                    </a:lnTo>
                    <a:lnTo>
                      <a:pt x="398" y="60"/>
                    </a:lnTo>
                    <a:lnTo>
                      <a:pt x="390" y="54"/>
                    </a:lnTo>
                    <a:lnTo>
                      <a:pt x="370" y="40"/>
                    </a:lnTo>
                    <a:lnTo>
                      <a:pt x="360" y="32"/>
                    </a:lnTo>
                    <a:lnTo>
                      <a:pt x="348" y="26"/>
                    </a:lnTo>
                    <a:lnTo>
                      <a:pt x="334" y="22"/>
                    </a:lnTo>
                    <a:lnTo>
                      <a:pt x="318" y="22"/>
                    </a:lnTo>
                    <a:lnTo>
                      <a:pt x="318" y="22"/>
                    </a:lnTo>
                    <a:lnTo>
                      <a:pt x="302" y="22"/>
                    </a:lnTo>
                    <a:lnTo>
                      <a:pt x="294" y="24"/>
                    </a:lnTo>
                    <a:lnTo>
                      <a:pt x="288" y="26"/>
                    </a:lnTo>
                    <a:lnTo>
                      <a:pt x="284" y="30"/>
                    </a:lnTo>
                    <a:lnTo>
                      <a:pt x="282" y="36"/>
                    </a:lnTo>
                    <a:lnTo>
                      <a:pt x="280" y="38"/>
                    </a:lnTo>
                    <a:lnTo>
                      <a:pt x="276" y="40"/>
                    </a:lnTo>
                    <a:lnTo>
                      <a:pt x="276" y="40"/>
                    </a:lnTo>
                    <a:lnTo>
                      <a:pt x="272" y="40"/>
                    </a:lnTo>
                    <a:lnTo>
                      <a:pt x="272" y="36"/>
                    </a:lnTo>
                    <a:lnTo>
                      <a:pt x="272" y="32"/>
                    </a:lnTo>
                    <a:lnTo>
                      <a:pt x="272" y="30"/>
                    </a:lnTo>
                    <a:lnTo>
                      <a:pt x="268" y="26"/>
                    </a:lnTo>
                    <a:lnTo>
                      <a:pt x="268" y="26"/>
                    </a:lnTo>
                    <a:lnTo>
                      <a:pt x="266" y="26"/>
                    </a:lnTo>
                    <a:lnTo>
                      <a:pt x="260" y="26"/>
                    </a:lnTo>
                    <a:lnTo>
                      <a:pt x="250" y="24"/>
                    </a:lnTo>
                    <a:lnTo>
                      <a:pt x="234" y="22"/>
                    </a:lnTo>
                    <a:lnTo>
                      <a:pt x="234" y="22"/>
                    </a:lnTo>
                    <a:lnTo>
                      <a:pt x="218" y="16"/>
                    </a:lnTo>
                    <a:lnTo>
                      <a:pt x="208" y="12"/>
                    </a:lnTo>
                    <a:lnTo>
                      <a:pt x="192" y="2"/>
                    </a:lnTo>
                    <a:lnTo>
                      <a:pt x="186" y="0"/>
                    </a:lnTo>
                    <a:lnTo>
                      <a:pt x="178" y="0"/>
                    </a:lnTo>
                    <a:lnTo>
                      <a:pt x="168" y="0"/>
                    </a:lnTo>
                    <a:lnTo>
                      <a:pt x="154" y="2"/>
                    </a:lnTo>
                    <a:lnTo>
                      <a:pt x="154" y="2"/>
                    </a:lnTo>
                    <a:lnTo>
                      <a:pt x="138" y="6"/>
                    </a:lnTo>
                    <a:lnTo>
                      <a:pt x="120" y="8"/>
                    </a:lnTo>
                    <a:lnTo>
                      <a:pt x="82" y="12"/>
                    </a:lnTo>
                    <a:lnTo>
                      <a:pt x="54" y="16"/>
                    </a:lnTo>
                    <a:lnTo>
                      <a:pt x="48" y="18"/>
                    </a:lnTo>
                    <a:lnTo>
                      <a:pt x="48" y="18"/>
                    </a:lnTo>
                    <a:lnTo>
                      <a:pt x="50" y="20"/>
                    </a:lnTo>
                    <a:lnTo>
                      <a:pt x="50" y="20"/>
                    </a:lnTo>
                    <a:lnTo>
                      <a:pt x="54" y="24"/>
                    </a:lnTo>
                    <a:lnTo>
                      <a:pt x="56" y="28"/>
                    </a:lnTo>
                    <a:lnTo>
                      <a:pt x="58" y="36"/>
                    </a:lnTo>
                    <a:lnTo>
                      <a:pt x="60" y="42"/>
                    </a:lnTo>
                    <a:lnTo>
                      <a:pt x="64" y="46"/>
                    </a:lnTo>
                    <a:lnTo>
                      <a:pt x="68" y="48"/>
                    </a:lnTo>
                    <a:lnTo>
                      <a:pt x="76" y="52"/>
                    </a:lnTo>
                    <a:lnTo>
                      <a:pt x="76" y="52"/>
                    </a:lnTo>
                    <a:lnTo>
                      <a:pt x="84" y="56"/>
                    </a:lnTo>
                    <a:lnTo>
                      <a:pt x="86" y="58"/>
                    </a:lnTo>
                    <a:lnTo>
                      <a:pt x="86" y="60"/>
                    </a:lnTo>
                    <a:lnTo>
                      <a:pt x="84" y="64"/>
                    </a:lnTo>
                    <a:lnTo>
                      <a:pt x="76" y="68"/>
                    </a:lnTo>
                    <a:lnTo>
                      <a:pt x="74" y="72"/>
                    </a:lnTo>
                    <a:lnTo>
                      <a:pt x="72" y="76"/>
                    </a:lnTo>
                    <a:lnTo>
                      <a:pt x="72" y="76"/>
                    </a:lnTo>
                    <a:lnTo>
                      <a:pt x="72" y="80"/>
                    </a:lnTo>
                    <a:lnTo>
                      <a:pt x="70" y="82"/>
                    </a:lnTo>
                    <a:lnTo>
                      <a:pt x="64" y="82"/>
                    </a:lnTo>
                    <a:lnTo>
                      <a:pt x="58" y="84"/>
                    </a:lnTo>
                    <a:lnTo>
                      <a:pt x="56" y="86"/>
                    </a:lnTo>
                    <a:lnTo>
                      <a:pt x="56" y="90"/>
                    </a:lnTo>
                    <a:lnTo>
                      <a:pt x="56" y="90"/>
                    </a:lnTo>
                    <a:lnTo>
                      <a:pt x="56" y="94"/>
                    </a:lnTo>
                    <a:lnTo>
                      <a:pt x="54" y="98"/>
                    </a:lnTo>
                    <a:lnTo>
                      <a:pt x="48" y="106"/>
                    </a:lnTo>
                    <a:lnTo>
                      <a:pt x="44" y="110"/>
                    </a:lnTo>
                    <a:lnTo>
                      <a:pt x="44" y="112"/>
                    </a:lnTo>
                    <a:lnTo>
                      <a:pt x="46" y="114"/>
                    </a:lnTo>
                    <a:lnTo>
                      <a:pt x="46" y="114"/>
                    </a:lnTo>
                    <a:lnTo>
                      <a:pt x="54" y="118"/>
                    </a:lnTo>
                    <a:lnTo>
                      <a:pt x="56" y="122"/>
                    </a:lnTo>
                    <a:lnTo>
                      <a:pt x="56" y="124"/>
                    </a:lnTo>
                    <a:lnTo>
                      <a:pt x="54" y="124"/>
                    </a:lnTo>
                    <a:lnTo>
                      <a:pt x="44" y="126"/>
                    </a:lnTo>
                    <a:lnTo>
                      <a:pt x="44" y="126"/>
                    </a:lnTo>
                    <a:lnTo>
                      <a:pt x="34" y="128"/>
                    </a:lnTo>
                    <a:lnTo>
                      <a:pt x="30" y="130"/>
                    </a:lnTo>
                    <a:lnTo>
                      <a:pt x="30" y="134"/>
                    </a:lnTo>
                    <a:lnTo>
                      <a:pt x="34" y="140"/>
                    </a:lnTo>
                    <a:lnTo>
                      <a:pt x="34" y="140"/>
                    </a:lnTo>
                    <a:lnTo>
                      <a:pt x="34" y="144"/>
                    </a:lnTo>
                    <a:lnTo>
                      <a:pt x="32" y="150"/>
                    </a:lnTo>
                    <a:lnTo>
                      <a:pt x="22" y="160"/>
                    </a:lnTo>
                    <a:lnTo>
                      <a:pt x="10" y="172"/>
                    </a:lnTo>
                    <a:lnTo>
                      <a:pt x="6" y="178"/>
                    </a:lnTo>
                    <a:lnTo>
                      <a:pt x="4" y="182"/>
                    </a:lnTo>
                    <a:lnTo>
                      <a:pt x="4" y="182"/>
                    </a:lnTo>
                    <a:lnTo>
                      <a:pt x="2" y="188"/>
                    </a:lnTo>
                    <a:lnTo>
                      <a:pt x="0" y="192"/>
                    </a:lnTo>
                    <a:lnTo>
                      <a:pt x="0" y="194"/>
                    </a:lnTo>
                    <a:lnTo>
                      <a:pt x="2" y="196"/>
                    </a:lnTo>
                    <a:lnTo>
                      <a:pt x="2" y="196"/>
                    </a:lnTo>
                    <a:close/>
                  </a:path>
                </a:pathLst>
              </a:custGeom>
              <a:grpFill/>
              <a:ln w="6350">
                <a:noFill/>
                <a:round/>
                <a:headEnd/>
                <a:tailEnd/>
              </a:ln>
            </p:spPr>
            <p:txBody>
              <a:bodyPr/>
              <a:lstStyle/>
              <a:p>
                <a:endParaRPr lang="en-US" b="1" dirty="0"/>
              </a:p>
            </p:txBody>
          </p:sp>
          <p:sp>
            <p:nvSpPr>
              <p:cNvPr id="70" name="Freeform 6018">
                <a:extLst>
                  <a:ext uri="{FF2B5EF4-FFF2-40B4-BE49-F238E27FC236}">
                    <a16:creationId xmlns:a16="http://schemas.microsoft.com/office/drawing/2014/main" id="{1816120D-3941-6AC8-657E-383AA3509564}"/>
                  </a:ext>
                </a:extLst>
              </p:cNvPr>
              <p:cNvSpPr>
                <a:spLocks/>
              </p:cNvSpPr>
              <p:nvPr/>
            </p:nvSpPr>
            <p:spPr bwMode="auto">
              <a:xfrm>
                <a:off x="1258570" y="1024573"/>
                <a:ext cx="190500" cy="87630"/>
              </a:xfrm>
              <a:custGeom>
                <a:avLst/>
                <a:gdLst/>
                <a:ahLst/>
                <a:cxnLst>
                  <a:cxn ang="0">
                    <a:pos x="12" y="124"/>
                  </a:cxn>
                  <a:cxn ang="0">
                    <a:pos x="16" y="130"/>
                  </a:cxn>
                  <a:cxn ang="0">
                    <a:pos x="36" y="120"/>
                  </a:cxn>
                  <a:cxn ang="0">
                    <a:pos x="50" y="118"/>
                  </a:cxn>
                  <a:cxn ang="0">
                    <a:pos x="66" y="124"/>
                  </a:cxn>
                  <a:cxn ang="0">
                    <a:pos x="76" y="124"/>
                  </a:cxn>
                  <a:cxn ang="0">
                    <a:pos x="88" y="114"/>
                  </a:cxn>
                  <a:cxn ang="0">
                    <a:pos x="94" y="122"/>
                  </a:cxn>
                  <a:cxn ang="0">
                    <a:pos x="112" y="138"/>
                  </a:cxn>
                  <a:cxn ang="0">
                    <a:pos x="132" y="132"/>
                  </a:cxn>
                  <a:cxn ang="0">
                    <a:pos x="138" y="114"/>
                  </a:cxn>
                  <a:cxn ang="0">
                    <a:pos x="146" y="110"/>
                  </a:cxn>
                  <a:cxn ang="0">
                    <a:pos x="156" y="114"/>
                  </a:cxn>
                  <a:cxn ang="0">
                    <a:pos x="174" y="94"/>
                  </a:cxn>
                  <a:cxn ang="0">
                    <a:pos x="182" y="76"/>
                  </a:cxn>
                  <a:cxn ang="0">
                    <a:pos x="186" y="66"/>
                  </a:cxn>
                  <a:cxn ang="0">
                    <a:pos x="206" y="56"/>
                  </a:cxn>
                  <a:cxn ang="0">
                    <a:pos x="208" y="64"/>
                  </a:cxn>
                  <a:cxn ang="0">
                    <a:pos x="206" y="88"/>
                  </a:cxn>
                  <a:cxn ang="0">
                    <a:pos x="214" y="96"/>
                  </a:cxn>
                  <a:cxn ang="0">
                    <a:pos x="236" y="100"/>
                  </a:cxn>
                  <a:cxn ang="0">
                    <a:pos x="244" y="92"/>
                  </a:cxn>
                  <a:cxn ang="0">
                    <a:pos x="246" y="80"/>
                  </a:cxn>
                  <a:cxn ang="0">
                    <a:pos x="274" y="74"/>
                  </a:cxn>
                  <a:cxn ang="0">
                    <a:pos x="294" y="60"/>
                  </a:cxn>
                  <a:cxn ang="0">
                    <a:pos x="280" y="42"/>
                  </a:cxn>
                  <a:cxn ang="0">
                    <a:pos x="272" y="36"/>
                  </a:cxn>
                  <a:cxn ang="0">
                    <a:pos x="278" y="28"/>
                  </a:cxn>
                  <a:cxn ang="0">
                    <a:pos x="300" y="18"/>
                  </a:cxn>
                  <a:cxn ang="0">
                    <a:pos x="288" y="8"/>
                  </a:cxn>
                  <a:cxn ang="0">
                    <a:pos x="258" y="0"/>
                  </a:cxn>
                  <a:cxn ang="0">
                    <a:pos x="244" y="4"/>
                  </a:cxn>
                  <a:cxn ang="0">
                    <a:pos x="234" y="16"/>
                  </a:cxn>
                  <a:cxn ang="0">
                    <a:pos x="202" y="12"/>
                  </a:cxn>
                  <a:cxn ang="0">
                    <a:pos x="160" y="18"/>
                  </a:cxn>
                  <a:cxn ang="0">
                    <a:pos x="128" y="38"/>
                  </a:cxn>
                  <a:cxn ang="0">
                    <a:pos x="102" y="58"/>
                  </a:cxn>
                  <a:cxn ang="0">
                    <a:pos x="82" y="66"/>
                  </a:cxn>
                  <a:cxn ang="0">
                    <a:pos x="66" y="78"/>
                  </a:cxn>
                  <a:cxn ang="0">
                    <a:pos x="44" y="90"/>
                  </a:cxn>
                  <a:cxn ang="0">
                    <a:pos x="28" y="86"/>
                  </a:cxn>
                  <a:cxn ang="0">
                    <a:pos x="12" y="96"/>
                  </a:cxn>
                  <a:cxn ang="0">
                    <a:pos x="2" y="112"/>
                  </a:cxn>
                  <a:cxn ang="0">
                    <a:pos x="14" y="116"/>
                  </a:cxn>
                </a:cxnLst>
                <a:rect l="0" t="0" r="r" b="b"/>
                <a:pathLst>
                  <a:path w="300" h="138">
                    <a:moveTo>
                      <a:pt x="14" y="120"/>
                    </a:moveTo>
                    <a:lnTo>
                      <a:pt x="14" y="120"/>
                    </a:lnTo>
                    <a:lnTo>
                      <a:pt x="12" y="124"/>
                    </a:lnTo>
                    <a:lnTo>
                      <a:pt x="12" y="126"/>
                    </a:lnTo>
                    <a:lnTo>
                      <a:pt x="14" y="128"/>
                    </a:lnTo>
                    <a:lnTo>
                      <a:pt x="16" y="130"/>
                    </a:lnTo>
                    <a:lnTo>
                      <a:pt x="24" y="128"/>
                    </a:lnTo>
                    <a:lnTo>
                      <a:pt x="36" y="120"/>
                    </a:lnTo>
                    <a:lnTo>
                      <a:pt x="36" y="120"/>
                    </a:lnTo>
                    <a:lnTo>
                      <a:pt x="42" y="118"/>
                    </a:lnTo>
                    <a:lnTo>
                      <a:pt x="46" y="116"/>
                    </a:lnTo>
                    <a:lnTo>
                      <a:pt x="50" y="118"/>
                    </a:lnTo>
                    <a:lnTo>
                      <a:pt x="52" y="118"/>
                    </a:lnTo>
                    <a:lnTo>
                      <a:pt x="60" y="124"/>
                    </a:lnTo>
                    <a:lnTo>
                      <a:pt x="66" y="124"/>
                    </a:lnTo>
                    <a:lnTo>
                      <a:pt x="72" y="126"/>
                    </a:lnTo>
                    <a:lnTo>
                      <a:pt x="72" y="126"/>
                    </a:lnTo>
                    <a:lnTo>
                      <a:pt x="76" y="124"/>
                    </a:lnTo>
                    <a:lnTo>
                      <a:pt x="82" y="122"/>
                    </a:lnTo>
                    <a:lnTo>
                      <a:pt x="86" y="116"/>
                    </a:lnTo>
                    <a:lnTo>
                      <a:pt x="88" y="114"/>
                    </a:lnTo>
                    <a:lnTo>
                      <a:pt x="90" y="114"/>
                    </a:lnTo>
                    <a:lnTo>
                      <a:pt x="94" y="122"/>
                    </a:lnTo>
                    <a:lnTo>
                      <a:pt x="94" y="122"/>
                    </a:lnTo>
                    <a:lnTo>
                      <a:pt x="98" y="130"/>
                    </a:lnTo>
                    <a:lnTo>
                      <a:pt x="104" y="134"/>
                    </a:lnTo>
                    <a:lnTo>
                      <a:pt x="112" y="138"/>
                    </a:lnTo>
                    <a:lnTo>
                      <a:pt x="118" y="138"/>
                    </a:lnTo>
                    <a:lnTo>
                      <a:pt x="126" y="136"/>
                    </a:lnTo>
                    <a:lnTo>
                      <a:pt x="132" y="132"/>
                    </a:lnTo>
                    <a:lnTo>
                      <a:pt x="136" y="124"/>
                    </a:lnTo>
                    <a:lnTo>
                      <a:pt x="138" y="114"/>
                    </a:lnTo>
                    <a:lnTo>
                      <a:pt x="138" y="114"/>
                    </a:lnTo>
                    <a:lnTo>
                      <a:pt x="138" y="106"/>
                    </a:lnTo>
                    <a:lnTo>
                      <a:pt x="140" y="104"/>
                    </a:lnTo>
                    <a:lnTo>
                      <a:pt x="146" y="110"/>
                    </a:lnTo>
                    <a:lnTo>
                      <a:pt x="150" y="114"/>
                    </a:lnTo>
                    <a:lnTo>
                      <a:pt x="154" y="114"/>
                    </a:lnTo>
                    <a:lnTo>
                      <a:pt x="156" y="114"/>
                    </a:lnTo>
                    <a:lnTo>
                      <a:pt x="160" y="112"/>
                    </a:lnTo>
                    <a:lnTo>
                      <a:pt x="164" y="108"/>
                    </a:lnTo>
                    <a:lnTo>
                      <a:pt x="174" y="94"/>
                    </a:lnTo>
                    <a:lnTo>
                      <a:pt x="174" y="94"/>
                    </a:lnTo>
                    <a:lnTo>
                      <a:pt x="180" y="82"/>
                    </a:lnTo>
                    <a:lnTo>
                      <a:pt x="182" y="76"/>
                    </a:lnTo>
                    <a:lnTo>
                      <a:pt x="182" y="68"/>
                    </a:lnTo>
                    <a:lnTo>
                      <a:pt x="184" y="66"/>
                    </a:lnTo>
                    <a:lnTo>
                      <a:pt x="186" y="66"/>
                    </a:lnTo>
                    <a:lnTo>
                      <a:pt x="198" y="58"/>
                    </a:lnTo>
                    <a:lnTo>
                      <a:pt x="198" y="58"/>
                    </a:lnTo>
                    <a:lnTo>
                      <a:pt x="206" y="56"/>
                    </a:lnTo>
                    <a:lnTo>
                      <a:pt x="208" y="58"/>
                    </a:lnTo>
                    <a:lnTo>
                      <a:pt x="210" y="58"/>
                    </a:lnTo>
                    <a:lnTo>
                      <a:pt x="208" y="64"/>
                    </a:lnTo>
                    <a:lnTo>
                      <a:pt x="206" y="72"/>
                    </a:lnTo>
                    <a:lnTo>
                      <a:pt x="204" y="80"/>
                    </a:lnTo>
                    <a:lnTo>
                      <a:pt x="206" y="88"/>
                    </a:lnTo>
                    <a:lnTo>
                      <a:pt x="208" y="92"/>
                    </a:lnTo>
                    <a:lnTo>
                      <a:pt x="210" y="94"/>
                    </a:lnTo>
                    <a:lnTo>
                      <a:pt x="214" y="96"/>
                    </a:lnTo>
                    <a:lnTo>
                      <a:pt x="222" y="98"/>
                    </a:lnTo>
                    <a:lnTo>
                      <a:pt x="222" y="98"/>
                    </a:lnTo>
                    <a:lnTo>
                      <a:pt x="236" y="100"/>
                    </a:lnTo>
                    <a:lnTo>
                      <a:pt x="242" y="98"/>
                    </a:lnTo>
                    <a:lnTo>
                      <a:pt x="246" y="96"/>
                    </a:lnTo>
                    <a:lnTo>
                      <a:pt x="244" y="92"/>
                    </a:lnTo>
                    <a:lnTo>
                      <a:pt x="244" y="86"/>
                    </a:lnTo>
                    <a:lnTo>
                      <a:pt x="244" y="82"/>
                    </a:lnTo>
                    <a:lnTo>
                      <a:pt x="246" y="80"/>
                    </a:lnTo>
                    <a:lnTo>
                      <a:pt x="254" y="78"/>
                    </a:lnTo>
                    <a:lnTo>
                      <a:pt x="254" y="78"/>
                    </a:lnTo>
                    <a:lnTo>
                      <a:pt x="274" y="74"/>
                    </a:lnTo>
                    <a:lnTo>
                      <a:pt x="284" y="70"/>
                    </a:lnTo>
                    <a:lnTo>
                      <a:pt x="290" y="66"/>
                    </a:lnTo>
                    <a:lnTo>
                      <a:pt x="294" y="60"/>
                    </a:lnTo>
                    <a:lnTo>
                      <a:pt x="294" y="54"/>
                    </a:lnTo>
                    <a:lnTo>
                      <a:pt x="290" y="48"/>
                    </a:lnTo>
                    <a:lnTo>
                      <a:pt x="280" y="42"/>
                    </a:lnTo>
                    <a:lnTo>
                      <a:pt x="280" y="42"/>
                    </a:lnTo>
                    <a:lnTo>
                      <a:pt x="274" y="38"/>
                    </a:lnTo>
                    <a:lnTo>
                      <a:pt x="272" y="36"/>
                    </a:lnTo>
                    <a:lnTo>
                      <a:pt x="272" y="34"/>
                    </a:lnTo>
                    <a:lnTo>
                      <a:pt x="272" y="32"/>
                    </a:lnTo>
                    <a:lnTo>
                      <a:pt x="278" y="28"/>
                    </a:lnTo>
                    <a:lnTo>
                      <a:pt x="288" y="24"/>
                    </a:lnTo>
                    <a:lnTo>
                      <a:pt x="296" y="22"/>
                    </a:lnTo>
                    <a:lnTo>
                      <a:pt x="300" y="18"/>
                    </a:lnTo>
                    <a:lnTo>
                      <a:pt x="300" y="16"/>
                    </a:lnTo>
                    <a:lnTo>
                      <a:pt x="298" y="14"/>
                    </a:lnTo>
                    <a:lnTo>
                      <a:pt x="288" y="8"/>
                    </a:lnTo>
                    <a:lnTo>
                      <a:pt x="288" y="8"/>
                    </a:lnTo>
                    <a:lnTo>
                      <a:pt x="266" y="0"/>
                    </a:lnTo>
                    <a:lnTo>
                      <a:pt x="258" y="0"/>
                    </a:lnTo>
                    <a:lnTo>
                      <a:pt x="254" y="0"/>
                    </a:lnTo>
                    <a:lnTo>
                      <a:pt x="248" y="2"/>
                    </a:lnTo>
                    <a:lnTo>
                      <a:pt x="244" y="4"/>
                    </a:lnTo>
                    <a:lnTo>
                      <a:pt x="238" y="14"/>
                    </a:lnTo>
                    <a:lnTo>
                      <a:pt x="238" y="14"/>
                    </a:lnTo>
                    <a:lnTo>
                      <a:pt x="234" y="16"/>
                    </a:lnTo>
                    <a:lnTo>
                      <a:pt x="232" y="16"/>
                    </a:lnTo>
                    <a:lnTo>
                      <a:pt x="224" y="16"/>
                    </a:lnTo>
                    <a:lnTo>
                      <a:pt x="202" y="12"/>
                    </a:lnTo>
                    <a:lnTo>
                      <a:pt x="186" y="12"/>
                    </a:lnTo>
                    <a:lnTo>
                      <a:pt x="170" y="14"/>
                    </a:lnTo>
                    <a:lnTo>
                      <a:pt x="160" y="18"/>
                    </a:lnTo>
                    <a:lnTo>
                      <a:pt x="150" y="22"/>
                    </a:lnTo>
                    <a:lnTo>
                      <a:pt x="140" y="28"/>
                    </a:lnTo>
                    <a:lnTo>
                      <a:pt x="128" y="38"/>
                    </a:lnTo>
                    <a:lnTo>
                      <a:pt x="128" y="38"/>
                    </a:lnTo>
                    <a:lnTo>
                      <a:pt x="112" y="50"/>
                    </a:lnTo>
                    <a:lnTo>
                      <a:pt x="102" y="58"/>
                    </a:lnTo>
                    <a:lnTo>
                      <a:pt x="94" y="62"/>
                    </a:lnTo>
                    <a:lnTo>
                      <a:pt x="90" y="62"/>
                    </a:lnTo>
                    <a:lnTo>
                      <a:pt x="82" y="66"/>
                    </a:lnTo>
                    <a:lnTo>
                      <a:pt x="76" y="70"/>
                    </a:lnTo>
                    <a:lnTo>
                      <a:pt x="66" y="78"/>
                    </a:lnTo>
                    <a:lnTo>
                      <a:pt x="66" y="78"/>
                    </a:lnTo>
                    <a:lnTo>
                      <a:pt x="58" y="86"/>
                    </a:lnTo>
                    <a:lnTo>
                      <a:pt x="50" y="88"/>
                    </a:lnTo>
                    <a:lnTo>
                      <a:pt x="44" y="90"/>
                    </a:lnTo>
                    <a:lnTo>
                      <a:pt x="38" y="88"/>
                    </a:lnTo>
                    <a:lnTo>
                      <a:pt x="34" y="86"/>
                    </a:lnTo>
                    <a:lnTo>
                      <a:pt x="28" y="86"/>
                    </a:lnTo>
                    <a:lnTo>
                      <a:pt x="20" y="90"/>
                    </a:lnTo>
                    <a:lnTo>
                      <a:pt x="12" y="96"/>
                    </a:lnTo>
                    <a:lnTo>
                      <a:pt x="12" y="96"/>
                    </a:lnTo>
                    <a:lnTo>
                      <a:pt x="4" y="104"/>
                    </a:lnTo>
                    <a:lnTo>
                      <a:pt x="0" y="108"/>
                    </a:lnTo>
                    <a:lnTo>
                      <a:pt x="2" y="112"/>
                    </a:lnTo>
                    <a:lnTo>
                      <a:pt x="4" y="112"/>
                    </a:lnTo>
                    <a:lnTo>
                      <a:pt x="12" y="114"/>
                    </a:lnTo>
                    <a:lnTo>
                      <a:pt x="14" y="116"/>
                    </a:lnTo>
                    <a:lnTo>
                      <a:pt x="14" y="120"/>
                    </a:lnTo>
                    <a:lnTo>
                      <a:pt x="14" y="120"/>
                    </a:lnTo>
                    <a:close/>
                  </a:path>
                </a:pathLst>
              </a:custGeom>
              <a:grpFill/>
              <a:ln w="6350">
                <a:noFill/>
                <a:round/>
                <a:headEnd/>
                <a:tailEnd/>
              </a:ln>
            </p:spPr>
            <p:txBody>
              <a:bodyPr/>
              <a:lstStyle/>
              <a:p>
                <a:endParaRPr lang="en-US" b="1" dirty="0"/>
              </a:p>
            </p:txBody>
          </p:sp>
          <p:sp>
            <p:nvSpPr>
              <p:cNvPr id="71" name="Freeform 6019">
                <a:extLst>
                  <a:ext uri="{FF2B5EF4-FFF2-40B4-BE49-F238E27FC236}">
                    <a16:creationId xmlns:a16="http://schemas.microsoft.com/office/drawing/2014/main" id="{4C4CC2B4-4239-4266-9C65-31FB48A7D4CA}"/>
                  </a:ext>
                </a:extLst>
              </p:cNvPr>
              <p:cNvSpPr>
                <a:spLocks/>
              </p:cNvSpPr>
              <p:nvPr/>
            </p:nvSpPr>
            <p:spPr bwMode="auto">
              <a:xfrm>
                <a:off x="1468120" y="1056323"/>
                <a:ext cx="35560" cy="10160"/>
              </a:xfrm>
              <a:custGeom>
                <a:avLst/>
                <a:gdLst/>
                <a:ahLst/>
                <a:cxnLst>
                  <a:cxn ang="0">
                    <a:pos x="0" y="8"/>
                  </a:cxn>
                  <a:cxn ang="0">
                    <a:pos x="0" y="8"/>
                  </a:cxn>
                  <a:cxn ang="0">
                    <a:pos x="0" y="12"/>
                  </a:cxn>
                  <a:cxn ang="0">
                    <a:pos x="4" y="14"/>
                  </a:cxn>
                  <a:cxn ang="0">
                    <a:pos x="18" y="16"/>
                  </a:cxn>
                  <a:cxn ang="0">
                    <a:pos x="38" y="16"/>
                  </a:cxn>
                  <a:cxn ang="0">
                    <a:pos x="46" y="14"/>
                  </a:cxn>
                  <a:cxn ang="0">
                    <a:pos x="54" y="12"/>
                  </a:cxn>
                  <a:cxn ang="0">
                    <a:pos x="54" y="12"/>
                  </a:cxn>
                  <a:cxn ang="0">
                    <a:pos x="56" y="10"/>
                  </a:cxn>
                  <a:cxn ang="0">
                    <a:pos x="56" y="8"/>
                  </a:cxn>
                  <a:cxn ang="0">
                    <a:pos x="54" y="6"/>
                  </a:cxn>
                  <a:cxn ang="0">
                    <a:pos x="46" y="2"/>
                  </a:cxn>
                  <a:cxn ang="0">
                    <a:pos x="36" y="2"/>
                  </a:cxn>
                  <a:cxn ang="0">
                    <a:pos x="26" y="0"/>
                  </a:cxn>
                  <a:cxn ang="0">
                    <a:pos x="16" y="2"/>
                  </a:cxn>
                  <a:cxn ang="0">
                    <a:pos x="6" y="4"/>
                  </a:cxn>
                  <a:cxn ang="0">
                    <a:pos x="0" y="8"/>
                  </a:cxn>
                  <a:cxn ang="0">
                    <a:pos x="0" y="8"/>
                  </a:cxn>
                </a:cxnLst>
                <a:rect l="0" t="0" r="r" b="b"/>
                <a:pathLst>
                  <a:path w="56" h="16">
                    <a:moveTo>
                      <a:pt x="0" y="8"/>
                    </a:moveTo>
                    <a:lnTo>
                      <a:pt x="0" y="8"/>
                    </a:lnTo>
                    <a:lnTo>
                      <a:pt x="0" y="12"/>
                    </a:lnTo>
                    <a:lnTo>
                      <a:pt x="4" y="14"/>
                    </a:lnTo>
                    <a:lnTo>
                      <a:pt x="18" y="16"/>
                    </a:lnTo>
                    <a:lnTo>
                      <a:pt x="38" y="16"/>
                    </a:lnTo>
                    <a:lnTo>
                      <a:pt x="46" y="14"/>
                    </a:lnTo>
                    <a:lnTo>
                      <a:pt x="54" y="12"/>
                    </a:lnTo>
                    <a:lnTo>
                      <a:pt x="54" y="12"/>
                    </a:lnTo>
                    <a:lnTo>
                      <a:pt x="56" y="10"/>
                    </a:lnTo>
                    <a:lnTo>
                      <a:pt x="56" y="8"/>
                    </a:lnTo>
                    <a:lnTo>
                      <a:pt x="54" y="6"/>
                    </a:lnTo>
                    <a:lnTo>
                      <a:pt x="46" y="2"/>
                    </a:lnTo>
                    <a:lnTo>
                      <a:pt x="36" y="2"/>
                    </a:lnTo>
                    <a:lnTo>
                      <a:pt x="26" y="0"/>
                    </a:lnTo>
                    <a:lnTo>
                      <a:pt x="16" y="2"/>
                    </a:lnTo>
                    <a:lnTo>
                      <a:pt x="6" y="4"/>
                    </a:lnTo>
                    <a:lnTo>
                      <a:pt x="0" y="8"/>
                    </a:lnTo>
                    <a:lnTo>
                      <a:pt x="0" y="8"/>
                    </a:lnTo>
                    <a:close/>
                  </a:path>
                </a:pathLst>
              </a:custGeom>
              <a:grpFill/>
              <a:ln w="6350">
                <a:noFill/>
                <a:round/>
                <a:headEnd/>
                <a:tailEnd/>
              </a:ln>
            </p:spPr>
            <p:txBody>
              <a:bodyPr/>
              <a:lstStyle/>
              <a:p>
                <a:endParaRPr lang="en-US" b="1" dirty="0"/>
              </a:p>
            </p:txBody>
          </p:sp>
          <p:sp>
            <p:nvSpPr>
              <p:cNvPr id="72" name="Freeform 6020">
                <a:extLst>
                  <a:ext uri="{FF2B5EF4-FFF2-40B4-BE49-F238E27FC236}">
                    <a16:creationId xmlns:a16="http://schemas.microsoft.com/office/drawing/2014/main" id="{36E039B5-3D95-B901-9100-BFBFF5E81D6F}"/>
                  </a:ext>
                </a:extLst>
              </p:cNvPr>
              <p:cNvSpPr>
                <a:spLocks/>
              </p:cNvSpPr>
              <p:nvPr/>
            </p:nvSpPr>
            <p:spPr bwMode="auto">
              <a:xfrm>
                <a:off x="1464310" y="996633"/>
                <a:ext cx="34290" cy="19050"/>
              </a:xfrm>
              <a:custGeom>
                <a:avLst/>
                <a:gdLst/>
                <a:ahLst/>
                <a:cxnLst>
                  <a:cxn ang="0">
                    <a:pos x="42" y="30"/>
                  </a:cxn>
                  <a:cxn ang="0">
                    <a:pos x="42" y="30"/>
                  </a:cxn>
                  <a:cxn ang="0">
                    <a:pos x="52" y="28"/>
                  </a:cxn>
                  <a:cxn ang="0">
                    <a:pos x="54" y="26"/>
                  </a:cxn>
                  <a:cxn ang="0">
                    <a:pos x="54" y="24"/>
                  </a:cxn>
                  <a:cxn ang="0">
                    <a:pos x="50" y="18"/>
                  </a:cxn>
                  <a:cxn ang="0">
                    <a:pos x="40" y="8"/>
                  </a:cxn>
                  <a:cxn ang="0">
                    <a:pos x="40" y="8"/>
                  </a:cxn>
                  <a:cxn ang="0">
                    <a:pos x="34" y="4"/>
                  </a:cxn>
                  <a:cxn ang="0">
                    <a:pos x="26" y="0"/>
                  </a:cxn>
                  <a:cxn ang="0">
                    <a:pos x="22" y="0"/>
                  </a:cxn>
                  <a:cxn ang="0">
                    <a:pos x="16" y="0"/>
                  </a:cxn>
                  <a:cxn ang="0">
                    <a:pos x="6" y="4"/>
                  </a:cxn>
                  <a:cxn ang="0">
                    <a:pos x="0" y="8"/>
                  </a:cxn>
                  <a:cxn ang="0">
                    <a:pos x="0" y="8"/>
                  </a:cxn>
                  <a:cxn ang="0">
                    <a:pos x="0" y="12"/>
                  </a:cxn>
                  <a:cxn ang="0">
                    <a:pos x="0" y="14"/>
                  </a:cxn>
                  <a:cxn ang="0">
                    <a:pos x="8" y="22"/>
                  </a:cxn>
                  <a:cxn ang="0">
                    <a:pos x="24" y="28"/>
                  </a:cxn>
                  <a:cxn ang="0">
                    <a:pos x="32" y="28"/>
                  </a:cxn>
                  <a:cxn ang="0">
                    <a:pos x="42" y="30"/>
                  </a:cxn>
                  <a:cxn ang="0">
                    <a:pos x="42" y="30"/>
                  </a:cxn>
                </a:cxnLst>
                <a:rect l="0" t="0" r="r" b="b"/>
                <a:pathLst>
                  <a:path w="54" h="30">
                    <a:moveTo>
                      <a:pt x="42" y="30"/>
                    </a:moveTo>
                    <a:lnTo>
                      <a:pt x="42" y="30"/>
                    </a:lnTo>
                    <a:lnTo>
                      <a:pt x="52" y="28"/>
                    </a:lnTo>
                    <a:lnTo>
                      <a:pt x="54" y="26"/>
                    </a:lnTo>
                    <a:lnTo>
                      <a:pt x="54" y="24"/>
                    </a:lnTo>
                    <a:lnTo>
                      <a:pt x="50" y="18"/>
                    </a:lnTo>
                    <a:lnTo>
                      <a:pt x="40" y="8"/>
                    </a:lnTo>
                    <a:lnTo>
                      <a:pt x="40" y="8"/>
                    </a:lnTo>
                    <a:lnTo>
                      <a:pt x="34" y="4"/>
                    </a:lnTo>
                    <a:lnTo>
                      <a:pt x="26" y="0"/>
                    </a:lnTo>
                    <a:lnTo>
                      <a:pt x="22" y="0"/>
                    </a:lnTo>
                    <a:lnTo>
                      <a:pt x="16" y="0"/>
                    </a:lnTo>
                    <a:lnTo>
                      <a:pt x="6" y="4"/>
                    </a:lnTo>
                    <a:lnTo>
                      <a:pt x="0" y="8"/>
                    </a:lnTo>
                    <a:lnTo>
                      <a:pt x="0" y="8"/>
                    </a:lnTo>
                    <a:lnTo>
                      <a:pt x="0" y="12"/>
                    </a:lnTo>
                    <a:lnTo>
                      <a:pt x="0" y="14"/>
                    </a:lnTo>
                    <a:lnTo>
                      <a:pt x="8" y="22"/>
                    </a:lnTo>
                    <a:lnTo>
                      <a:pt x="24" y="28"/>
                    </a:lnTo>
                    <a:lnTo>
                      <a:pt x="32" y="28"/>
                    </a:lnTo>
                    <a:lnTo>
                      <a:pt x="42" y="30"/>
                    </a:lnTo>
                    <a:lnTo>
                      <a:pt x="42" y="30"/>
                    </a:lnTo>
                    <a:close/>
                  </a:path>
                </a:pathLst>
              </a:custGeom>
              <a:grpFill/>
              <a:ln w="6350">
                <a:noFill/>
                <a:round/>
                <a:headEnd/>
                <a:tailEnd/>
              </a:ln>
            </p:spPr>
            <p:txBody>
              <a:bodyPr/>
              <a:lstStyle/>
              <a:p>
                <a:endParaRPr lang="en-US" b="1" dirty="0"/>
              </a:p>
            </p:txBody>
          </p:sp>
          <p:sp>
            <p:nvSpPr>
              <p:cNvPr id="73" name="Freeform 6021">
                <a:extLst>
                  <a:ext uri="{FF2B5EF4-FFF2-40B4-BE49-F238E27FC236}">
                    <a16:creationId xmlns:a16="http://schemas.microsoft.com/office/drawing/2014/main" id="{EC8CA0D9-FC71-25CA-0964-1DCFA21FC5BE}"/>
                  </a:ext>
                </a:extLst>
              </p:cNvPr>
              <p:cNvSpPr>
                <a:spLocks/>
              </p:cNvSpPr>
              <p:nvPr/>
            </p:nvSpPr>
            <p:spPr bwMode="auto">
              <a:xfrm>
                <a:off x="1504950" y="994093"/>
                <a:ext cx="97790" cy="39370"/>
              </a:xfrm>
              <a:custGeom>
                <a:avLst/>
                <a:gdLst/>
                <a:ahLst/>
                <a:cxnLst>
                  <a:cxn ang="0">
                    <a:pos x="106" y="56"/>
                  </a:cxn>
                  <a:cxn ang="0">
                    <a:pos x="106" y="56"/>
                  </a:cxn>
                  <a:cxn ang="0">
                    <a:pos x="120" y="52"/>
                  </a:cxn>
                  <a:cxn ang="0">
                    <a:pos x="130" y="48"/>
                  </a:cxn>
                  <a:cxn ang="0">
                    <a:pos x="136" y="44"/>
                  </a:cxn>
                  <a:cxn ang="0">
                    <a:pos x="138" y="40"/>
                  </a:cxn>
                  <a:cxn ang="0">
                    <a:pos x="138" y="34"/>
                  </a:cxn>
                  <a:cxn ang="0">
                    <a:pos x="132" y="30"/>
                  </a:cxn>
                  <a:cxn ang="0">
                    <a:pos x="124" y="28"/>
                  </a:cxn>
                  <a:cxn ang="0">
                    <a:pos x="114" y="26"/>
                  </a:cxn>
                  <a:cxn ang="0">
                    <a:pos x="114" y="26"/>
                  </a:cxn>
                  <a:cxn ang="0">
                    <a:pos x="104" y="24"/>
                  </a:cxn>
                  <a:cxn ang="0">
                    <a:pos x="104" y="24"/>
                  </a:cxn>
                  <a:cxn ang="0">
                    <a:pos x="118" y="22"/>
                  </a:cxn>
                  <a:cxn ang="0">
                    <a:pos x="138" y="16"/>
                  </a:cxn>
                  <a:cxn ang="0">
                    <a:pos x="148" y="12"/>
                  </a:cxn>
                  <a:cxn ang="0">
                    <a:pos x="152" y="8"/>
                  </a:cxn>
                  <a:cxn ang="0">
                    <a:pos x="152" y="8"/>
                  </a:cxn>
                  <a:cxn ang="0">
                    <a:pos x="154" y="4"/>
                  </a:cxn>
                  <a:cxn ang="0">
                    <a:pos x="152" y="2"/>
                  </a:cxn>
                  <a:cxn ang="0">
                    <a:pos x="148" y="0"/>
                  </a:cxn>
                  <a:cxn ang="0">
                    <a:pos x="138" y="0"/>
                  </a:cxn>
                  <a:cxn ang="0">
                    <a:pos x="124" y="0"/>
                  </a:cxn>
                  <a:cxn ang="0">
                    <a:pos x="90" y="4"/>
                  </a:cxn>
                  <a:cxn ang="0">
                    <a:pos x="50" y="8"/>
                  </a:cxn>
                  <a:cxn ang="0">
                    <a:pos x="50" y="8"/>
                  </a:cxn>
                  <a:cxn ang="0">
                    <a:pos x="18" y="14"/>
                  </a:cxn>
                  <a:cxn ang="0">
                    <a:pos x="8" y="18"/>
                  </a:cxn>
                  <a:cxn ang="0">
                    <a:pos x="4" y="22"/>
                  </a:cxn>
                  <a:cxn ang="0">
                    <a:pos x="0" y="26"/>
                  </a:cxn>
                  <a:cxn ang="0">
                    <a:pos x="0" y="30"/>
                  </a:cxn>
                  <a:cxn ang="0">
                    <a:pos x="8" y="46"/>
                  </a:cxn>
                  <a:cxn ang="0">
                    <a:pos x="8" y="46"/>
                  </a:cxn>
                  <a:cxn ang="0">
                    <a:pos x="14" y="52"/>
                  </a:cxn>
                  <a:cxn ang="0">
                    <a:pos x="22" y="58"/>
                  </a:cxn>
                  <a:cxn ang="0">
                    <a:pos x="32" y="60"/>
                  </a:cxn>
                  <a:cxn ang="0">
                    <a:pos x="46" y="62"/>
                  </a:cxn>
                  <a:cxn ang="0">
                    <a:pos x="74" y="60"/>
                  </a:cxn>
                  <a:cxn ang="0">
                    <a:pos x="106" y="56"/>
                  </a:cxn>
                  <a:cxn ang="0">
                    <a:pos x="106" y="56"/>
                  </a:cxn>
                </a:cxnLst>
                <a:rect l="0" t="0" r="r" b="b"/>
                <a:pathLst>
                  <a:path w="154" h="62">
                    <a:moveTo>
                      <a:pt x="106" y="56"/>
                    </a:moveTo>
                    <a:lnTo>
                      <a:pt x="106" y="56"/>
                    </a:lnTo>
                    <a:lnTo>
                      <a:pt x="120" y="52"/>
                    </a:lnTo>
                    <a:lnTo>
                      <a:pt x="130" y="48"/>
                    </a:lnTo>
                    <a:lnTo>
                      <a:pt x="136" y="44"/>
                    </a:lnTo>
                    <a:lnTo>
                      <a:pt x="138" y="40"/>
                    </a:lnTo>
                    <a:lnTo>
                      <a:pt x="138" y="34"/>
                    </a:lnTo>
                    <a:lnTo>
                      <a:pt x="132" y="30"/>
                    </a:lnTo>
                    <a:lnTo>
                      <a:pt x="124" y="28"/>
                    </a:lnTo>
                    <a:lnTo>
                      <a:pt x="114" y="26"/>
                    </a:lnTo>
                    <a:lnTo>
                      <a:pt x="114" y="26"/>
                    </a:lnTo>
                    <a:lnTo>
                      <a:pt x="104" y="24"/>
                    </a:lnTo>
                    <a:lnTo>
                      <a:pt x="104" y="24"/>
                    </a:lnTo>
                    <a:lnTo>
                      <a:pt x="118" y="22"/>
                    </a:lnTo>
                    <a:lnTo>
                      <a:pt x="138" y="16"/>
                    </a:lnTo>
                    <a:lnTo>
                      <a:pt x="148" y="12"/>
                    </a:lnTo>
                    <a:lnTo>
                      <a:pt x="152" y="8"/>
                    </a:lnTo>
                    <a:lnTo>
                      <a:pt x="152" y="8"/>
                    </a:lnTo>
                    <a:lnTo>
                      <a:pt x="154" y="4"/>
                    </a:lnTo>
                    <a:lnTo>
                      <a:pt x="152" y="2"/>
                    </a:lnTo>
                    <a:lnTo>
                      <a:pt x="148" y="0"/>
                    </a:lnTo>
                    <a:lnTo>
                      <a:pt x="138" y="0"/>
                    </a:lnTo>
                    <a:lnTo>
                      <a:pt x="124" y="0"/>
                    </a:lnTo>
                    <a:lnTo>
                      <a:pt x="90" y="4"/>
                    </a:lnTo>
                    <a:lnTo>
                      <a:pt x="50" y="8"/>
                    </a:lnTo>
                    <a:lnTo>
                      <a:pt x="50" y="8"/>
                    </a:lnTo>
                    <a:lnTo>
                      <a:pt x="18" y="14"/>
                    </a:lnTo>
                    <a:lnTo>
                      <a:pt x="8" y="18"/>
                    </a:lnTo>
                    <a:lnTo>
                      <a:pt x="4" y="22"/>
                    </a:lnTo>
                    <a:lnTo>
                      <a:pt x="0" y="26"/>
                    </a:lnTo>
                    <a:lnTo>
                      <a:pt x="0" y="30"/>
                    </a:lnTo>
                    <a:lnTo>
                      <a:pt x="8" y="46"/>
                    </a:lnTo>
                    <a:lnTo>
                      <a:pt x="8" y="46"/>
                    </a:lnTo>
                    <a:lnTo>
                      <a:pt x="14" y="52"/>
                    </a:lnTo>
                    <a:lnTo>
                      <a:pt x="22" y="58"/>
                    </a:lnTo>
                    <a:lnTo>
                      <a:pt x="32" y="60"/>
                    </a:lnTo>
                    <a:lnTo>
                      <a:pt x="46" y="62"/>
                    </a:lnTo>
                    <a:lnTo>
                      <a:pt x="74" y="60"/>
                    </a:lnTo>
                    <a:lnTo>
                      <a:pt x="106" y="56"/>
                    </a:lnTo>
                    <a:lnTo>
                      <a:pt x="106" y="56"/>
                    </a:lnTo>
                    <a:close/>
                  </a:path>
                </a:pathLst>
              </a:custGeom>
              <a:grpFill/>
              <a:ln w="6350">
                <a:noFill/>
                <a:round/>
                <a:headEnd/>
                <a:tailEnd/>
              </a:ln>
            </p:spPr>
            <p:txBody>
              <a:bodyPr/>
              <a:lstStyle/>
              <a:p>
                <a:endParaRPr lang="en-US" b="1" dirty="0"/>
              </a:p>
            </p:txBody>
          </p:sp>
          <p:sp>
            <p:nvSpPr>
              <p:cNvPr id="74" name="Freeform 6022">
                <a:extLst>
                  <a:ext uri="{FF2B5EF4-FFF2-40B4-BE49-F238E27FC236}">
                    <a16:creationId xmlns:a16="http://schemas.microsoft.com/office/drawing/2014/main" id="{40B370A5-A10C-B412-05D3-2A86284BC024}"/>
                  </a:ext>
                </a:extLst>
              </p:cNvPr>
              <p:cNvSpPr>
                <a:spLocks/>
              </p:cNvSpPr>
              <p:nvPr/>
            </p:nvSpPr>
            <p:spPr bwMode="auto">
              <a:xfrm>
                <a:off x="1772920" y="1067753"/>
                <a:ext cx="143510" cy="87630"/>
              </a:xfrm>
              <a:custGeom>
                <a:avLst/>
                <a:gdLst/>
                <a:ahLst/>
                <a:cxnLst>
                  <a:cxn ang="0">
                    <a:pos x="144" y="12"/>
                  </a:cxn>
                  <a:cxn ang="0">
                    <a:pos x="130" y="4"/>
                  </a:cxn>
                  <a:cxn ang="0">
                    <a:pos x="104" y="4"/>
                  </a:cxn>
                  <a:cxn ang="0">
                    <a:pos x="88" y="8"/>
                  </a:cxn>
                  <a:cxn ang="0">
                    <a:pos x="78" y="14"/>
                  </a:cxn>
                  <a:cxn ang="0">
                    <a:pos x="84" y="22"/>
                  </a:cxn>
                  <a:cxn ang="0">
                    <a:pos x="124" y="62"/>
                  </a:cxn>
                  <a:cxn ang="0">
                    <a:pos x="102" y="50"/>
                  </a:cxn>
                  <a:cxn ang="0">
                    <a:pos x="82" y="34"/>
                  </a:cxn>
                  <a:cxn ang="0">
                    <a:pos x="74" y="24"/>
                  </a:cxn>
                  <a:cxn ang="0">
                    <a:pos x="64" y="20"/>
                  </a:cxn>
                  <a:cxn ang="0">
                    <a:pos x="54" y="18"/>
                  </a:cxn>
                  <a:cxn ang="0">
                    <a:pos x="32" y="20"/>
                  </a:cxn>
                  <a:cxn ang="0">
                    <a:pos x="26" y="26"/>
                  </a:cxn>
                  <a:cxn ang="0">
                    <a:pos x="32" y="36"/>
                  </a:cxn>
                  <a:cxn ang="0">
                    <a:pos x="46" y="52"/>
                  </a:cxn>
                  <a:cxn ang="0">
                    <a:pos x="56" y="64"/>
                  </a:cxn>
                  <a:cxn ang="0">
                    <a:pos x="42" y="60"/>
                  </a:cxn>
                  <a:cxn ang="0">
                    <a:pos x="32" y="62"/>
                  </a:cxn>
                  <a:cxn ang="0">
                    <a:pos x="26" y="66"/>
                  </a:cxn>
                  <a:cxn ang="0">
                    <a:pos x="8" y="74"/>
                  </a:cxn>
                  <a:cxn ang="0">
                    <a:pos x="0" y="78"/>
                  </a:cxn>
                  <a:cxn ang="0">
                    <a:pos x="4" y="86"/>
                  </a:cxn>
                  <a:cxn ang="0">
                    <a:pos x="8" y="88"/>
                  </a:cxn>
                  <a:cxn ang="0">
                    <a:pos x="26" y="90"/>
                  </a:cxn>
                  <a:cxn ang="0">
                    <a:pos x="66" y="86"/>
                  </a:cxn>
                  <a:cxn ang="0">
                    <a:pos x="122" y="76"/>
                  </a:cxn>
                  <a:cxn ang="0">
                    <a:pos x="136" y="76"/>
                  </a:cxn>
                  <a:cxn ang="0">
                    <a:pos x="138" y="80"/>
                  </a:cxn>
                  <a:cxn ang="0">
                    <a:pos x="106" y="90"/>
                  </a:cxn>
                  <a:cxn ang="0">
                    <a:pos x="92" y="98"/>
                  </a:cxn>
                  <a:cxn ang="0">
                    <a:pos x="90" y="104"/>
                  </a:cxn>
                  <a:cxn ang="0">
                    <a:pos x="92" y="106"/>
                  </a:cxn>
                  <a:cxn ang="0">
                    <a:pos x="100" y="120"/>
                  </a:cxn>
                  <a:cxn ang="0">
                    <a:pos x="104" y="136"/>
                  </a:cxn>
                  <a:cxn ang="0">
                    <a:pos x="116" y="136"/>
                  </a:cxn>
                  <a:cxn ang="0">
                    <a:pos x="126" y="134"/>
                  </a:cxn>
                  <a:cxn ang="0">
                    <a:pos x="142" y="128"/>
                  </a:cxn>
                  <a:cxn ang="0">
                    <a:pos x="166" y="132"/>
                  </a:cxn>
                  <a:cxn ang="0">
                    <a:pos x="200" y="128"/>
                  </a:cxn>
                  <a:cxn ang="0">
                    <a:pos x="208" y="122"/>
                  </a:cxn>
                  <a:cxn ang="0">
                    <a:pos x="208" y="112"/>
                  </a:cxn>
                  <a:cxn ang="0">
                    <a:pos x="202" y="100"/>
                  </a:cxn>
                  <a:cxn ang="0">
                    <a:pos x="202" y="88"/>
                  </a:cxn>
                  <a:cxn ang="0">
                    <a:pos x="210" y="88"/>
                  </a:cxn>
                  <a:cxn ang="0">
                    <a:pos x="214" y="92"/>
                  </a:cxn>
                  <a:cxn ang="0">
                    <a:pos x="226" y="98"/>
                  </a:cxn>
                  <a:cxn ang="0">
                    <a:pos x="224" y="90"/>
                  </a:cxn>
                  <a:cxn ang="0">
                    <a:pos x="216" y="76"/>
                  </a:cxn>
                  <a:cxn ang="0">
                    <a:pos x="212" y="60"/>
                  </a:cxn>
                  <a:cxn ang="0">
                    <a:pos x="208" y="30"/>
                  </a:cxn>
                  <a:cxn ang="0">
                    <a:pos x="196" y="10"/>
                  </a:cxn>
                  <a:cxn ang="0">
                    <a:pos x="184" y="4"/>
                  </a:cxn>
                  <a:cxn ang="0">
                    <a:pos x="164" y="0"/>
                  </a:cxn>
                  <a:cxn ang="0">
                    <a:pos x="156" y="6"/>
                  </a:cxn>
                  <a:cxn ang="0">
                    <a:pos x="148" y="14"/>
                  </a:cxn>
                  <a:cxn ang="0">
                    <a:pos x="144" y="12"/>
                  </a:cxn>
                </a:cxnLst>
                <a:rect l="0" t="0" r="r" b="b"/>
                <a:pathLst>
                  <a:path w="226" h="138">
                    <a:moveTo>
                      <a:pt x="144" y="12"/>
                    </a:moveTo>
                    <a:lnTo>
                      <a:pt x="144" y="12"/>
                    </a:lnTo>
                    <a:lnTo>
                      <a:pt x="138" y="6"/>
                    </a:lnTo>
                    <a:lnTo>
                      <a:pt x="130" y="4"/>
                    </a:lnTo>
                    <a:lnTo>
                      <a:pt x="118" y="2"/>
                    </a:lnTo>
                    <a:lnTo>
                      <a:pt x="104" y="4"/>
                    </a:lnTo>
                    <a:lnTo>
                      <a:pt x="88" y="8"/>
                    </a:lnTo>
                    <a:lnTo>
                      <a:pt x="88" y="8"/>
                    </a:lnTo>
                    <a:lnTo>
                      <a:pt x="80" y="10"/>
                    </a:lnTo>
                    <a:lnTo>
                      <a:pt x="78" y="14"/>
                    </a:lnTo>
                    <a:lnTo>
                      <a:pt x="80" y="18"/>
                    </a:lnTo>
                    <a:lnTo>
                      <a:pt x="84" y="22"/>
                    </a:lnTo>
                    <a:lnTo>
                      <a:pt x="102" y="38"/>
                    </a:lnTo>
                    <a:lnTo>
                      <a:pt x="124" y="62"/>
                    </a:lnTo>
                    <a:lnTo>
                      <a:pt x="124" y="62"/>
                    </a:lnTo>
                    <a:lnTo>
                      <a:pt x="102" y="50"/>
                    </a:lnTo>
                    <a:lnTo>
                      <a:pt x="90" y="42"/>
                    </a:lnTo>
                    <a:lnTo>
                      <a:pt x="82" y="34"/>
                    </a:lnTo>
                    <a:lnTo>
                      <a:pt x="78" y="28"/>
                    </a:lnTo>
                    <a:lnTo>
                      <a:pt x="74" y="24"/>
                    </a:lnTo>
                    <a:lnTo>
                      <a:pt x="70" y="22"/>
                    </a:lnTo>
                    <a:lnTo>
                      <a:pt x="64" y="20"/>
                    </a:lnTo>
                    <a:lnTo>
                      <a:pt x="54" y="18"/>
                    </a:lnTo>
                    <a:lnTo>
                      <a:pt x="54" y="18"/>
                    </a:lnTo>
                    <a:lnTo>
                      <a:pt x="40" y="18"/>
                    </a:lnTo>
                    <a:lnTo>
                      <a:pt x="32" y="20"/>
                    </a:lnTo>
                    <a:lnTo>
                      <a:pt x="28" y="22"/>
                    </a:lnTo>
                    <a:lnTo>
                      <a:pt x="26" y="26"/>
                    </a:lnTo>
                    <a:lnTo>
                      <a:pt x="28" y="30"/>
                    </a:lnTo>
                    <a:lnTo>
                      <a:pt x="32" y="36"/>
                    </a:lnTo>
                    <a:lnTo>
                      <a:pt x="46" y="52"/>
                    </a:lnTo>
                    <a:lnTo>
                      <a:pt x="46" y="52"/>
                    </a:lnTo>
                    <a:lnTo>
                      <a:pt x="56" y="64"/>
                    </a:lnTo>
                    <a:lnTo>
                      <a:pt x="56" y="64"/>
                    </a:lnTo>
                    <a:lnTo>
                      <a:pt x="52" y="62"/>
                    </a:lnTo>
                    <a:lnTo>
                      <a:pt x="42" y="60"/>
                    </a:lnTo>
                    <a:lnTo>
                      <a:pt x="36" y="60"/>
                    </a:lnTo>
                    <a:lnTo>
                      <a:pt x="32" y="62"/>
                    </a:lnTo>
                    <a:lnTo>
                      <a:pt x="32" y="62"/>
                    </a:lnTo>
                    <a:lnTo>
                      <a:pt x="26" y="66"/>
                    </a:lnTo>
                    <a:lnTo>
                      <a:pt x="20" y="70"/>
                    </a:lnTo>
                    <a:lnTo>
                      <a:pt x="8" y="74"/>
                    </a:lnTo>
                    <a:lnTo>
                      <a:pt x="4" y="76"/>
                    </a:lnTo>
                    <a:lnTo>
                      <a:pt x="0" y="78"/>
                    </a:lnTo>
                    <a:lnTo>
                      <a:pt x="0" y="82"/>
                    </a:lnTo>
                    <a:lnTo>
                      <a:pt x="4" y="86"/>
                    </a:lnTo>
                    <a:lnTo>
                      <a:pt x="4" y="86"/>
                    </a:lnTo>
                    <a:lnTo>
                      <a:pt x="8" y="88"/>
                    </a:lnTo>
                    <a:lnTo>
                      <a:pt x="12" y="90"/>
                    </a:lnTo>
                    <a:lnTo>
                      <a:pt x="26" y="90"/>
                    </a:lnTo>
                    <a:lnTo>
                      <a:pt x="44" y="88"/>
                    </a:lnTo>
                    <a:lnTo>
                      <a:pt x="66" y="86"/>
                    </a:lnTo>
                    <a:lnTo>
                      <a:pt x="106" y="78"/>
                    </a:lnTo>
                    <a:lnTo>
                      <a:pt x="122" y="76"/>
                    </a:lnTo>
                    <a:lnTo>
                      <a:pt x="136" y="76"/>
                    </a:lnTo>
                    <a:lnTo>
                      <a:pt x="136" y="76"/>
                    </a:lnTo>
                    <a:lnTo>
                      <a:pt x="140" y="78"/>
                    </a:lnTo>
                    <a:lnTo>
                      <a:pt x="138" y="80"/>
                    </a:lnTo>
                    <a:lnTo>
                      <a:pt x="118" y="86"/>
                    </a:lnTo>
                    <a:lnTo>
                      <a:pt x="106" y="90"/>
                    </a:lnTo>
                    <a:lnTo>
                      <a:pt x="96" y="94"/>
                    </a:lnTo>
                    <a:lnTo>
                      <a:pt x="92" y="98"/>
                    </a:lnTo>
                    <a:lnTo>
                      <a:pt x="90" y="100"/>
                    </a:lnTo>
                    <a:lnTo>
                      <a:pt x="90" y="104"/>
                    </a:lnTo>
                    <a:lnTo>
                      <a:pt x="92" y="106"/>
                    </a:lnTo>
                    <a:lnTo>
                      <a:pt x="92" y="106"/>
                    </a:lnTo>
                    <a:lnTo>
                      <a:pt x="98" y="114"/>
                    </a:lnTo>
                    <a:lnTo>
                      <a:pt x="100" y="120"/>
                    </a:lnTo>
                    <a:lnTo>
                      <a:pt x="102" y="132"/>
                    </a:lnTo>
                    <a:lnTo>
                      <a:pt x="104" y="136"/>
                    </a:lnTo>
                    <a:lnTo>
                      <a:pt x="108" y="138"/>
                    </a:lnTo>
                    <a:lnTo>
                      <a:pt x="116" y="136"/>
                    </a:lnTo>
                    <a:lnTo>
                      <a:pt x="126" y="134"/>
                    </a:lnTo>
                    <a:lnTo>
                      <a:pt x="126" y="134"/>
                    </a:lnTo>
                    <a:lnTo>
                      <a:pt x="136" y="130"/>
                    </a:lnTo>
                    <a:lnTo>
                      <a:pt x="142" y="128"/>
                    </a:lnTo>
                    <a:lnTo>
                      <a:pt x="166" y="132"/>
                    </a:lnTo>
                    <a:lnTo>
                      <a:pt x="166" y="132"/>
                    </a:lnTo>
                    <a:lnTo>
                      <a:pt x="184" y="132"/>
                    </a:lnTo>
                    <a:lnTo>
                      <a:pt x="200" y="128"/>
                    </a:lnTo>
                    <a:lnTo>
                      <a:pt x="206" y="126"/>
                    </a:lnTo>
                    <a:lnTo>
                      <a:pt x="208" y="122"/>
                    </a:lnTo>
                    <a:lnTo>
                      <a:pt x="210" y="118"/>
                    </a:lnTo>
                    <a:lnTo>
                      <a:pt x="208" y="112"/>
                    </a:lnTo>
                    <a:lnTo>
                      <a:pt x="208" y="112"/>
                    </a:lnTo>
                    <a:lnTo>
                      <a:pt x="202" y="100"/>
                    </a:lnTo>
                    <a:lnTo>
                      <a:pt x="202" y="92"/>
                    </a:lnTo>
                    <a:lnTo>
                      <a:pt x="202" y="88"/>
                    </a:lnTo>
                    <a:lnTo>
                      <a:pt x="206" y="88"/>
                    </a:lnTo>
                    <a:lnTo>
                      <a:pt x="210" y="88"/>
                    </a:lnTo>
                    <a:lnTo>
                      <a:pt x="214" y="92"/>
                    </a:lnTo>
                    <a:lnTo>
                      <a:pt x="214" y="92"/>
                    </a:lnTo>
                    <a:lnTo>
                      <a:pt x="224" y="98"/>
                    </a:lnTo>
                    <a:lnTo>
                      <a:pt x="226" y="98"/>
                    </a:lnTo>
                    <a:lnTo>
                      <a:pt x="226" y="98"/>
                    </a:lnTo>
                    <a:lnTo>
                      <a:pt x="224" y="90"/>
                    </a:lnTo>
                    <a:lnTo>
                      <a:pt x="216" y="76"/>
                    </a:lnTo>
                    <a:lnTo>
                      <a:pt x="216" y="76"/>
                    </a:lnTo>
                    <a:lnTo>
                      <a:pt x="214" y="68"/>
                    </a:lnTo>
                    <a:lnTo>
                      <a:pt x="212" y="60"/>
                    </a:lnTo>
                    <a:lnTo>
                      <a:pt x="210" y="40"/>
                    </a:lnTo>
                    <a:lnTo>
                      <a:pt x="208" y="30"/>
                    </a:lnTo>
                    <a:lnTo>
                      <a:pt x="204" y="20"/>
                    </a:lnTo>
                    <a:lnTo>
                      <a:pt x="196" y="10"/>
                    </a:lnTo>
                    <a:lnTo>
                      <a:pt x="184" y="4"/>
                    </a:lnTo>
                    <a:lnTo>
                      <a:pt x="184" y="4"/>
                    </a:lnTo>
                    <a:lnTo>
                      <a:pt x="172" y="0"/>
                    </a:lnTo>
                    <a:lnTo>
                      <a:pt x="164" y="0"/>
                    </a:lnTo>
                    <a:lnTo>
                      <a:pt x="160" y="2"/>
                    </a:lnTo>
                    <a:lnTo>
                      <a:pt x="156" y="6"/>
                    </a:lnTo>
                    <a:lnTo>
                      <a:pt x="152" y="14"/>
                    </a:lnTo>
                    <a:lnTo>
                      <a:pt x="148" y="14"/>
                    </a:lnTo>
                    <a:lnTo>
                      <a:pt x="144" y="12"/>
                    </a:lnTo>
                    <a:lnTo>
                      <a:pt x="144" y="12"/>
                    </a:lnTo>
                    <a:close/>
                  </a:path>
                </a:pathLst>
              </a:custGeom>
              <a:grpFill/>
              <a:ln w="6350">
                <a:noFill/>
                <a:round/>
                <a:headEnd/>
                <a:tailEnd/>
              </a:ln>
            </p:spPr>
            <p:txBody>
              <a:bodyPr/>
              <a:lstStyle/>
              <a:p>
                <a:endParaRPr lang="en-US" b="1" dirty="0"/>
              </a:p>
            </p:txBody>
          </p:sp>
          <p:sp>
            <p:nvSpPr>
              <p:cNvPr id="75" name="Freeform 6023">
                <a:extLst>
                  <a:ext uri="{FF2B5EF4-FFF2-40B4-BE49-F238E27FC236}">
                    <a16:creationId xmlns:a16="http://schemas.microsoft.com/office/drawing/2014/main" id="{9E5D77E2-70C1-7833-D1A6-B7529B707AE9}"/>
                  </a:ext>
                </a:extLst>
              </p:cNvPr>
              <p:cNvSpPr>
                <a:spLocks/>
              </p:cNvSpPr>
              <p:nvPr/>
            </p:nvSpPr>
            <p:spPr bwMode="auto">
              <a:xfrm>
                <a:off x="1842770" y="887413"/>
                <a:ext cx="36830" cy="25400"/>
              </a:xfrm>
              <a:custGeom>
                <a:avLst/>
                <a:gdLst/>
                <a:ahLst/>
                <a:cxnLst>
                  <a:cxn ang="0">
                    <a:pos x="30" y="32"/>
                  </a:cxn>
                  <a:cxn ang="0">
                    <a:pos x="30" y="32"/>
                  </a:cxn>
                  <a:cxn ang="0">
                    <a:pos x="40" y="38"/>
                  </a:cxn>
                  <a:cxn ang="0">
                    <a:pos x="46" y="40"/>
                  </a:cxn>
                  <a:cxn ang="0">
                    <a:pos x="50" y="40"/>
                  </a:cxn>
                  <a:cxn ang="0">
                    <a:pos x="54" y="38"/>
                  </a:cxn>
                  <a:cxn ang="0">
                    <a:pos x="56" y="34"/>
                  </a:cxn>
                  <a:cxn ang="0">
                    <a:pos x="58" y="28"/>
                  </a:cxn>
                  <a:cxn ang="0">
                    <a:pos x="56" y="20"/>
                  </a:cxn>
                  <a:cxn ang="0">
                    <a:pos x="56" y="20"/>
                  </a:cxn>
                  <a:cxn ang="0">
                    <a:pos x="52" y="12"/>
                  </a:cxn>
                  <a:cxn ang="0">
                    <a:pos x="46" y="6"/>
                  </a:cxn>
                  <a:cxn ang="0">
                    <a:pos x="36" y="2"/>
                  </a:cxn>
                  <a:cxn ang="0">
                    <a:pos x="26" y="0"/>
                  </a:cxn>
                  <a:cxn ang="0">
                    <a:pos x="16" y="0"/>
                  </a:cxn>
                  <a:cxn ang="0">
                    <a:pos x="6" y="2"/>
                  </a:cxn>
                  <a:cxn ang="0">
                    <a:pos x="2" y="6"/>
                  </a:cxn>
                  <a:cxn ang="0">
                    <a:pos x="0" y="10"/>
                  </a:cxn>
                  <a:cxn ang="0">
                    <a:pos x="0" y="14"/>
                  </a:cxn>
                  <a:cxn ang="0">
                    <a:pos x="0" y="14"/>
                  </a:cxn>
                  <a:cxn ang="0">
                    <a:pos x="0" y="18"/>
                  </a:cxn>
                  <a:cxn ang="0">
                    <a:pos x="4" y="22"/>
                  </a:cxn>
                  <a:cxn ang="0">
                    <a:pos x="10" y="24"/>
                  </a:cxn>
                  <a:cxn ang="0">
                    <a:pos x="18" y="26"/>
                  </a:cxn>
                  <a:cxn ang="0">
                    <a:pos x="24" y="28"/>
                  </a:cxn>
                  <a:cxn ang="0">
                    <a:pos x="30" y="32"/>
                  </a:cxn>
                  <a:cxn ang="0">
                    <a:pos x="30" y="32"/>
                  </a:cxn>
                </a:cxnLst>
                <a:rect l="0" t="0" r="r" b="b"/>
                <a:pathLst>
                  <a:path w="58" h="40">
                    <a:moveTo>
                      <a:pt x="30" y="32"/>
                    </a:moveTo>
                    <a:lnTo>
                      <a:pt x="30" y="32"/>
                    </a:lnTo>
                    <a:lnTo>
                      <a:pt x="40" y="38"/>
                    </a:lnTo>
                    <a:lnTo>
                      <a:pt x="46" y="40"/>
                    </a:lnTo>
                    <a:lnTo>
                      <a:pt x="50" y="40"/>
                    </a:lnTo>
                    <a:lnTo>
                      <a:pt x="54" y="38"/>
                    </a:lnTo>
                    <a:lnTo>
                      <a:pt x="56" y="34"/>
                    </a:lnTo>
                    <a:lnTo>
                      <a:pt x="58" y="28"/>
                    </a:lnTo>
                    <a:lnTo>
                      <a:pt x="56" y="20"/>
                    </a:lnTo>
                    <a:lnTo>
                      <a:pt x="56" y="20"/>
                    </a:lnTo>
                    <a:lnTo>
                      <a:pt x="52" y="12"/>
                    </a:lnTo>
                    <a:lnTo>
                      <a:pt x="46" y="6"/>
                    </a:lnTo>
                    <a:lnTo>
                      <a:pt x="36" y="2"/>
                    </a:lnTo>
                    <a:lnTo>
                      <a:pt x="26" y="0"/>
                    </a:lnTo>
                    <a:lnTo>
                      <a:pt x="16" y="0"/>
                    </a:lnTo>
                    <a:lnTo>
                      <a:pt x="6" y="2"/>
                    </a:lnTo>
                    <a:lnTo>
                      <a:pt x="2" y="6"/>
                    </a:lnTo>
                    <a:lnTo>
                      <a:pt x="0" y="10"/>
                    </a:lnTo>
                    <a:lnTo>
                      <a:pt x="0" y="14"/>
                    </a:lnTo>
                    <a:lnTo>
                      <a:pt x="0" y="14"/>
                    </a:lnTo>
                    <a:lnTo>
                      <a:pt x="0" y="18"/>
                    </a:lnTo>
                    <a:lnTo>
                      <a:pt x="4" y="22"/>
                    </a:lnTo>
                    <a:lnTo>
                      <a:pt x="10" y="24"/>
                    </a:lnTo>
                    <a:lnTo>
                      <a:pt x="18" y="26"/>
                    </a:lnTo>
                    <a:lnTo>
                      <a:pt x="24" y="28"/>
                    </a:lnTo>
                    <a:lnTo>
                      <a:pt x="30" y="32"/>
                    </a:lnTo>
                    <a:lnTo>
                      <a:pt x="30" y="32"/>
                    </a:lnTo>
                    <a:close/>
                  </a:path>
                </a:pathLst>
              </a:custGeom>
              <a:grpFill/>
              <a:ln w="6350">
                <a:noFill/>
                <a:round/>
                <a:headEnd/>
                <a:tailEnd/>
              </a:ln>
            </p:spPr>
            <p:txBody>
              <a:bodyPr/>
              <a:lstStyle/>
              <a:p>
                <a:endParaRPr lang="en-US" b="1" dirty="0"/>
              </a:p>
            </p:txBody>
          </p:sp>
          <p:sp>
            <p:nvSpPr>
              <p:cNvPr id="76" name="Freeform 6024">
                <a:extLst>
                  <a:ext uri="{FF2B5EF4-FFF2-40B4-BE49-F238E27FC236}">
                    <a16:creationId xmlns:a16="http://schemas.microsoft.com/office/drawing/2014/main" id="{021065C0-8A46-2C07-7E8A-3D76F9338913}"/>
                  </a:ext>
                </a:extLst>
              </p:cNvPr>
              <p:cNvSpPr>
                <a:spLocks/>
              </p:cNvSpPr>
              <p:nvPr/>
            </p:nvSpPr>
            <p:spPr bwMode="auto">
              <a:xfrm>
                <a:off x="1507490" y="963613"/>
                <a:ext cx="102870" cy="24130"/>
              </a:xfrm>
              <a:custGeom>
                <a:avLst/>
                <a:gdLst/>
                <a:ahLst/>
                <a:cxnLst>
                  <a:cxn ang="0">
                    <a:pos x="20" y="34"/>
                  </a:cxn>
                  <a:cxn ang="0">
                    <a:pos x="20" y="34"/>
                  </a:cxn>
                  <a:cxn ang="0">
                    <a:pos x="26" y="32"/>
                  </a:cxn>
                  <a:cxn ang="0">
                    <a:pos x="34" y="32"/>
                  </a:cxn>
                  <a:cxn ang="0">
                    <a:pos x="60" y="36"/>
                  </a:cxn>
                  <a:cxn ang="0">
                    <a:pos x="60" y="36"/>
                  </a:cxn>
                  <a:cxn ang="0">
                    <a:pos x="72" y="38"/>
                  </a:cxn>
                  <a:cxn ang="0">
                    <a:pos x="76" y="36"/>
                  </a:cxn>
                  <a:cxn ang="0">
                    <a:pos x="84" y="34"/>
                  </a:cxn>
                  <a:cxn ang="0">
                    <a:pos x="108" y="34"/>
                  </a:cxn>
                  <a:cxn ang="0">
                    <a:pos x="108" y="34"/>
                  </a:cxn>
                  <a:cxn ang="0">
                    <a:pos x="124" y="36"/>
                  </a:cxn>
                  <a:cxn ang="0">
                    <a:pos x="138" y="34"/>
                  </a:cxn>
                  <a:cxn ang="0">
                    <a:pos x="150" y="32"/>
                  </a:cxn>
                  <a:cxn ang="0">
                    <a:pos x="158" y="28"/>
                  </a:cxn>
                  <a:cxn ang="0">
                    <a:pos x="162" y="24"/>
                  </a:cxn>
                  <a:cxn ang="0">
                    <a:pos x="162" y="22"/>
                  </a:cxn>
                  <a:cxn ang="0">
                    <a:pos x="160" y="18"/>
                  </a:cxn>
                  <a:cxn ang="0">
                    <a:pos x="152" y="12"/>
                  </a:cxn>
                  <a:cxn ang="0">
                    <a:pos x="138" y="6"/>
                  </a:cxn>
                  <a:cxn ang="0">
                    <a:pos x="138" y="6"/>
                  </a:cxn>
                  <a:cxn ang="0">
                    <a:pos x="122" y="0"/>
                  </a:cxn>
                  <a:cxn ang="0">
                    <a:pos x="108" y="0"/>
                  </a:cxn>
                  <a:cxn ang="0">
                    <a:pos x="96" y="0"/>
                  </a:cxn>
                  <a:cxn ang="0">
                    <a:pos x="86" y="2"/>
                  </a:cxn>
                  <a:cxn ang="0">
                    <a:pos x="64" y="10"/>
                  </a:cxn>
                  <a:cxn ang="0">
                    <a:pos x="52" y="14"/>
                  </a:cxn>
                  <a:cxn ang="0">
                    <a:pos x="36" y="16"/>
                  </a:cxn>
                  <a:cxn ang="0">
                    <a:pos x="36" y="16"/>
                  </a:cxn>
                  <a:cxn ang="0">
                    <a:pos x="22" y="20"/>
                  </a:cxn>
                  <a:cxn ang="0">
                    <a:pos x="10" y="24"/>
                  </a:cxn>
                  <a:cxn ang="0">
                    <a:pos x="4" y="28"/>
                  </a:cxn>
                  <a:cxn ang="0">
                    <a:pos x="0" y="30"/>
                  </a:cxn>
                  <a:cxn ang="0">
                    <a:pos x="0" y="34"/>
                  </a:cxn>
                  <a:cxn ang="0">
                    <a:pos x="4" y="36"/>
                  </a:cxn>
                  <a:cxn ang="0">
                    <a:pos x="10" y="36"/>
                  </a:cxn>
                  <a:cxn ang="0">
                    <a:pos x="20" y="34"/>
                  </a:cxn>
                  <a:cxn ang="0">
                    <a:pos x="20" y="34"/>
                  </a:cxn>
                </a:cxnLst>
                <a:rect l="0" t="0" r="r" b="b"/>
                <a:pathLst>
                  <a:path w="162" h="38">
                    <a:moveTo>
                      <a:pt x="20" y="34"/>
                    </a:moveTo>
                    <a:lnTo>
                      <a:pt x="20" y="34"/>
                    </a:lnTo>
                    <a:lnTo>
                      <a:pt x="26" y="32"/>
                    </a:lnTo>
                    <a:lnTo>
                      <a:pt x="34" y="32"/>
                    </a:lnTo>
                    <a:lnTo>
                      <a:pt x="60" y="36"/>
                    </a:lnTo>
                    <a:lnTo>
                      <a:pt x="60" y="36"/>
                    </a:lnTo>
                    <a:lnTo>
                      <a:pt x="72" y="38"/>
                    </a:lnTo>
                    <a:lnTo>
                      <a:pt x="76" y="36"/>
                    </a:lnTo>
                    <a:lnTo>
                      <a:pt x="84" y="34"/>
                    </a:lnTo>
                    <a:lnTo>
                      <a:pt x="108" y="34"/>
                    </a:lnTo>
                    <a:lnTo>
                      <a:pt x="108" y="34"/>
                    </a:lnTo>
                    <a:lnTo>
                      <a:pt x="124" y="36"/>
                    </a:lnTo>
                    <a:lnTo>
                      <a:pt x="138" y="34"/>
                    </a:lnTo>
                    <a:lnTo>
                      <a:pt x="150" y="32"/>
                    </a:lnTo>
                    <a:lnTo>
                      <a:pt x="158" y="28"/>
                    </a:lnTo>
                    <a:lnTo>
                      <a:pt x="162" y="24"/>
                    </a:lnTo>
                    <a:lnTo>
                      <a:pt x="162" y="22"/>
                    </a:lnTo>
                    <a:lnTo>
                      <a:pt x="160" y="18"/>
                    </a:lnTo>
                    <a:lnTo>
                      <a:pt x="152" y="12"/>
                    </a:lnTo>
                    <a:lnTo>
                      <a:pt x="138" y="6"/>
                    </a:lnTo>
                    <a:lnTo>
                      <a:pt x="138" y="6"/>
                    </a:lnTo>
                    <a:lnTo>
                      <a:pt x="122" y="0"/>
                    </a:lnTo>
                    <a:lnTo>
                      <a:pt x="108" y="0"/>
                    </a:lnTo>
                    <a:lnTo>
                      <a:pt x="96" y="0"/>
                    </a:lnTo>
                    <a:lnTo>
                      <a:pt x="86" y="2"/>
                    </a:lnTo>
                    <a:lnTo>
                      <a:pt x="64" y="10"/>
                    </a:lnTo>
                    <a:lnTo>
                      <a:pt x="52" y="14"/>
                    </a:lnTo>
                    <a:lnTo>
                      <a:pt x="36" y="16"/>
                    </a:lnTo>
                    <a:lnTo>
                      <a:pt x="36" y="16"/>
                    </a:lnTo>
                    <a:lnTo>
                      <a:pt x="22" y="20"/>
                    </a:lnTo>
                    <a:lnTo>
                      <a:pt x="10" y="24"/>
                    </a:lnTo>
                    <a:lnTo>
                      <a:pt x="4" y="28"/>
                    </a:lnTo>
                    <a:lnTo>
                      <a:pt x="0" y="30"/>
                    </a:lnTo>
                    <a:lnTo>
                      <a:pt x="0" y="34"/>
                    </a:lnTo>
                    <a:lnTo>
                      <a:pt x="4" y="36"/>
                    </a:lnTo>
                    <a:lnTo>
                      <a:pt x="10" y="36"/>
                    </a:lnTo>
                    <a:lnTo>
                      <a:pt x="20" y="34"/>
                    </a:lnTo>
                    <a:lnTo>
                      <a:pt x="20" y="34"/>
                    </a:lnTo>
                    <a:close/>
                  </a:path>
                </a:pathLst>
              </a:custGeom>
              <a:grpFill/>
              <a:ln w="6350">
                <a:noFill/>
                <a:round/>
                <a:headEnd/>
                <a:tailEnd/>
              </a:ln>
            </p:spPr>
            <p:txBody>
              <a:bodyPr/>
              <a:lstStyle/>
              <a:p>
                <a:endParaRPr lang="en-US" b="1" dirty="0"/>
              </a:p>
            </p:txBody>
          </p:sp>
          <p:sp>
            <p:nvSpPr>
              <p:cNvPr id="77" name="Freeform 6025">
                <a:extLst>
                  <a:ext uri="{FF2B5EF4-FFF2-40B4-BE49-F238E27FC236}">
                    <a16:creationId xmlns:a16="http://schemas.microsoft.com/office/drawing/2014/main" id="{391A5CF7-112C-396F-8184-9276DEDAFEAE}"/>
                  </a:ext>
                </a:extLst>
              </p:cNvPr>
              <p:cNvSpPr>
                <a:spLocks/>
              </p:cNvSpPr>
              <p:nvPr/>
            </p:nvSpPr>
            <p:spPr bwMode="auto">
              <a:xfrm>
                <a:off x="1703070" y="928053"/>
                <a:ext cx="168910" cy="82550"/>
              </a:xfrm>
              <a:custGeom>
                <a:avLst/>
                <a:gdLst/>
                <a:ahLst/>
                <a:cxnLst>
                  <a:cxn ang="0">
                    <a:pos x="30" y="40"/>
                  </a:cxn>
                  <a:cxn ang="0">
                    <a:pos x="32" y="50"/>
                  </a:cxn>
                  <a:cxn ang="0">
                    <a:pos x="40" y="46"/>
                  </a:cxn>
                  <a:cxn ang="0">
                    <a:pos x="52" y="44"/>
                  </a:cxn>
                  <a:cxn ang="0">
                    <a:pos x="66" y="54"/>
                  </a:cxn>
                  <a:cxn ang="0">
                    <a:pos x="72" y="62"/>
                  </a:cxn>
                  <a:cxn ang="0">
                    <a:pos x="68" y="70"/>
                  </a:cxn>
                  <a:cxn ang="0">
                    <a:pos x="44" y="68"/>
                  </a:cxn>
                  <a:cxn ang="0">
                    <a:pos x="26" y="70"/>
                  </a:cxn>
                  <a:cxn ang="0">
                    <a:pos x="24" y="74"/>
                  </a:cxn>
                  <a:cxn ang="0">
                    <a:pos x="24" y="82"/>
                  </a:cxn>
                  <a:cxn ang="0">
                    <a:pos x="36" y="90"/>
                  </a:cxn>
                  <a:cxn ang="0">
                    <a:pos x="60" y="92"/>
                  </a:cxn>
                  <a:cxn ang="0">
                    <a:pos x="78" y="88"/>
                  </a:cxn>
                  <a:cxn ang="0">
                    <a:pos x="108" y="82"/>
                  </a:cxn>
                  <a:cxn ang="0">
                    <a:pos x="114" y="86"/>
                  </a:cxn>
                  <a:cxn ang="0">
                    <a:pos x="120" y="92"/>
                  </a:cxn>
                  <a:cxn ang="0">
                    <a:pos x="146" y="90"/>
                  </a:cxn>
                  <a:cxn ang="0">
                    <a:pos x="156" y="90"/>
                  </a:cxn>
                  <a:cxn ang="0">
                    <a:pos x="170" y="92"/>
                  </a:cxn>
                  <a:cxn ang="0">
                    <a:pos x="182" y="102"/>
                  </a:cxn>
                  <a:cxn ang="0">
                    <a:pos x="194" y="120"/>
                  </a:cxn>
                  <a:cxn ang="0">
                    <a:pos x="204" y="126"/>
                  </a:cxn>
                  <a:cxn ang="0">
                    <a:pos x="220" y="130"/>
                  </a:cxn>
                  <a:cxn ang="0">
                    <a:pos x="244" y="128"/>
                  </a:cxn>
                  <a:cxn ang="0">
                    <a:pos x="254" y="126"/>
                  </a:cxn>
                  <a:cxn ang="0">
                    <a:pos x="266" y="122"/>
                  </a:cxn>
                  <a:cxn ang="0">
                    <a:pos x="266" y="114"/>
                  </a:cxn>
                  <a:cxn ang="0">
                    <a:pos x="258" y="102"/>
                  </a:cxn>
                  <a:cxn ang="0">
                    <a:pos x="234" y="82"/>
                  </a:cxn>
                  <a:cxn ang="0">
                    <a:pos x="238" y="78"/>
                  </a:cxn>
                  <a:cxn ang="0">
                    <a:pos x="242" y="76"/>
                  </a:cxn>
                  <a:cxn ang="0">
                    <a:pos x="248" y="68"/>
                  </a:cxn>
                  <a:cxn ang="0">
                    <a:pos x="242" y="58"/>
                  </a:cxn>
                  <a:cxn ang="0">
                    <a:pos x="224" y="50"/>
                  </a:cxn>
                  <a:cxn ang="0">
                    <a:pos x="210" y="48"/>
                  </a:cxn>
                  <a:cxn ang="0">
                    <a:pos x="186" y="44"/>
                  </a:cxn>
                  <a:cxn ang="0">
                    <a:pos x="184" y="40"/>
                  </a:cxn>
                  <a:cxn ang="0">
                    <a:pos x="176" y="32"/>
                  </a:cxn>
                  <a:cxn ang="0">
                    <a:pos x="164" y="28"/>
                  </a:cxn>
                  <a:cxn ang="0">
                    <a:pos x="140" y="26"/>
                  </a:cxn>
                  <a:cxn ang="0">
                    <a:pos x="130" y="32"/>
                  </a:cxn>
                  <a:cxn ang="0">
                    <a:pos x="124" y="36"/>
                  </a:cxn>
                  <a:cxn ang="0">
                    <a:pos x="118" y="28"/>
                  </a:cxn>
                  <a:cxn ang="0">
                    <a:pos x="114" y="24"/>
                  </a:cxn>
                  <a:cxn ang="0">
                    <a:pos x="96" y="10"/>
                  </a:cxn>
                  <a:cxn ang="0">
                    <a:pos x="58" y="0"/>
                  </a:cxn>
                  <a:cxn ang="0">
                    <a:pos x="22" y="2"/>
                  </a:cxn>
                  <a:cxn ang="0">
                    <a:pos x="10" y="8"/>
                  </a:cxn>
                  <a:cxn ang="0">
                    <a:pos x="2" y="18"/>
                  </a:cxn>
                  <a:cxn ang="0">
                    <a:pos x="0" y="28"/>
                  </a:cxn>
                  <a:cxn ang="0">
                    <a:pos x="8" y="34"/>
                  </a:cxn>
                  <a:cxn ang="0">
                    <a:pos x="20" y="30"/>
                  </a:cxn>
                  <a:cxn ang="0">
                    <a:pos x="28" y="34"/>
                  </a:cxn>
                  <a:cxn ang="0">
                    <a:pos x="30" y="40"/>
                  </a:cxn>
                </a:cxnLst>
                <a:rect l="0" t="0" r="r" b="b"/>
                <a:pathLst>
                  <a:path w="266" h="130">
                    <a:moveTo>
                      <a:pt x="30" y="40"/>
                    </a:moveTo>
                    <a:lnTo>
                      <a:pt x="30" y="40"/>
                    </a:lnTo>
                    <a:lnTo>
                      <a:pt x="30" y="48"/>
                    </a:lnTo>
                    <a:lnTo>
                      <a:pt x="32" y="50"/>
                    </a:lnTo>
                    <a:lnTo>
                      <a:pt x="36" y="50"/>
                    </a:lnTo>
                    <a:lnTo>
                      <a:pt x="40" y="46"/>
                    </a:lnTo>
                    <a:lnTo>
                      <a:pt x="46" y="44"/>
                    </a:lnTo>
                    <a:lnTo>
                      <a:pt x="52" y="44"/>
                    </a:lnTo>
                    <a:lnTo>
                      <a:pt x="58" y="46"/>
                    </a:lnTo>
                    <a:lnTo>
                      <a:pt x="66" y="54"/>
                    </a:lnTo>
                    <a:lnTo>
                      <a:pt x="66" y="54"/>
                    </a:lnTo>
                    <a:lnTo>
                      <a:pt x="72" y="62"/>
                    </a:lnTo>
                    <a:lnTo>
                      <a:pt x="72" y="66"/>
                    </a:lnTo>
                    <a:lnTo>
                      <a:pt x="68" y="70"/>
                    </a:lnTo>
                    <a:lnTo>
                      <a:pt x="60" y="70"/>
                    </a:lnTo>
                    <a:lnTo>
                      <a:pt x="44" y="68"/>
                    </a:lnTo>
                    <a:lnTo>
                      <a:pt x="34" y="68"/>
                    </a:lnTo>
                    <a:lnTo>
                      <a:pt x="26" y="70"/>
                    </a:lnTo>
                    <a:lnTo>
                      <a:pt x="26" y="70"/>
                    </a:lnTo>
                    <a:lnTo>
                      <a:pt x="24" y="74"/>
                    </a:lnTo>
                    <a:lnTo>
                      <a:pt x="22" y="78"/>
                    </a:lnTo>
                    <a:lnTo>
                      <a:pt x="24" y="82"/>
                    </a:lnTo>
                    <a:lnTo>
                      <a:pt x="28" y="86"/>
                    </a:lnTo>
                    <a:lnTo>
                      <a:pt x="36" y="90"/>
                    </a:lnTo>
                    <a:lnTo>
                      <a:pt x="46" y="92"/>
                    </a:lnTo>
                    <a:lnTo>
                      <a:pt x="60" y="92"/>
                    </a:lnTo>
                    <a:lnTo>
                      <a:pt x="78" y="88"/>
                    </a:lnTo>
                    <a:lnTo>
                      <a:pt x="78" y="88"/>
                    </a:lnTo>
                    <a:lnTo>
                      <a:pt x="98" y="82"/>
                    </a:lnTo>
                    <a:lnTo>
                      <a:pt x="108" y="82"/>
                    </a:lnTo>
                    <a:lnTo>
                      <a:pt x="112" y="82"/>
                    </a:lnTo>
                    <a:lnTo>
                      <a:pt x="114" y="86"/>
                    </a:lnTo>
                    <a:lnTo>
                      <a:pt x="116" y="88"/>
                    </a:lnTo>
                    <a:lnTo>
                      <a:pt x="120" y="92"/>
                    </a:lnTo>
                    <a:lnTo>
                      <a:pt x="130" y="92"/>
                    </a:lnTo>
                    <a:lnTo>
                      <a:pt x="146" y="90"/>
                    </a:lnTo>
                    <a:lnTo>
                      <a:pt x="146" y="90"/>
                    </a:lnTo>
                    <a:lnTo>
                      <a:pt x="156" y="90"/>
                    </a:lnTo>
                    <a:lnTo>
                      <a:pt x="164" y="90"/>
                    </a:lnTo>
                    <a:lnTo>
                      <a:pt x="170" y="92"/>
                    </a:lnTo>
                    <a:lnTo>
                      <a:pt x="174" y="94"/>
                    </a:lnTo>
                    <a:lnTo>
                      <a:pt x="182" y="102"/>
                    </a:lnTo>
                    <a:lnTo>
                      <a:pt x="186" y="110"/>
                    </a:lnTo>
                    <a:lnTo>
                      <a:pt x="194" y="120"/>
                    </a:lnTo>
                    <a:lnTo>
                      <a:pt x="198" y="124"/>
                    </a:lnTo>
                    <a:lnTo>
                      <a:pt x="204" y="126"/>
                    </a:lnTo>
                    <a:lnTo>
                      <a:pt x="210" y="128"/>
                    </a:lnTo>
                    <a:lnTo>
                      <a:pt x="220" y="130"/>
                    </a:lnTo>
                    <a:lnTo>
                      <a:pt x="230" y="130"/>
                    </a:lnTo>
                    <a:lnTo>
                      <a:pt x="244" y="128"/>
                    </a:lnTo>
                    <a:lnTo>
                      <a:pt x="244" y="128"/>
                    </a:lnTo>
                    <a:lnTo>
                      <a:pt x="254" y="126"/>
                    </a:lnTo>
                    <a:lnTo>
                      <a:pt x="262" y="124"/>
                    </a:lnTo>
                    <a:lnTo>
                      <a:pt x="266" y="122"/>
                    </a:lnTo>
                    <a:lnTo>
                      <a:pt x="266" y="118"/>
                    </a:lnTo>
                    <a:lnTo>
                      <a:pt x="266" y="114"/>
                    </a:lnTo>
                    <a:lnTo>
                      <a:pt x="264" y="110"/>
                    </a:lnTo>
                    <a:lnTo>
                      <a:pt x="258" y="102"/>
                    </a:lnTo>
                    <a:lnTo>
                      <a:pt x="240" y="88"/>
                    </a:lnTo>
                    <a:lnTo>
                      <a:pt x="234" y="82"/>
                    </a:lnTo>
                    <a:lnTo>
                      <a:pt x="234" y="80"/>
                    </a:lnTo>
                    <a:lnTo>
                      <a:pt x="238" y="78"/>
                    </a:lnTo>
                    <a:lnTo>
                      <a:pt x="238" y="78"/>
                    </a:lnTo>
                    <a:lnTo>
                      <a:pt x="242" y="76"/>
                    </a:lnTo>
                    <a:lnTo>
                      <a:pt x="246" y="72"/>
                    </a:lnTo>
                    <a:lnTo>
                      <a:pt x="248" y="68"/>
                    </a:lnTo>
                    <a:lnTo>
                      <a:pt x="246" y="64"/>
                    </a:lnTo>
                    <a:lnTo>
                      <a:pt x="242" y="58"/>
                    </a:lnTo>
                    <a:lnTo>
                      <a:pt x="236" y="54"/>
                    </a:lnTo>
                    <a:lnTo>
                      <a:pt x="224" y="50"/>
                    </a:lnTo>
                    <a:lnTo>
                      <a:pt x="210" y="48"/>
                    </a:lnTo>
                    <a:lnTo>
                      <a:pt x="210" y="48"/>
                    </a:lnTo>
                    <a:lnTo>
                      <a:pt x="190" y="46"/>
                    </a:lnTo>
                    <a:lnTo>
                      <a:pt x="186" y="44"/>
                    </a:lnTo>
                    <a:lnTo>
                      <a:pt x="186" y="42"/>
                    </a:lnTo>
                    <a:lnTo>
                      <a:pt x="184" y="40"/>
                    </a:lnTo>
                    <a:lnTo>
                      <a:pt x="182" y="36"/>
                    </a:lnTo>
                    <a:lnTo>
                      <a:pt x="176" y="32"/>
                    </a:lnTo>
                    <a:lnTo>
                      <a:pt x="164" y="28"/>
                    </a:lnTo>
                    <a:lnTo>
                      <a:pt x="164" y="28"/>
                    </a:lnTo>
                    <a:lnTo>
                      <a:pt x="150" y="26"/>
                    </a:lnTo>
                    <a:lnTo>
                      <a:pt x="140" y="26"/>
                    </a:lnTo>
                    <a:lnTo>
                      <a:pt x="134" y="28"/>
                    </a:lnTo>
                    <a:lnTo>
                      <a:pt x="130" y="32"/>
                    </a:lnTo>
                    <a:lnTo>
                      <a:pt x="126" y="34"/>
                    </a:lnTo>
                    <a:lnTo>
                      <a:pt x="124" y="36"/>
                    </a:lnTo>
                    <a:lnTo>
                      <a:pt x="122" y="34"/>
                    </a:lnTo>
                    <a:lnTo>
                      <a:pt x="118" y="28"/>
                    </a:lnTo>
                    <a:lnTo>
                      <a:pt x="118" y="28"/>
                    </a:lnTo>
                    <a:lnTo>
                      <a:pt x="114" y="24"/>
                    </a:lnTo>
                    <a:lnTo>
                      <a:pt x="110" y="18"/>
                    </a:lnTo>
                    <a:lnTo>
                      <a:pt x="96" y="10"/>
                    </a:lnTo>
                    <a:lnTo>
                      <a:pt x="78" y="4"/>
                    </a:lnTo>
                    <a:lnTo>
                      <a:pt x="58" y="0"/>
                    </a:lnTo>
                    <a:lnTo>
                      <a:pt x="40" y="0"/>
                    </a:lnTo>
                    <a:lnTo>
                      <a:pt x="22" y="2"/>
                    </a:lnTo>
                    <a:lnTo>
                      <a:pt x="14" y="4"/>
                    </a:lnTo>
                    <a:lnTo>
                      <a:pt x="10" y="8"/>
                    </a:lnTo>
                    <a:lnTo>
                      <a:pt x="4" y="12"/>
                    </a:lnTo>
                    <a:lnTo>
                      <a:pt x="2" y="18"/>
                    </a:lnTo>
                    <a:lnTo>
                      <a:pt x="2" y="18"/>
                    </a:lnTo>
                    <a:lnTo>
                      <a:pt x="0" y="28"/>
                    </a:lnTo>
                    <a:lnTo>
                      <a:pt x="2" y="32"/>
                    </a:lnTo>
                    <a:lnTo>
                      <a:pt x="8" y="34"/>
                    </a:lnTo>
                    <a:lnTo>
                      <a:pt x="14" y="32"/>
                    </a:lnTo>
                    <a:lnTo>
                      <a:pt x="20" y="30"/>
                    </a:lnTo>
                    <a:lnTo>
                      <a:pt x="24" y="30"/>
                    </a:lnTo>
                    <a:lnTo>
                      <a:pt x="28" y="34"/>
                    </a:lnTo>
                    <a:lnTo>
                      <a:pt x="30" y="40"/>
                    </a:lnTo>
                    <a:lnTo>
                      <a:pt x="30" y="40"/>
                    </a:lnTo>
                    <a:close/>
                  </a:path>
                </a:pathLst>
              </a:custGeom>
              <a:grpFill/>
              <a:ln w="6350">
                <a:noFill/>
                <a:round/>
                <a:headEnd/>
                <a:tailEnd/>
              </a:ln>
            </p:spPr>
            <p:txBody>
              <a:bodyPr/>
              <a:lstStyle/>
              <a:p>
                <a:endParaRPr lang="en-US" b="1" dirty="0"/>
              </a:p>
            </p:txBody>
          </p:sp>
          <p:sp>
            <p:nvSpPr>
              <p:cNvPr id="78" name="Freeform 6026">
                <a:extLst>
                  <a:ext uri="{FF2B5EF4-FFF2-40B4-BE49-F238E27FC236}">
                    <a16:creationId xmlns:a16="http://schemas.microsoft.com/office/drawing/2014/main" id="{E45D9694-4D80-9E2F-D523-58D8BF4296E5}"/>
                  </a:ext>
                </a:extLst>
              </p:cNvPr>
              <p:cNvSpPr>
                <a:spLocks/>
              </p:cNvSpPr>
              <p:nvPr/>
            </p:nvSpPr>
            <p:spPr bwMode="auto">
              <a:xfrm>
                <a:off x="1694180" y="1013143"/>
                <a:ext cx="44450" cy="33020"/>
              </a:xfrm>
              <a:custGeom>
                <a:avLst/>
                <a:gdLst/>
                <a:ahLst/>
                <a:cxnLst>
                  <a:cxn ang="0">
                    <a:pos x="56" y="52"/>
                  </a:cxn>
                  <a:cxn ang="0">
                    <a:pos x="56" y="52"/>
                  </a:cxn>
                  <a:cxn ang="0">
                    <a:pos x="66" y="50"/>
                  </a:cxn>
                  <a:cxn ang="0">
                    <a:pos x="68" y="48"/>
                  </a:cxn>
                  <a:cxn ang="0">
                    <a:pos x="70" y="46"/>
                  </a:cxn>
                  <a:cxn ang="0">
                    <a:pos x="70" y="44"/>
                  </a:cxn>
                  <a:cxn ang="0">
                    <a:pos x="68" y="40"/>
                  </a:cxn>
                  <a:cxn ang="0">
                    <a:pos x="56" y="26"/>
                  </a:cxn>
                  <a:cxn ang="0">
                    <a:pos x="56" y="26"/>
                  </a:cxn>
                  <a:cxn ang="0">
                    <a:pos x="46" y="18"/>
                  </a:cxn>
                  <a:cxn ang="0">
                    <a:pos x="36" y="12"/>
                  </a:cxn>
                  <a:cxn ang="0">
                    <a:pos x="26" y="6"/>
                  </a:cxn>
                  <a:cxn ang="0">
                    <a:pos x="16" y="2"/>
                  </a:cxn>
                  <a:cxn ang="0">
                    <a:pos x="8" y="0"/>
                  </a:cxn>
                  <a:cxn ang="0">
                    <a:pos x="2" y="0"/>
                  </a:cxn>
                  <a:cxn ang="0">
                    <a:pos x="0" y="2"/>
                  </a:cxn>
                  <a:cxn ang="0">
                    <a:pos x="0" y="8"/>
                  </a:cxn>
                  <a:cxn ang="0">
                    <a:pos x="0" y="8"/>
                  </a:cxn>
                  <a:cxn ang="0">
                    <a:pos x="8" y="22"/>
                  </a:cxn>
                  <a:cxn ang="0">
                    <a:pos x="18" y="36"/>
                  </a:cxn>
                  <a:cxn ang="0">
                    <a:pos x="24" y="44"/>
                  </a:cxn>
                  <a:cxn ang="0">
                    <a:pos x="32" y="48"/>
                  </a:cxn>
                  <a:cxn ang="0">
                    <a:pos x="42" y="52"/>
                  </a:cxn>
                  <a:cxn ang="0">
                    <a:pos x="56" y="52"/>
                  </a:cxn>
                  <a:cxn ang="0">
                    <a:pos x="56" y="52"/>
                  </a:cxn>
                </a:cxnLst>
                <a:rect l="0" t="0" r="r" b="b"/>
                <a:pathLst>
                  <a:path w="70" h="52">
                    <a:moveTo>
                      <a:pt x="56" y="52"/>
                    </a:moveTo>
                    <a:lnTo>
                      <a:pt x="56" y="52"/>
                    </a:lnTo>
                    <a:lnTo>
                      <a:pt x="66" y="50"/>
                    </a:lnTo>
                    <a:lnTo>
                      <a:pt x="68" y="48"/>
                    </a:lnTo>
                    <a:lnTo>
                      <a:pt x="70" y="46"/>
                    </a:lnTo>
                    <a:lnTo>
                      <a:pt x="70" y="44"/>
                    </a:lnTo>
                    <a:lnTo>
                      <a:pt x="68" y="40"/>
                    </a:lnTo>
                    <a:lnTo>
                      <a:pt x="56" y="26"/>
                    </a:lnTo>
                    <a:lnTo>
                      <a:pt x="56" y="26"/>
                    </a:lnTo>
                    <a:lnTo>
                      <a:pt x="46" y="18"/>
                    </a:lnTo>
                    <a:lnTo>
                      <a:pt x="36" y="12"/>
                    </a:lnTo>
                    <a:lnTo>
                      <a:pt x="26" y="6"/>
                    </a:lnTo>
                    <a:lnTo>
                      <a:pt x="16" y="2"/>
                    </a:lnTo>
                    <a:lnTo>
                      <a:pt x="8" y="0"/>
                    </a:lnTo>
                    <a:lnTo>
                      <a:pt x="2" y="0"/>
                    </a:lnTo>
                    <a:lnTo>
                      <a:pt x="0" y="2"/>
                    </a:lnTo>
                    <a:lnTo>
                      <a:pt x="0" y="8"/>
                    </a:lnTo>
                    <a:lnTo>
                      <a:pt x="0" y="8"/>
                    </a:lnTo>
                    <a:lnTo>
                      <a:pt x="8" y="22"/>
                    </a:lnTo>
                    <a:lnTo>
                      <a:pt x="18" y="36"/>
                    </a:lnTo>
                    <a:lnTo>
                      <a:pt x="24" y="44"/>
                    </a:lnTo>
                    <a:lnTo>
                      <a:pt x="32" y="48"/>
                    </a:lnTo>
                    <a:lnTo>
                      <a:pt x="42" y="52"/>
                    </a:lnTo>
                    <a:lnTo>
                      <a:pt x="56" y="52"/>
                    </a:lnTo>
                    <a:lnTo>
                      <a:pt x="56" y="52"/>
                    </a:lnTo>
                    <a:close/>
                  </a:path>
                </a:pathLst>
              </a:custGeom>
              <a:grpFill/>
              <a:ln w="6350">
                <a:noFill/>
                <a:round/>
                <a:headEnd/>
                <a:tailEnd/>
              </a:ln>
            </p:spPr>
            <p:txBody>
              <a:bodyPr/>
              <a:lstStyle/>
              <a:p>
                <a:endParaRPr lang="en-US" b="1" dirty="0"/>
              </a:p>
            </p:txBody>
          </p:sp>
          <p:sp>
            <p:nvSpPr>
              <p:cNvPr id="79" name="Freeform 6027">
                <a:extLst>
                  <a:ext uri="{FF2B5EF4-FFF2-40B4-BE49-F238E27FC236}">
                    <a16:creationId xmlns:a16="http://schemas.microsoft.com/office/drawing/2014/main" id="{CEA103E3-8BDF-53F6-AB3F-EACF1281D11D}"/>
                  </a:ext>
                </a:extLst>
              </p:cNvPr>
              <p:cNvSpPr>
                <a:spLocks/>
              </p:cNvSpPr>
              <p:nvPr/>
            </p:nvSpPr>
            <p:spPr bwMode="auto">
              <a:xfrm>
                <a:off x="1883410" y="957263"/>
                <a:ext cx="95250" cy="54610"/>
              </a:xfrm>
              <a:custGeom>
                <a:avLst/>
                <a:gdLst/>
                <a:ahLst/>
                <a:cxnLst>
                  <a:cxn ang="0">
                    <a:pos x="14" y="38"/>
                  </a:cxn>
                  <a:cxn ang="0">
                    <a:pos x="22" y="44"/>
                  </a:cxn>
                  <a:cxn ang="0">
                    <a:pos x="44" y="54"/>
                  </a:cxn>
                  <a:cxn ang="0">
                    <a:pos x="50" y="56"/>
                  </a:cxn>
                  <a:cxn ang="0">
                    <a:pos x="52" y="58"/>
                  </a:cxn>
                  <a:cxn ang="0">
                    <a:pos x="42" y="64"/>
                  </a:cxn>
                  <a:cxn ang="0">
                    <a:pos x="32" y="68"/>
                  </a:cxn>
                  <a:cxn ang="0">
                    <a:pos x="40" y="68"/>
                  </a:cxn>
                  <a:cxn ang="0">
                    <a:pos x="50" y="70"/>
                  </a:cxn>
                  <a:cxn ang="0">
                    <a:pos x="56" y="76"/>
                  </a:cxn>
                  <a:cxn ang="0">
                    <a:pos x="60" y="84"/>
                  </a:cxn>
                  <a:cxn ang="0">
                    <a:pos x="66" y="86"/>
                  </a:cxn>
                  <a:cxn ang="0">
                    <a:pos x="74" y="82"/>
                  </a:cxn>
                  <a:cxn ang="0">
                    <a:pos x="98" y="76"/>
                  </a:cxn>
                  <a:cxn ang="0">
                    <a:pos x="132" y="70"/>
                  </a:cxn>
                  <a:cxn ang="0">
                    <a:pos x="142" y="64"/>
                  </a:cxn>
                  <a:cxn ang="0">
                    <a:pos x="140" y="60"/>
                  </a:cxn>
                  <a:cxn ang="0">
                    <a:pos x="140" y="52"/>
                  </a:cxn>
                  <a:cxn ang="0">
                    <a:pos x="150" y="42"/>
                  </a:cxn>
                  <a:cxn ang="0">
                    <a:pos x="148" y="36"/>
                  </a:cxn>
                  <a:cxn ang="0">
                    <a:pos x="140" y="32"/>
                  </a:cxn>
                  <a:cxn ang="0">
                    <a:pos x="122" y="24"/>
                  </a:cxn>
                  <a:cxn ang="0">
                    <a:pos x="100" y="22"/>
                  </a:cxn>
                  <a:cxn ang="0">
                    <a:pos x="82" y="14"/>
                  </a:cxn>
                  <a:cxn ang="0">
                    <a:pos x="68" y="8"/>
                  </a:cxn>
                  <a:cxn ang="0">
                    <a:pos x="42" y="0"/>
                  </a:cxn>
                  <a:cxn ang="0">
                    <a:pos x="18" y="0"/>
                  </a:cxn>
                  <a:cxn ang="0">
                    <a:pos x="8" y="8"/>
                  </a:cxn>
                  <a:cxn ang="0">
                    <a:pos x="8" y="14"/>
                  </a:cxn>
                  <a:cxn ang="0">
                    <a:pos x="10" y="20"/>
                  </a:cxn>
                  <a:cxn ang="0">
                    <a:pos x="6" y="28"/>
                  </a:cxn>
                  <a:cxn ang="0">
                    <a:pos x="0" y="30"/>
                  </a:cxn>
                  <a:cxn ang="0">
                    <a:pos x="14" y="38"/>
                  </a:cxn>
                </a:cxnLst>
                <a:rect l="0" t="0" r="r" b="b"/>
                <a:pathLst>
                  <a:path w="150" h="86">
                    <a:moveTo>
                      <a:pt x="14" y="38"/>
                    </a:moveTo>
                    <a:lnTo>
                      <a:pt x="14" y="38"/>
                    </a:lnTo>
                    <a:lnTo>
                      <a:pt x="20" y="42"/>
                    </a:lnTo>
                    <a:lnTo>
                      <a:pt x="22" y="44"/>
                    </a:lnTo>
                    <a:lnTo>
                      <a:pt x="28" y="48"/>
                    </a:lnTo>
                    <a:lnTo>
                      <a:pt x="44" y="54"/>
                    </a:lnTo>
                    <a:lnTo>
                      <a:pt x="44" y="54"/>
                    </a:lnTo>
                    <a:lnTo>
                      <a:pt x="50" y="56"/>
                    </a:lnTo>
                    <a:lnTo>
                      <a:pt x="52" y="58"/>
                    </a:lnTo>
                    <a:lnTo>
                      <a:pt x="52" y="58"/>
                    </a:lnTo>
                    <a:lnTo>
                      <a:pt x="48" y="62"/>
                    </a:lnTo>
                    <a:lnTo>
                      <a:pt x="42" y="64"/>
                    </a:lnTo>
                    <a:lnTo>
                      <a:pt x="32" y="66"/>
                    </a:lnTo>
                    <a:lnTo>
                      <a:pt x="32" y="68"/>
                    </a:lnTo>
                    <a:lnTo>
                      <a:pt x="34" y="68"/>
                    </a:lnTo>
                    <a:lnTo>
                      <a:pt x="40" y="68"/>
                    </a:lnTo>
                    <a:lnTo>
                      <a:pt x="40" y="68"/>
                    </a:lnTo>
                    <a:lnTo>
                      <a:pt x="50" y="70"/>
                    </a:lnTo>
                    <a:lnTo>
                      <a:pt x="54" y="74"/>
                    </a:lnTo>
                    <a:lnTo>
                      <a:pt x="56" y="76"/>
                    </a:lnTo>
                    <a:lnTo>
                      <a:pt x="58" y="80"/>
                    </a:lnTo>
                    <a:lnTo>
                      <a:pt x="60" y="84"/>
                    </a:lnTo>
                    <a:lnTo>
                      <a:pt x="62" y="86"/>
                    </a:lnTo>
                    <a:lnTo>
                      <a:pt x="66" y="86"/>
                    </a:lnTo>
                    <a:lnTo>
                      <a:pt x="74" y="82"/>
                    </a:lnTo>
                    <a:lnTo>
                      <a:pt x="74" y="82"/>
                    </a:lnTo>
                    <a:lnTo>
                      <a:pt x="86" y="78"/>
                    </a:lnTo>
                    <a:lnTo>
                      <a:pt x="98" y="76"/>
                    </a:lnTo>
                    <a:lnTo>
                      <a:pt x="122" y="72"/>
                    </a:lnTo>
                    <a:lnTo>
                      <a:pt x="132" y="70"/>
                    </a:lnTo>
                    <a:lnTo>
                      <a:pt x="138" y="68"/>
                    </a:lnTo>
                    <a:lnTo>
                      <a:pt x="142" y="64"/>
                    </a:lnTo>
                    <a:lnTo>
                      <a:pt x="140" y="60"/>
                    </a:lnTo>
                    <a:lnTo>
                      <a:pt x="140" y="60"/>
                    </a:lnTo>
                    <a:lnTo>
                      <a:pt x="138" y="54"/>
                    </a:lnTo>
                    <a:lnTo>
                      <a:pt x="140" y="52"/>
                    </a:lnTo>
                    <a:lnTo>
                      <a:pt x="146" y="46"/>
                    </a:lnTo>
                    <a:lnTo>
                      <a:pt x="150" y="42"/>
                    </a:lnTo>
                    <a:lnTo>
                      <a:pt x="150" y="40"/>
                    </a:lnTo>
                    <a:lnTo>
                      <a:pt x="148" y="36"/>
                    </a:lnTo>
                    <a:lnTo>
                      <a:pt x="140" y="32"/>
                    </a:lnTo>
                    <a:lnTo>
                      <a:pt x="140" y="32"/>
                    </a:lnTo>
                    <a:lnTo>
                      <a:pt x="128" y="26"/>
                    </a:lnTo>
                    <a:lnTo>
                      <a:pt x="122" y="24"/>
                    </a:lnTo>
                    <a:lnTo>
                      <a:pt x="110" y="24"/>
                    </a:lnTo>
                    <a:lnTo>
                      <a:pt x="100" y="22"/>
                    </a:lnTo>
                    <a:lnTo>
                      <a:pt x="92" y="20"/>
                    </a:lnTo>
                    <a:lnTo>
                      <a:pt x="82" y="14"/>
                    </a:lnTo>
                    <a:lnTo>
                      <a:pt x="82" y="14"/>
                    </a:lnTo>
                    <a:lnTo>
                      <a:pt x="68" y="8"/>
                    </a:lnTo>
                    <a:lnTo>
                      <a:pt x="56" y="2"/>
                    </a:lnTo>
                    <a:lnTo>
                      <a:pt x="42" y="0"/>
                    </a:lnTo>
                    <a:lnTo>
                      <a:pt x="30" y="0"/>
                    </a:lnTo>
                    <a:lnTo>
                      <a:pt x="18" y="0"/>
                    </a:lnTo>
                    <a:lnTo>
                      <a:pt x="10" y="4"/>
                    </a:lnTo>
                    <a:lnTo>
                      <a:pt x="8" y="8"/>
                    </a:lnTo>
                    <a:lnTo>
                      <a:pt x="8" y="12"/>
                    </a:lnTo>
                    <a:lnTo>
                      <a:pt x="8" y="14"/>
                    </a:lnTo>
                    <a:lnTo>
                      <a:pt x="8" y="14"/>
                    </a:lnTo>
                    <a:lnTo>
                      <a:pt x="10" y="20"/>
                    </a:lnTo>
                    <a:lnTo>
                      <a:pt x="10" y="24"/>
                    </a:lnTo>
                    <a:lnTo>
                      <a:pt x="6" y="28"/>
                    </a:lnTo>
                    <a:lnTo>
                      <a:pt x="2" y="30"/>
                    </a:lnTo>
                    <a:lnTo>
                      <a:pt x="0" y="30"/>
                    </a:lnTo>
                    <a:lnTo>
                      <a:pt x="0" y="32"/>
                    </a:lnTo>
                    <a:lnTo>
                      <a:pt x="14" y="38"/>
                    </a:lnTo>
                    <a:lnTo>
                      <a:pt x="14" y="38"/>
                    </a:lnTo>
                    <a:close/>
                  </a:path>
                </a:pathLst>
              </a:custGeom>
              <a:grpFill/>
              <a:ln w="6350">
                <a:noFill/>
                <a:round/>
                <a:headEnd/>
                <a:tailEnd/>
              </a:ln>
            </p:spPr>
            <p:txBody>
              <a:bodyPr/>
              <a:lstStyle/>
              <a:p>
                <a:endParaRPr lang="en-US" b="1" dirty="0"/>
              </a:p>
            </p:txBody>
          </p:sp>
          <p:sp>
            <p:nvSpPr>
              <p:cNvPr id="80" name="Freeform 6033">
                <a:extLst>
                  <a:ext uri="{FF2B5EF4-FFF2-40B4-BE49-F238E27FC236}">
                    <a16:creationId xmlns:a16="http://schemas.microsoft.com/office/drawing/2014/main" id="{068EE167-C8BD-5EFB-47EF-5FCE850D0DD1}"/>
                  </a:ext>
                </a:extLst>
              </p:cNvPr>
              <p:cNvSpPr>
                <a:spLocks/>
              </p:cNvSpPr>
              <p:nvPr/>
            </p:nvSpPr>
            <p:spPr bwMode="auto">
              <a:xfrm>
                <a:off x="646430" y="1806893"/>
                <a:ext cx="15240" cy="8890"/>
              </a:xfrm>
              <a:custGeom>
                <a:avLst/>
                <a:gdLst/>
                <a:ahLst/>
                <a:cxnLst>
                  <a:cxn ang="0">
                    <a:pos x="14" y="0"/>
                  </a:cxn>
                  <a:cxn ang="0">
                    <a:pos x="14" y="0"/>
                  </a:cxn>
                  <a:cxn ang="0">
                    <a:pos x="6" y="0"/>
                  </a:cxn>
                  <a:cxn ang="0">
                    <a:pos x="2" y="2"/>
                  </a:cxn>
                  <a:cxn ang="0">
                    <a:pos x="0" y="6"/>
                  </a:cxn>
                  <a:cxn ang="0">
                    <a:pos x="2" y="12"/>
                  </a:cxn>
                  <a:cxn ang="0">
                    <a:pos x="2" y="12"/>
                  </a:cxn>
                  <a:cxn ang="0">
                    <a:pos x="4" y="14"/>
                  </a:cxn>
                  <a:cxn ang="0">
                    <a:pos x="8" y="14"/>
                  </a:cxn>
                  <a:cxn ang="0">
                    <a:pos x="20" y="8"/>
                  </a:cxn>
                  <a:cxn ang="0">
                    <a:pos x="20" y="8"/>
                  </a:cxn>
                  <a:cxn ang="0">
                    <a:pos x="24" y="6"/>
                  </a:cxn>
                  <a:cxn ang="0">
                    <a:pos x="24" y="4"/>
                  </a:cxn>
                  <a:cxn ang="0">
                    <a:pos x="20" y="2"/>
                  </a:cxn>
                  <a:cxn ang="0">
                    <a:pos x="14" y="0"/>
                  </a:cxn>
                  <a:cxn ang="0">
                    <a:pos x="14" y="0"/>
                  </a:cxn>
                </a:cxnLst>
                <a:rect l="0" t="0" r="r" b="b"/>
                <a:pathLst>
                  <a:path w="24" h="14">
                    <a:moveTo>
                      <a:pt x="14" y="0"/>
                    </a:moveTo>
                    <a:lnTo>
                      <a:pt x="14" y="0"/>
                    </a:lnTo>
                    <a:lnTo>
                      <a:pt x="6" y="0"/>
                    </a:lnTo>
                    <a:lnTo>
                      <a:pt x="2" y="2"/>
                    </a:lnTo>
                    <a:lnTo>
                      <a:pt x="0" y="6"/>
                    </a:lnTo>
                    <a:lnTo>
                      <a:pt x="2" y="12"/>
                    </a:lnTo>
                    <a:lnTo>
                      <a:pt x="2" y="12"/>
                    </a:lnTo>
                    <a:lnTo>
                      <a:pt x="4" y="14"/>
                    </a:lnTo>
                    <a:lnTo>
                      <a:pt x="8" y="14"/>
                    </a:lnTo>
                    <a:lnTo>
                      <a:pt x="20" y="8"/>
                    </a:lnTo>
                    <a:lnTo>
                      <a:pt x="20" y="8"/>
                    </a:lnTo>
                    <a:lnTo>
                      <a:pt x="24" y="6"/>
                    </a:lnTo>
                    <a:lnTo>
                      <a:pt x="24" y="4"/>
                    </a:lnTo>
                    <a:lnTo>
                      <a:pt x="20" y="2"/>
                    </a:lnTo>
                    <a:lnTo>
                      <a:pt x="14" y="0"/>
                    </a:lnTo>
                    <a:lnTo>
                      <a:pt x="14" y="0"/>
                    </a:lnTo>
                    <a:close/>
                  </a:path>
                </a:pathLst>
              </a:custGeom>
              <a:grpFill/>
              <a:ln w="6350">
                <a:noFill/>
                <a:round/>
                <a:headEnd/>
                <a:tailEnd/>
              </a:ln>
            </p:spPr>
            <p:txBody>
              <a:bodyPr/>
              <a:lstStyle/>
              <a:p>
                <a:endParaRPr lang="en-US" b="1" dirty="0"/>
              </a:p>
            </p:txBody>
          </p:sp>
          <p:sp>
            <p:nvSpPr>
              <p:cNvPr id="81" name="Freeform 6037">
                <a:extLst>
                  <a:ext uri="{FF2B5EF4-FFF2-40B4-BE49-F238E27FC236}">
                    <a16:creationId xmlns:a16="http://schemas.microsoft.com/office/drawing/2014/main" id="{E90D5AC6-64B6-FD98-F239-2E874833BC58}"/>
                  </a:ext>
                </a:extLst>
              </p:cNvPr>
              <p:cNvSpPr>
                <a:spLocks/>
              </p:cNvSpPr>
              <p:nvPr/>
            </p:nvSpPr>
            <p:spPr bwMode="auto">
              <a:xfrm>
                <a:off x="615950" y="1811973"/>
                <a:ext cx="24130" cy="22860"/>
              </a:xfrm>
              <a:custGeom>
                <a:avLst/>
                <a:gdLst/>
                <a:ahLst/>
                <a:cxnLst>
                  <a:cxn ang="0">
                    <a:pos x="28" y="2"/>
                  </a:cxn>
                  <a:cxn ang="0">
                    <a:pos x="28" y="2"/>
                  </a:cxn>
                  <a:cxn ang="0">
                    <a:pos x="18" y="16"/>
                  </a:cxn>
                  <a:cxn ang="0">
                    <a:pos x="0" y="34"/>
                  </a:cxn>
                  <a:cxn ang="0">
                    <a:pos x="0" y="34"/>
                  </a:cxn>
                  <a:cxn ang="0">
                    <a:pos x="0" y="36"/>
                  </a:cxn>
                  <a:cxn ang="0">
                    <a:pos x="4" y="36"/>
                  </a:cxn>
                  <a:cxn ang="0">
                    <a:pos x="16" y="32"/>
                  </a:cxn>
                  <a:cxn ang="0">
                    <a:pos x="16" y="32"/>
                  </a:cxn>
                  <a:cxn ang="0">
                    <a:pos x="20" y="30"/>
                  </a:cxn>
                  <a:cxn ang="0">
                    <a:pos x="22" y="26"/>
                  </a:cxn>
                  <a:cxn ang="0">
                    <a:pos x="26" y="20"/>
                  </a:cxn>
                  <a:cxn ang="0">
                    <a:pos x="32" y="12"/>
                  </a:cxn>
                  <a:cxn ang="0">
                    <a:pos x="32" y="12"/>
                  </a:cxn>
                  <a:cxn ang="0">
                    <a:pos x="36" y="4"/>
                  </a:cxn>
                  <a:cxn ang="0">
                    <a:pos x="38" y="2"/>
                  </a:cxn>
                  <a:cxn ang="0">
                    <a:pos x="36" y="0"/>
                  </a:cxn>
                  <a:cxn ang="0">
                    <a:pos x="32" y="0"/>
                  </a:cxn>
                  <a:cxn ang="0">
                    <a:pos x="28" y="2"/>
                  </a:cxn>
                  <a:cxn ang="0">
                    <a:pos x="28" y="2"/>
                  </a:cxn>
                </a:cxnLst>
                <a:rect l="0" t="0" r="r" b="b"/>
                <a:pathLst>
                  <a:path w="38" h="36">
                    <a:moveTo>
                      <a:pt x="28" y="2"/>
                    </a:moveTo>
                    <a:lnTo>
                      <a:pt x="28" y="2"/>
                    </a:lnTo>
                    <a:lnTo>
                      <a:pt x="18" y="16"/>
                    </a:lnTo>
                    <a:lnTo>
                      <a:pt x="0" y="34"/>
                    </a:lnTo>
                    <a:lnTo>
                      <a:pt x="0" y="34"/>
                    </a:lnTo>
                    <a:lnTo>
                      <a:pt x="0" y="36"/>
                    </a:lnTo>
                    <a:lnTo>
                      <a:pt x="4" y="36"/>
                    </a:lnTo>
                    <a:lnTo>
                      <a:pt x="16" y="32"/>
                    </a:lnTo>
                    <a:lnTo>
                      <a:pt x="16" y="32"/>
                    </a:lnTo>
                    <a:lnTo>
                      <a:pt x="20" y="30"/>
                    </a:lnTo>
                    <a:lnTo>
                      <a:pt x="22" y="26"/>
                    </a:lnTo>
                    <a:lnTo>
                      <a:pt x="26" y="20"/>
                    </a:lnTo>
                    <a:lnTo>
                      <a:pt x="32" y="12"/>
                    </a:lnTo>
                    <a:lnTo>
                      <a:pt x="32" y="12"/>
                    </a:lnTo>
                    <a:lnTo>
                      <a:pt x="36" y="4"/>
                    </a:lnTo>
                    <a:lnTo>
                      <a:pt x="38" y="2"/>
                    </a:lnTo>
                    <a:lnTo>
                      <a:pt x="36" y="0"/>
                    </a:lnTo>
                    <a:lnTo>
                      <a:pt x="32" y="0"/>
                    </a:lnTo>
                    <a:lnTo>
                      <a:pt x="28" y="2"/>
                    </a:lnTo>
                    <a:lnTo>
                      <a:pt x="28" y="2"/>
                    </a:lnTo>
                    <a:close/>
                  </a:path>
                </a:pathLst>
              </a:custGeom>
              <a:grpFill/>
              <a:ln w="6350">
                <a:noFill/>
                <a:round/>
                <a:headEnd/>
                <a:tailEnd/>
              </a:ln>
            </p:spPr>
            <p:txBody>
              <a:bodyPr/>
              <a:lstStyle/>
              <a:p>
                <a:endParaRPr lang="en-US" b="1" dirty="0"/>
              </a:p>
            </p:txBody>
          </p:sp>
          <p:sp>
            <p:nvSpPr>
              <p:cNvPr id="82" name="Freeform 6054">
                <a:extLst>
                  <a:ext uri="{FF2B5EF4-FFF2-40B4-BE49-F238E27FC236}">
                    <a16:creationId xmlns:a16="http://schemas.microsoft.com/office/drawing/2014/main" id="{21D0D04F-B43E-43BC-D5DE-58C8CA6BE6C1}"/>
                  </a:ext>
                </a:extLst>
              </p:cNvPr>
              <p:cNvSpPr>
                <a:spLocks/>
              </p:cNvSpPr>
              <p:nvPr/>
            </p:nvSpPr>
            <p:spPr bwMode="auto">
              <a:xfrm>
                <a:off x="1395730" y="1058863"/>
                <a:ext cx="317500" cy="121920"/>
              </a:xfrm>
              <a:custGeom>
                <a:avLst/>
                <a:gdLst/>
                <a:ahLst/>
                <a:cxnLst>
                  <a:cxn ang="0">
                    <a:pos x="314" y="78"/>
                  </a:cxn>
                  <a:cxn ang="0">
                    <a:pos x="338" y="86"/>
                  </a:cxn>
                  <a:cxn ang="0">
                    <a:pos x="354" y="100"/>
                  </a:cxn>
                  <a:cxn ang="0">
                    <a:pos x="340" y="106"/>
                  </a:cxn>
                  <a:cxn ang="0">
                    <a:pos x="280" y="102"/>
                  </a:cxn>
                  <a:cxn ang="0">
                    <a:pos x="258" y="102"/>
                  </a:cxn>
                  <a:cxn ang="0">
                    <a:pos x="236" y="72"/>
                  </a:cxn>
                  <a:cxn ang="0">
                    <a:pos x="186" y="46"/>
                  </a:cxn>
                  <a:cxn ang="0">
                    <a:pos x="154" y="54"/>
                  </a:cxn>
                  <a:cxn ang="0">
                    <a:pos x="138" y="36"/>
                  </a:cxn>
                  <a:cxn ang="0">
                    <a:pos x="102" y="32"/>
                  </a:cxn>
                  <a:cxn ang="0">
                    <a:pos x="42" y="58"/>
                  </a:cxn>
                  <a:cxn ang="0">
                    <a:pos x="46" y="66"/>
                  </a:cxn>
                  <a:cxn ang="0">
                    <a:pos x="22" y="88"/>
                  </a:cxn>
                  <a:cxn ang="0">
                    <a:pos x="24" y="98"/>
                  </a:cxn>
                  <a:cxn ang="0">
                    <a:pos x="14" y="110"/>
                  </a:cxn>
                  <a:cxn ang="0">
                    <a:pos x="6" y="132"/>
                  </a:cxn>
                  <a:cxn ang="0">
                    <a:pos x="66" y="146"/>
                  </a:cxn>
                  <a:cxn ang="0">
                    <a:pos x="94" y="138"/>
                  </a:cxn>
                  <a:cxn ang="0">
                    <a:pos x="106" y="146"/>
                  </a:cxn>
                  <a:cxn ang="0">
                    <a:pos x="124" y="148"/>
                  </a:cxn>
                  <a:cxn ang="0">
                    <a:pos x="144" y="126"/>
                  </a:cxn>
                  <a:cxn ang="0">
                    <a:pos x="152" y="130"/>
                  </a:cxn>
                  <a:cxn ang="0">
                    <a:pos x="158" y="140"/>
                  </a:cxn>
                  <a:cxn ang="0">
                    <a:pos x="232" y="132"/>
                  </a:cxn>
                  <a:cxn ang="0">
                    <a:pos x="264" y="134"/>
                  </a:cxn>
                  <a:cxn ang="0">
                    <a:pos x="212" y="148"/>
                  </a:cxn>
                  <a:cxn ang="0">
                    <a:pos x="144" y="160"/>
                  </a:cxn>
                  <a:cxn ang="0">
                    <a:pos x="134" y="176"/>
                  </a:cxn>
                  <a:cxn ang="0">
                    <a:pos x="166" y="190"/>
                  </a:cxn>
                  <a:cxn ang="0">
                    <a:pos x="234" y="184"/>
                  </a:cxn>
                  <a:cxn ang="0">
                    <a:pos x="296" y="164"/>
                  </a:cxn>
                  <a:cxn ang="0">
                    <a:pos x="350" y="146"/>
                  </a:cxn>
                  <a:cxn ang="0">
                    <a:pos x="378" y="152"/>
                  </a:cxn>
                  <a:cxn ang="0">
                    <a:pos x="394" y="144"/>
                  </a:cxn>
                  <a:cxn ang="0">
                    <a:pos x="420" y="150"/>
                  </a:cxn>
                  <a:cxn ang="0">
                    <a:pos x="460" y="138"/>
                  </a:cxn>
                  <a:cxn ang="0">
                    <a:pos x="492" y="106"/>
                  </a:cxn>
                  <a:cxn ang="0">
                    <a:pos x="498" y="84"/>
                  </a:cxn>
                  <a:cxn ang="0">
                    <a:pos x="470" y="68"/>
                  </a:cxn>
                  <a:cxn ang="0">
                    <a:pos x="436" y="70"/>
                  </a:cxn>
                  <a:cxn ang="0">
                    <a:pos x="398" y="80"/>
                  </a:cxn>
                  <a:cxn ang="0">
                    <a:pos x="400" y="68"/>
                  </a:cxn>
                  <a:cxn ang="0">
                    <a:pos x="384" y="60"/>
                  </a:cxn>
                  <a:cxn ang="0">
                    <a:pos x="384" y="52"/>
                  </a:cxn>
                  <a:cxn ang="0">
                    <a:pos x="382" y="40"/>
                  </a:cxn>
                  <a:cxn ang="0">
                    <a:pos x="370" y="18"/>
                  </a:cxn>
                  <a:cxn ang="0">
                    <a:pos x="358" y="0"/>
                  </a:cxn>
                  <a:cxn ang="0">
                    <a:pos x="300" y="28"/>
                  </a:cxn>
                  <a:cxn ang="0">
                    <a:pos x="290" y="40"/>
                  </a:cxn>
                  <a:cxn ang="0">
                    <a:pos x="318" y="54"/>
                  </a:cxn>
                  <a:cxn ang="0">
                    <a:pos x="328" y="66"/>
                  </a:cxn>
                </a:cxnLst>
                <a:rect l="0" t="0" r="r" b="b"/>
                <a:pathLst>
                  <a:path w="500" h="192">
                    <a:moveTo>
                      <a:pt x="322" y="70"/>
                    </a:moveTo>
                    <a:lnTo>
                      <a:pt x="322" y="70"/>
                    </a:lnTo>
                    <a:lnTo>
                      <a:pt x="316" y="76"/>
                    </a:lnTo>
                    <a:lnTo>
                      <a:pt x="314" y="78"/>
                    </a:lnTo>
                    <a:lnTo>
                      <a:pt x="316" y="80"/>
                    </a:lnTo>
                    <a:lnTo>
                      <a:pt x="320" y="82"/>
                    </a:lnTo>
                    <a:lnTo>
                      <a:pt x="330" y="84"/>
                    </a:lnTo>
                    <a:lnTo>
                      <a:pt x="338" y="86"/>
                    </a:lnTo>
                    <a:lnTo>
                      <a:pt x="348" y="90"/>
                    </a:lnTo>
                    <a:lnTo>
                      <a:pt x="354" y="94"/>
                    </a:lnTo>
                    <a:lnTo>
                      <a:pt x="356" y="96"/>
                    </a:lnTo>
                    <a:lnTo>
                      <a:pt x="354" y="100"/>
                    </a:lnTo>
                    <a:lnTo>
                      <a:pt x="354" y="100"/>
                    </a:lnTo>
                    <a:lnTo>
                      <a:pt x="352" y="104"/>
                    </a:lnTo>
                    <a:lnTo>
                      <a:pt x="346" y="108"/>
                    </a:lnTo>
                    <a:lnTo>
                      <a:pt x="340" y="106"/>
                    </a:lnTo>
                    <a:lnTo>
                      <a:pt x="332" y="106"/>
                    </a:lnTo>
                    <a:lnTo>
                      <a:pt x="310" y="102"/>
                    </a:lnTo>
                    <a:lnTo>
                      <a:pt x="296" y="100"/>
                    </a:lnTo>
                    <a:lnTo>
                      <a:pt x="280" y="102"/>
                    </a:lnTo>
                    <a:lnTo>
                      <a:pt x="280" y="102"/>
                    </a:lnTo>
                    <a:lnTo>
                      <a:pt x="268" y="104"/>
                    </a:lnTo>
                    <a:lnTo>
                      <a:pt x="260" y="104"/>
                    </a:lnTo>
                    <a:lnTo>
                      <a:pt x="258" y="102"/>
                    </a:lnTo>
                    <a:lnTo>
                      <a:pt x="256" y="98"/>
                    </a:lnTo>
                    <a:lnTo>
                      <a:pt x="252" y="90"/>
                    </a:lnTo>
                    <a:lnTo>
                      <a:pt x="246" y="82"/>
                    </a:lnTo>
                    <a:lnTo>
                      <a:pt x="236" y="72"/>
                    </a:lnTo>
                    <a:lnTo>
                      <a:pt x="220" y="60"/>
                    </a:lnTo>
                    <a:lnTo>
                      <a:pt x="220" y="60"/>
                    </a:lnTo>
                    <a:lnTo>
                      <a:pt x="200" y="50"/>
                    </a:lnTo>
                    <a:lnTo>
                      <a:pt x="186" y="46"/>
                    </a:lnTo>
                    <a:lnTo>
                      <a:pt x="174" y="46"/>
                    </a:lnTo>
                    <a:lnTo>
                      <a:pt x="166" y="50"/>
                    </a:lnTo>
                    <a:lnTo>
                      <a:pt x="160" y="52"/>
                    </a:lnTo>
                    <a:lnTo>
                      <a:pt x="154" y="54"/>
                    </a:lnTo>
                    <a:lnTo>
                      <a:pt x="150" y="52"/>
                    </a:lnTo>
                    <a:lnTo>
                      <a:pt x="144" y="44"/>
                    </a:lnTo>
                    <a:lnTo>
                      <a:pt x="144" y="44"/>
                    </a:lnTo>
                    <a:lnTo>
                      <a:pt x="138" y="36"/>
                    </a:lnTo>
                    <a:lnTo>
                      <a:pt x="130" y="30"/>
                    </a:lnTo>
                    <a:lnTo>
                      <a:pt x="122" y="30"/>
                    </a:lnTo>
                    <a:lnTo>
                      <a:pt x="112" y="30"/>
                    </a:lnTo>
                    <a:lnTo>
                      <a:pt x="102" y="32"/>
                    </a:lnTo>
                    <a:lnTo>
                      <a:pt x="88" y="38"/>
                    </a:lnTo>
                    <a:lnTo>
                      <a:pt x="60" y="50"/>
                    </a:lnTo>
                    <a:lnTo>
                      <a:pt x="60" y="50"/>
                    </a:lnTo>
                    <a:lnTo>
                      <a:pt x="42" y="58"/>
                    </a:lnTo>
                    <a:lnTo>
                      <a:pt x="40" y="60"/>
                    </a:lnTo>
                    <a:lnTo>
                      <a:pt x="42" y="60"/>
                    </a:lnTo>
                    <a:lnTo>
                      <a:pt x="44" y="64"/>
                    </a:lnTo>
                    <a:lnTo>
                      <a:pt x="46" y="66"/>
                    </a:lnTo>
                    <a:lnTo>
                      <a:pt x="42" y="72"/>
                    </a:lnTo>
                    <a:lnTo>
                      <a:pt x="32" y="80"/>
                    </a:lnTo>
                    <a:lnTo>
                      <a:pt x="32" y="80"/>
                    </a:lnTo>
                    <a:lnTo>
                      <a:pt x="22" y="88"/>
                    </a:lnTo>
                    <a:lnTo>
                      <a:pt x="20" y="94"/>
                    </a:lnTo>
                    <a:lnTo>
                      <a:pt x="20" y="96"/>
                    </a:lnTo>
                    <a:lnTo>
                      <a:pt x="22" y="98"/>
                    </a:lnTo>
                    <a:lnTo>
                      <a:pt x="24" y="98"/>
                    </a:lnTo>
                    <a:lnTo>
                      <a:pt x="26" y="100"/>
                    </a:lnTo>
                    <a:lnTo>
                      <a:pt x="22" y="104"/>
                    </a:lnTo>
                    <a:lnTo>
                      <a:pt x="14" y="110"/>
                    </a:lnTo>
                    <a:lnTo>
                      <a:pt x="14" y="110"/>
                    </a:lnTo>
                    <a:lnTo>
                      <a:pt x="4" y="118"/>
                    </a:lnTo>
                    <a:lnTo>
                      <a:pt x="0" y="124"/>
                    </a:lnTo>
                    <a:lnTo>
                      <a:pt x="2" y="128"/>
                    </a:lnTo>
                    <a:lnTo>
                      <a:pt x="6" y="132"/>
                    </a:lnTo>
                    <a:lnTo>
                      <a:pt x="26" y="138"/>
                    </a:lnTo>
                    <a:lnTo>
                      <a:pt x="54" y="144"/>
                    </a:lnTo>
                    <a:lnTo>
                      <a:pt x="54" y="144"/>
                    </a:lnTo>
                    <a:lnTo>
                      <a:pt x="66" y="146"/>
                    </a:lnTo>
                    <a:lnTo>
                      <a:pt x="76" y="146"/>
                    </a:lnTo>
                    <a:lnTo>
                      <a:pt x="84" y="144"/>
                    </a:lnTo>
                    <a:lnTo>
                      <a:pt x="88" y="142"/>
                    </a:lnTo>
                    <a:lnTo>
                      <a:pt x="94" y="138"/>
                    </a:lnTo>
                    <a:lnTo>
                      <a:pt x="96" y="136"/>
                    </a:lnTo>
                    <a:lnTo>
                      <a:pt x="98" y="140"/>
                    </a:lnTo>
                    <a:lnTo>
                      <a:pt x="98" y="140"/>
                    </a:lnTo>
                    <a:lnTo>
                      <a:pt x="106" y="146"/>
                    </a:lnTo>
                    <a:lnTo>
                      <a:pt x="110" y="148"/>
                    </a:lnTo>
                    <a:lnTo>
                      <a:pt x="114" y="150"/>
                    </a:lnTo>
                    <a:lnTo>
                      <a:pt x="118" y="150"/>
                    </a:lnTo>
                    <a:lnTo>
                      <a:pt x="124" y="148"/>
                    </a:lnTo>
                    <a:lnTo>
                      <a:pt x="128" y="144"/>
                    </a:lnTo>
                    <a:lnTo>
                      <a:pt x="134" y="138"/>
                    </a:lnTo>
                    <a:lnTo>
                      <a:pt x="134" y="138"/>
                    </a:lnTo>
                    <a:lnTo>
                      <a:pt x="144" y="126"/>
                    </a:lnTo>
                    <a:lnTo>
                      <a:pt x="150" y="122"/>
                    </a:lnTo>
                    <a:lnTo>
                      <a:pt x="152" y="122"/>
                    </a:lnTo>
                    <a:lnTo>
                      <a:pt x="154" y="124"/>
                    </a:lnTo>
                    <a:lnTo>
                      <a:pt x="152" y="130"/>
                    </a:lnTo>
                    <a:lnTo>
                      <a:pt x="152" y="130"/>
                    </a:lnTo>
                    <a:lnTo>
                      <a:pt x="150" y="134"/>
                    </a:lnTo>
                    <a:lnTo>
                      <a:pt x="154" y="138"/>
                    </a:lnTo>
                    <a:lnTo>
                      <a:pt x="158" y="140"/>
                    </a:lnTo>
                    <a:lnTo>
                      <a:pt x="166" y="142"/>
                    </a:lnTo>
                    <a:lnTo>
                      <a:pt x="192" y="140"/>
                    </a:lnTo>
                    <a:lnTo>
                      <a:pt x="232" y="132"/>
                    </a:lnTo>
                    <a:lnTo>
                      <a:pt x="232" y="132"/>
                    </a:lnTo>
                    <a:lnTo>
                      <a:pt x="252" y="130"/>
                    </a:lnTo>
                    <a:lnTo>
                      <a:pt x="262" y="130"/>
                    </a:lnTo>
                    <a:lnTo>
                      <a:pt x="266" y="130"/>
                    </a:lnTo>
                    <a:lnTo>
                      <a:pt x="264" y="134"/>
                    </a:lnTo>
                    <a:lnTo>
                      <a:pt x="256" y="138"/>
                    </a:lnTo>
                    <a:lnTo>
                      <a:pt x="244" y="142"/>
                    </a:lnTo>
                    <a:lnTo>
                      <a:pt x="228" y="144"/>
                    </a:lnTo>
                    <a:lnTo>
                      <a:pt x="212" y="148"/>
                    </a:lnTo>
                    <a:lnTo>
                      <a:pt x="212" y="148"/>
                    </a:lnTo>
                    <a:lnTo>
                      <a:pt x="176" y="152"/>
                    </a:lnTo>
                    <a:lnTo>
                      <a:pt x="158" y="156"/>
                    </a:lnTo>
                    <a:lnTo>
                      <a:pt x="144" y="160"/>
                    </a:lnTo>
                    <a:lnTo>
                      <a:pt x="136" y="166"/>
                    </a:lnTo>
                    <a:lnTo>
                      <a:pt x="134" y="168"/>
                    </a:lnTo>
                    <a:lnTo>
                      <a:pt x="134" y="172"/>
                    </a:lnTo>
                    <a:lnTo>
                      <a:pt x="134" y="176"/>
                    </a:lnTo>
                    <a:lnTo>
                      <a:pt x="138" y="178"/>
                    </a:lnTo>
                    <a:lnTo>
                      <a:pt x="152" y="186"/>
                    </a:lnTo>
                    <a:lnTo>
                      <a:pt x="152" y="186"/>
                    </a:lnTo>
                    <a:lnTo>
                      <a:pt x="166" y="190"/>
                    </a:lnTo>
                    <a:lnTo>
                      <a:pt x="178" y="192"/>
                    </a:lnTo>
                    <a:lnTo>
                      <a:pt x="192" y="192"/>
                    </a:lnTo>
                    <a:lnTo>
                      <a:pt x="206" y="190"/>
                    </a:lnTo>
                    <a:lnTo>
                      <a:pt x="234" y="184"/>
                    </a:lnTo>
                    <a:lnTo>
                      <a:pt x="266" y="174"/>
                    </a:lnTo>
                    <a:lnTo>
                      <a:pt x="266" y="174"/>
                    </a:lnTo>
                    <a:lnTo>
                      <a:pt x="282" y="170"/>
                    </a:lnTo>
                    <a:lnTo>
                      <a:pt x="296" y="164"/>
                    </a:lnTo>
                    <a:lnTo>
                      <a:pt x="318" y="154"/>
                    </a:lnTo>
                    <a:lnTo>
                      <a:pt x="328" y="150"/>
                    </a:lnTo>
                    <a:lnTo>
                      <a:pt x="338" y="146"/>
                    </a:lnTo>
                    <a:lnTo>
                      <a:pt x="350" y="146"/>
                    </a:lnTo>
                    <a:lnTo>
                      <a:pt x="360" y="148"/>
                    </a:lnTo>
                    <a:lnTo>
                      <a:pt x="360" y="148"/>
                    </a:lnTo>
                    <a:lnTo>
                      <a:pt x="370" y="150"/>
                    </a:lnTo>
                    <a:lnTo>
                      <a:pt x="378" y="152"/>
                    </a:lnTo>
                    <a:lnTo>
                      <a:pt x="382" y="150"/>
                    </a:lnTo>
                    <a:lnTo>
                      <a:pt x="386" y="148"/>
                    </a:lnTo>
                    <a:lnTo>
                      <a:pt x="388" y="146"/>
                    </a:lnTo>
                    <a:lnTo>
                      <a:pt x="394" y="144"/>
                    </a:lnTo>
                    <a:lnTo>
                      <a:pt x="400" y="144"/>
                    </a:lnTo>
                    <a:lnTo>
                      <a:pt x="410" y="146"/>
                    </a:lnTo>
                    <a:lnTo>
                      <a:pt x="410" y="146"/>
                    </a:lnTo>
                    <a:lnTo>
                      <a:pt x="420" y="150"/>
                    </a:lnTo>
                    <a:lnTo>
                      <a:pt x="430" y="150"/>
                    </a:lnTo>
                    <a:lnTo>
                      <a:pt x="440" y="148"/>
                    </a:lnTo>
                    <a:lnTo>
                      <a:pt x="450" y="144"/>
                    </a:lnTo>
                    <a:lnTo>
                      <a:pt x="460" y="138"/>
                    </a:lnTo>
                    <a:lnTo>
                      <a:pt x="470" y="130"/>
                    </a:lnTo>
                    <a:lnTo>
                      <a:pt x="482" y="120"/>
                    </a:lnTo>
                    <a:lnTo>
                      <a:pt x="492" y="106"/>
                    </a:lnTo>
                    <a:lnTo>
                      <a:pt x="492" y="106"/>
                    </a:lnTo>
                    <a:lnTo>
                      <a:pt x="496" y="100"/>
                    </a:lnTo>
                    <a:lnTo>
                      <a:pt x="500" y="94"/>
                    </a:lnTo>
                    <a:lnTo>
                      <a:pt x="500" y="88"/>
                    </a:lnTo>
                    <a:lnTo>
                      <a:pt x="498" y="84"/>
                    </a:lnTo>
                    <a:lnTo>
                      <a:pt x="496" y="80"/>
                    </a:lnTo>
                    <a:lnTo>
                      <a:pt x="492" y="76"/>
                    </a:lnTo>
                    <a:lnTo>
                      <a:pt x="482" y="70"/>
                    </a:lnTo>
                    <a:lnTo>
                      <a:pt x="470" y="68"/>
                    </a:lnTo>
                    <a:lnTo>
                      <a:pt x="456" y="66"/>
                    </a:lnTo>
                    <a:lnTo>
                      <a:pt x="444" y="68"/>
                    </a:lnTo>
                    <a:lnTo>
                      <a:pt x="436" y="70"/>
                    </a:lnTo>
                    <a:lnTo>
                      <a:pt x="436" y="70"/>
                    </a:lnTo>
                    <a:lnTo>
                      <a:pt x="420" y="76"/>
                    </a:lnTo>
                    <a:lnTo>
                      <a:pt x="406" y="80"/>
                    </a:lnTo>
                    <a:lnTo>
                      <a:pt x="402" y="82"/>
                    </a:lnTo>
                    <a:lnTo>
                      <a:pt x="398" y="80"/>
                    </a:lnTo>
                    <a:lnTo>
                      <a:pt x="398" y="78"/>
                    </a:lnTo>
                    <a:lnTo>
                      <a:pt x="400" y="72"/>
                    </a:lnTo>
                    <a:lnTo>
                      <a:pt x="400" y="72"/>
                    </a:lnTo>
                    <a:lnTo>
                      <a:pt x="400" y="68"/>
                    </a:lnTo>
                    <a:lnTo>
                      <a:pt x="398" y="64"/>
                    </a:lnTo>
                    <a:lnTo>
                      <a:pt x="394" y="62"/>
                    </a:lnTo>
                    <a:lnTo>
                      <a:pt x="390" y="62"/>
                    </a:lnTo>
                    <a:lnTo>
                      <a:pt x="384" y="60"/>
                    </a:lnTo>
                    <a:lnTo>
                      <a:pt x="380" y="60"/>
                    </a:lnTo>
                    <a:lnTo>
                      <a:pt x="380" y="56"/>
                    </a:lnTo>
                    <a:lnTo>
                      <a:pt x="384" y="52"/>
                    </a:lnTo>
                    <a:lnTo>
                      <a:pt x="384" y="52"/>
                    </a:lnTo>
                    <a:lnTo>
                      <a:pt x="388" y="46"/>
                    </a:lnTo>
                    <a:lnTo>
                      <a:pt x="388" y="44"/>
                    </a:lnTo>
                    <a:lnTo>
                      <a:pt x="386" y="42"/>
                    </a:lnTo>
                    <a:lnTo>
                      <a:pt x="382" y="40"/>
                    </a:lnTo>
                    <a:lnTo>
                      <a:pt x="378" y="38"/>
                    </a:lnTo>
                    <a:lnTo>
                      <a:pt x="374" y="34"/>
                    </a:lnTo>
                    <a:lnTo>
                      <a:pt x="372" y="28"/>
                    </a:lnTo>
                    <a:lnTo>
                      <a:pt x="370" y="18"/>
                    </a:lnTo>
                    <a:lnTo>
                      <a:pt x="370" y="18"/>
                    </a:lnTo>
                    <a:lnTo>
                      <a:pt x="368" y="8"/>
                    </a:lnTo>
                    <a:lnTo>
                      <a:pt x="364" y="2"/>
                    </a:lnTo>
                    <a:lnTo>
                      <a:pt x="358" y="0"/>
                    </a:lnTo>
                    <a:lnTo>
                      <a:pt x="350" y="2"/>
                    </a:lnTo>
                    <a:lnTo>
                      <a:pt x="340" y="6"/>
                    </a:lnTo>
                    <a:lnTo>
                      <a:pt x="328" y="12"/>
                    </a:lnTo>
                    <a:lnTo>
                      <a:pt x="300" y="28"/>
                    </a:lnTo>
                    <a:lnTo>
                      <a:pt x="300" y="28"/>
                    </a:lnTo>
                    <a:lnTo>
                      <a:pt x="294" y="32"/>
                    </a:lnTo>
                    <a:lnTo>
                      <a:pt x="292" y="36"/>
                    </a:lnTo>
                    <a:lnTo>
                      <a:pt x="290" y="40"/>
                    </a:lnTo>
                    <a:lnTo>
                      <a:pt x="292" y="42"/>
                    </a:lnTo>
                    <a:lnTo>
                      <a:pt x="298" y="46"/>
                    </a:lnTo>
                    <a:lnTo>
                      <a:pt x="308" y="50"/>
                    </a:lnTo>
                    <a:lnTo>
                      <a:pt x="318" y="54"/>
                    </a:lnTo>
                    <a:lnTo>
                      <a:pt x="326" y="58"/>
                    </a:lnTo>
                    <a:lnTo>
                      <a:pt x="328" y="60"/>
                    </a:lnTo>
                    <a:lnTo>
                      <a:pt x="328" y="64"/>
                    </a:lnTo>
                    <a:lnTo>
                      <a:pt x="328" y="66"/>
                    </a:lnTo>
                    <a:lnTo>
                      <a:pt x="322" y="70"/>
                    </a:lnTo>
                    <a:lnTo>
                      <a:pt x="322" y="70"/>
                    </a:lnTo>
                    <a:close/>
                  </a:path>
                </a:pathLst>
              </a:custGeom>
              <a:grpFill/>
              <a:ln w="6350">
                <a:noFill/>
                <a:round/>
                <a:headEnd/>
                <a:tailEnd/>
              </a:ln>
            </p:spPr>
            <p:txBody>
              <a:bodyPr/>
              <a:lstStyle/>
              <a:p>
                <a:endParaRPr lang="en-US" b="1" dirty="0"/>
              </a:p>
            </p:txBody>
          </p:sp>
          <p:sp>
            <p:nvSpPr>
              <p:cNvPr id="83" name="Freeform 6074">
                <a:extLst>
                  <a:ext uri="{FF2B5EF4-FFF2-40B4-BE49-F238E27FC236}">
                    <a16:creationId xmlns:a16="http://schemas.microsoft.com/office/drawing/2014/main" id="{419D1ADB-157E-A561-2C5C-8492F30DDC99}"/>
                  </a:ext>
                </a:extLst>
              </p:cNvPr>
              <p:cNvSpPr>
                <a:spLocks/>
              </p:cNvSpPr>
              <p:nvPr/>
            </p:nvSpPr>
            <p:spPr bwMode="auto">
              <a:xfrm>
                <a:off x="2233930" y="3139123"/>
                <a:ext cx="278130" cy="109220"/>
              </a:xfrm>
              <a:custGeom>
                <a:avLst/>
                <a:gdLst/>
                <a:ahLst/>
                <a:cxnLst>
                  <a:cxn ang="0">
                    <a:pos x="416" y="160"/>
                  </a:cxn>
                  <a:cxn ang="0">
                    <a:pos x="436" y="156"/>
                  </a:cxn>
                  <a:cxn ang="0">
                    <a:pos x="428" y="148"/>
                  </a:cxn>
                  <a:cxn ang="0">
                    <a:pos x="414" y="136"/>
                  </a:cxn>
                  <a:cxn ang="0">
                    <a:pos x="384" y="126"/>
                  </a:cxn>
                  <a:cxn ang="0">
                    <a:pos x="374" y="120"/>
                  </a:cxn>
                  <a:cxn ang="0">
                    <a:pos x="376" y="108"/>
                  </a:cxn>
                  <a:cxn ang="0">
                    <a:pos x="358" y="106"/>
                  </a:cxn>
                  <a:cxn ang="0">
                    <a:pos x="350" y="100"/>
                  </a:cxn>
                  <a:cxn ang="0">
                    <a:pos x="338" y="100"/>
                  </a:cxn>
                  <a:cxn ang="0">
                    <a:pos x="326" y="92"/>
                  </a:cxn>
                  <a:cxn ang="0">
                    <a:pos x="300" y="68"/>
                  </a:cxn>
                  <a:cxn ang="0">
                    <a:pos x="300" y="76"/>
                  </a:cxn>
                  <a:cxn ang="0">
                    <a:pos x="292" y="64"/>
                  </a:cxn>
                  <a:cxn ang="0">
                    <a:pos x="286" y="60"/>
                  </a:cxn>
                  <a:cxn ang="0">
                    <a:pos x="260" y="48"/>
                  </a:cxn>
                  <a:cxn ang="0">
                    <a:pos x="230" y="40"/>
                  </a:cxn>
                  <a:cxn ang="0">
                    <a:pos x="216" y="28"/>
                  </a:cxn>
                  <a:cxn ang="0">
                    <a:pos x="194" y="14"/>
                  </a:cxn>
                  <a:cxn ang="0">
                    <a:pos x="180" y="8"/>
                  </a:cxn>
                  <a:cxn ang="0">
                    <a:pos x="164" y="8"/>
                  </a:cxn>
                  <a:cxn ang="0">
                    <a:pos x="150" y="0"/>
                  </a:cxn>
                  <a:cxn ang="0">
                    <a:pos x="136" y="4"/>
                  </a:cxn>
                  <a:cxn ang="0">
                    <a:pos x="112" y="0"/>
                  </a:cxn>
                  <a:cxn ang="0">
                    <a:pos x="92" y="10"/>
                  </a:cxn>
                  <a:cxn ang="0">
                    <a:pos x="56" y="18"/>
                  </a:cxn>
                  <a:cxn ang="0">
                    <a:pos x="24" y="42"/>
                  </a:cxn>
                  <a:cxn ang="0">
                    <a:pos x="24" y="58"/>
                  </a:cxn>
                  <a:cxn ang="0">
                    <a:pos x="2" y="66"/>
                  </a:cxn>
                  <a:cxn ang="0">
                    <a:pos x="4" y="72"/>
                  </a:cxn>
                  <a:cxn ang="0">
                    <a:pos x="18" y="72"/>
                  </a:cxn>
                  <a:cxn ang="0">
                    <a:pos x="24" y="72"/>
                  </a:cxn>
                  <a:cxn ang="0">
                    <a:pos x="40" y="62"/>
                  </a:cxn>
                  <a:cxn ang="0">
                    <a:pos x="70" y="44"/>
                  </a:cxn>
                  <a:cxn ang="0">
                    <a:pos x="92" y="30"/>
                  </a:cxn>
                  <a:cxn ang="0">
                    <a:pos x="132" y="32"/>
                  </a:cxn>
                  <a:cxn ang="0">
                    <a:pos x="124" y="38"/>
                  </a:cxn>
                  <a:cxn ang="0">
                    <a:pos x="118" y="46"/>
                  </a:cxn>
                  <a:cxn ang="0">
                    <a:pos x="164" y="58"/>
                  </a:cxn>
                  <a:cxn ang="0">
                    <a:pos x="186" y="62"/>
                  </a:cxn>
                  <a:cxn ang="0">
                    <a:pos x="214" y="80"/>
                  </a:cxn>
                  <a:cxn ang="0">
                    <a:pos x="242" y="84"/>
                  </a:cxn>
                  <a:cxn ang="0">
                    <a:pos x="256" y="94"/>
                  </a:cxn>
                  <a:cxn ang="0">
                    <a:pos x="268" y="120"/>
                  </a:cxn>
                  <a:cxn ang="0">
                    <a:pos x="288" y="128"/>
                  </a:cxn>
                  <a:cxn ang="0">
                    <a:pos x="318" y="136"/>
                  </a:cxn>
                  <a:cxn ang="0">
                    <a:pos x="310" y="150"/>
                  </a:cxn>
                  <a:cxn ang="0">
                    <a:pos x="290" y="168"/>
                  </a:cxn>
                  <a:cxn ang="0">
                    <a:pos x="348" y="164"/>
                  </a:cxn>
                  <a:cxn ang="0">
                    <a:pos x="382" y="170"/>
                  </a:cxn>
                  <a:cxn ang="0">
                    <a:pos x="400" y="166"/>
                  </a:cxn>
                </a:cxnLst>
                <a:rect l="0" t="0" r="r" b="b"/>
                <a:pathLst>
                  <a:path w="438" h="172">
                    <a:moveTo>
                      <a:pt x="400" y="166"/>
                    </a:moveTo>
                    <a:lnTo>
                      <a:pt x="400" y="166"/>
                    </a:lnTo>
                    <a:lnTo>
                      <a:pt x="410" y="162"/>
                    </a:lnTo>
                    <a:lnTo>
                      <a:pt x="416" y="160"/>
                    </a:lnTo>
                    <a:lnTo>
                      <a:pt x="426" y="160"/>
                    </a:lnTo>
                    <a:lnTo>
                      <a:pt x="432" y="162"/>
                    </a:lnTo>
                    <a:lnTo>
                      <a:pt x="436" y="156"/>
                    </a:lnTo>
                    <a:lnTo>
                      <a:pt x="436" y="156"/>
                    </a:lnTo>
                    <a:lnTo>
                      <a:pt x="438" y="152"/>
                    </a:lnTo>
                    <a:lnTo>
                      <a:pt x="438" y="150"/>
                    </a:lnTo>
                    <a:lnTo>
                      <a:pt x="434" y="150"/>
                    </a:lnTo>
                    <a:lnTo>
                      <a:pt x="428" y="148"/>
                    </a:lnTo>
                    <a:lnTo>
                      <a:pt x="424" y="146"/>
                    </a:lnTo>
                    <a:lnTo>
                      <a:pt x="420" y="144"/>
                    </a:lnTo>
                    <a:lnTo>
                      <a:pt x="420" y="144"/>
                    </a:lnTo>
                    <a:lnTo>
                      <a:pt x="414" y="136"/>
                    </a:lnTo>
                    <a:lnTo>
                      <a:pt x="410" y="132"/>
                    </a:lnTo>
                    <a:lnTo>
                      <a:pt x="400" y="128"/>
                    </a:lnTo>
                    <a:lnTo>
                      <a:pt x="384" y="126"/>
                    </a:lnTo>
                    <a:lnTo>
                      <a:pt x="384" y="126"/>
                    </a:lnTo>
                    <a:lnTo>
                      <a:pt x="372" y="124"/>
                    </a:lnTo>
                    <a:lnTo>
                      <a:pt x="370" y="124"/>
                    </a:lnTo>
                    <a:lnTo>
                      <a:pt x="372" y="122"/>
                    </a:lnTo>
                    <a:lnTo>
                      <a:pt x="374" y="120"/>
                    </a:lnTo>
                    <a:lnTo>
                      <a:pt x="376" y="116"/>
                    </a:lnTo>
                    <a:lnTo>
                      <a:pt x="376" y="112"/>
                    </a:lnTo>
                    <a:lnTo>
                      <a:pt x="376" y="112"/>
                    </a:lnTo>
                    <a:lnTo>
                      <a:pt x="376" y="108"/>
                    </a:lnTo>
                    <a:lnTo>
                      <a:pt x="374" y="108"/>
                    </a:lnTo>
                    <a:lnTo>
                      <a:pt x="368" y="106"/>
                    </a:lnTo>
                    <a:lnTo>
                      <a:pt x="362" y="106"/>
                    </a:lnTo>
                    <a:lnTo>
                      <a:pt x="358" y="106"/>
                    </a:lnTo>
                    <a:lnTo>
                      <a:pt x="356" y="104"/>
                    </a:lnTo>
                    <a:lnTo>
                      <a:pt x="356" y="104"/>
                    </a:lnTo>
                    <a:lnTo>
                      <a:pt x="352" y="102"/>
                    </a:lnTo>
                    <a:lnTo>
                      <a:pt x="350" y="100"/>
                    </a:lnTo>
                    <a:lnTo>
                      <a:pt x="344" y="102"/>
                    </a:lnTo>
                    <a:lnTo>
                      <a:pt x="340" y="102"/>
                    </a:lnTo>
                    <a:lnTo>
                      <a:pt x="338" y="102"/>
                    </a:lnTo>
                    <a:lnTo>
                      <a:pt x="338" y="100"/>
                    </a:lnTo>
                    <a:lnTo>
                      <a:pt x="338" y="100"/>
                    </a:lnTo>
                    <a:lnTo>
                      <a:pt x="334" y="96"/>
                    </a:lnTo>
                    <a:lnTo>
                      <a:pt x="332" y="94"/>
                    </a:lnTo>
                    <a:lnTo>
                      <a:pt x="326" y="92"/>
                    </a:lnTo>
                    <a:lnTo>
                      <a:pt x="320" y="86"/>
                    </a:lnTo>
                    <a:lnTo>
                      <a:pt x="320" y="86"/>
                    </a:lnTo>
                    <a:lnTo>
                      <a:pt x="304" y="70"/>
                    </a:lnTo>
                    <a:lnTo>
                      <a:pt x="300" y="68"/>
                    </a:lnTo>
                    <a:lnTo>
                      <a:pt x="300" y="70"/>
                    </a:lnTo>
                    <a:lnTo>
                      <a:pt x="300" y="72"/>
                    </a:lnTo>
                    <a:lnTo>
                      <a:pt x="300" y="72"/>
                    </a:lnTo>
                    <a:lnTo>
                      <a:pt x="300" y="76"/>
                    </a:lnTo>
                    <a:lnTo>
                      <a:pt x="300" y="76"/>
                    </a:lnTo>
                    <a:lnTo>
                      <a:pt x="296" y="76"/>
                    </a:lnTo>
                    <a:lnTo>
                      <a:pt x="294" y="70"/>
                    </a:lnTo>
                    <a:lnTo>
                      <a:pt x="292" y="64"/>
                    </a:lnTo>
                    <a:lnTo>
                      <a:pt x="292" y="64"/>
                    </a:lnTo>
                    <a:lnTo>
                      <a:pt x="292" y="62"/>
                    </a:lnTo>
                    <a:lnTo>
                      <a:pt x="292" y="60"/>
                    </a:lnTo>
                    <a:lnTo>
                      <a:pt x="286" y="60"/>
                    </a:lnTo>
                    <a:lnTo>
                      <a:pt x="276" y="56"/>
                    </a:lnTo>
                    <a:lnTo>
                      <a:pt x="268" y="54"/>
                    </a:lnTo>
                    <a:lnTo>
                      <a:pt x="260" y="48"/>
                    </a:lnTo>
                    <a:lnTo>
                      <a:pt x="260" y="48"/>
                    </a:lnTo>
                    <a:lnTo>
                      <a:pt x="252" y="42"/>
                    </a:lnTo>
                    <a:lnTo>
                      <a:pt x="244" y="40"/>
                    </a:lnTo>
                    <a:lnTo>
                      <a:pt x="234" y="40"/>
                    </a:lnTo>
                    <a:lnTo>
                      <a:pt x="230" y="40"/>
                    </a:lnTo>
                    <a:lnTo>
                      <a:pt x="226" y="38"/>
                    </a:lnTo>
                    <a:lnTo>
                      <a:pt x="220" y="34"/>
                    </a:lnTo>
                    <a:lnTo>
                      <a:pt x="216" y="28"/>
                    </a:lnTo>
                    <a:lnTo>
                      <a:pt x="216" y="28"/>
                    </a:lnTo>
                    <a:lnTo>
                      <a:pt x="210" y="20"/>
                    </a:lnTo>
                    <a:lnTo>
                      <a:pt x="204" y="16"/>
                    </a:lnTo>
                    <a:lnTo>
                      <a:pt x="200" y="14"/>
                    </a:lnTo>
                    <a:lnTo>
                      <a:pt x="194" y="14"/>
                    </a:lnTo>
                    <a:lnTo>
                      <a:pt x="186" y="14"/>
                    </a:lnTo>
                    <a:lnTo>
                      <a:pt x="182" y="12"/>
                    </a:lnTo>
                    <a:lnTo>
                      <a:pt x="180" y="8"/>
                    </a:lnTo>
                    <a:lnTo>
                      <a:pt x="180" y="8"/>
                    </a:lnTo>
                    <a:lnTo>
                      <a:pt x="176" y="6"/>
                    </a:lnTo>
                    <a:lnTo>
                      <a:pt x="174" y="4"/>
                    </a:lnTo>
                    <a:lnTo>
                      <a:pt x="168" y="6"/>
                    </a:lnTo>
                    <a:lnTo>
                      <a:pt x="164" y="8"/>
                    </a:lnTo>
                    <a:lnTo>
                      <a:pt x="160" y="6"/>
                    </a:lnTo>
                    <a:lnTo>
                      <a:pt x="156" y="4"/>
                    </a:lnTo>
                    <a:lnTo>
                      <a:pt x="156" y="4"/>
                    </a:lnTo>
                    <a:lnTo>
                      <a:pt x="150" y="0"/>
                    </a:lnTo>
                    <a:lnTo>
                      <a:pt x="148" y="2"/>
                    </a:lnTo>
                    <a:lnTo>
                      <a:pt x="146" y="2"/>
                    </a:lnTo>
                    <a:lnTo>
                      <a:pt x="142" y="4"/>
                    </a:lnTo>
                    <a:lnTo>
                      <a:pt x="136" y="4"/>
                    </a:lnTo>
                    <a:lnTo>
                      <a:pt x="126" y="2"/>
                    </a:lnTo>
                    <a:lnTo>
                      <a:pt x="126" y="2"/>
                    </a:lnTo>
                    <a:lnTo>
                      <a:pt x="118" y="0"/>
                    </a:lnTo>
                    <a:lnTo>
                      <a:pt x="112" y="0"/>
                    </a:lnTo>
                    <a:lnTo>
                      <a:pt x="108" y="2"/>
                    </a:lnTo>
                    <a:lnTo>
                      <a:pt x="104" y="4"/>
                    </a:lnTo>
                    <a:lnTo>
                      <a:pt x="98" y="8"/>
                    </a:lnTo>
                    <a:lnTo>
                      <a:pt x="92" y="10"/>
                    </a:lnTo>
                    <a:lnTo>
                      <a:pt x="86" y="10"/>
                    </a:lnTo>
                    <a:lnTo>
                      <a:pt x="86" y="10"/>
                    </a:lnTo>
                    <a:lnTo>
                      <a:pt x="68" y="14"/>
                    </a:lnTo>
                    <a:lnTo>
                      <a:pt x="56" y="18"/>
                    </a:lnTo>
                    <a:lnTo>
                      <a:pt x="44" y="22"/>
                    </a:lnTo>
                    <a:lnTo>
                      <a:pt x="36" y="28"/>
                    </a:lnTo>
                    <a:lnTo>
                      <a:pt x="28" y="34"/>
                    </a:lnTo>
                    <a:lnTo>
                      <a:pt x="24" y="42"/>
                    </a:lnTo>
                    <a:lnTo>
                      <a:pt x="22" y="48"/>
                    </a:lnTo>
                    <a:lnTo>
                      <a:pt x="24" y="54"/>
                    </a:lnTo>
                    <a:lnTo>
                      <a:pt x="24" y="54"/>
                    </a:lnTo>
                    <a:lnTo>
                      <a:pt x="24" y="58"/>
                    </a:lnTo>
                    <a:lnTo>
                      <a:pt x="22" y="60"/>
                    </a:lnTo>
                    <a:lnTo>
                      <a:pt x="14" y="62"/>
                    </a:lnTo>
                    <a:lnTo>
                      <a:pt x="4" y="64"/>
                    </a:lnTo>
                    <a:lnTo>
                      <a:pt x="2" y="66"/>
                    </a:lnTo>
                    <a:lnTo>
                      <a:pt x="0" y="68"/>
                    </a:lnTo>
                    <a:lnTo>
                      <a:pt x="0" y="68"/>
                    </a:lnTo>
                    <a:lnTo>
                      <a:pt x="2" y="70"/>
                    </a:lnTo>
                    <a:lnTo>
                      <a:pt x="4" y="72"/>
                    </a:lnTo>
                    <a:lnTo>
                      <a:pt x="8" y="72"/>
                    </a:lnTo>
                    <a:lnTo>
                      <a:pt x="14" y="72"/>
                    </a:lnTo>
                    <a:lnTo>
                      <a:pt x="16" y="72"/>
                    </a:lnTo>
                    <a:lnTo>
                      <a:pt x="18" y="72"/>
                    </a:lnTo>
                    <a:lnTo>
                      <a:pt x="18" y="72"/>
                    </a:lnTo>
                    <a:lnTo>
                      <a:pt x="18" y="74"/>
                    </a:lnTo>
                    <a:lnTo>
                      <a:pt x="20" y="74"/>
                    </a:lnTo>
                    <a:lnTo>
                      <a:pt x="24" y="72"/>
                    </a:lnTo>
                    <a:lnTo>
                      <a:pt x="30" y="68"/>
                    </a:lnTo>
                    <a:lnTo>
                      <a:pt x="38" y="68"/>
                    </a:lnTo>
                    <a:lnTo>
                      <a:pt x="38" y="68"/>
                    </a:lnTo>
                    <a:lnTo>
                      <a:pt x="40" y="62"/>
                    </a:lnTo>
                    <a:lnTo>
                      <a:pt x="42" y="58"/>
                    </a:lnTo>
                    <a:lnTo>
                      <a:pt x="52" y="54"/>
                    </a:lnTo>
                    <a:lnTo>
                      <a:pt x="62" y="48"/>
                    </a:lnTo>
                    <a:lnTo>
                      <a:pt x="70" y="44"/>
                    </a:lnTo>
                    <a:lnTo>
                      <a:pt x="76" y="40"/>
                    </a:lnTo>
                    <a:lnTo>
                      <a:pt x="76" y="40"/>
                    </a:lnTo>
                    <a:lnTo>
                      <a:pt x="84" y="34"/>
                    </a:lnTo>
                    <a:lnTo>
                      <a:pt x="92" y="30"/>
                    </a:lnTo>
                    <a:lnTo>
                      <a:pt x="100" y="28"/>
                    </a:lnTo>
                    <a:lnTo>
                      <a:pt x="108" y="28"/>
                    </a:lnTo>
                    <a:lnTo>
                      <a:pt x="124" y="28"/>
                    </a:lnTo>
                    <a:lnTo>
                      <a:pt x="132" y="32"/>
                    </a:lnTo>
                    <a:lnTo>
                      <a:pt x="132" y="32"/>
                    </a:lnTo>
                    <a:lnTo>
                      <a:pt x="134" y="34"/>
                    </a:lnTo>
                    <a:lnTo>
                      <a:pt x="132" y="36"/>
                    </a:lnTo>
                    <a:lnTo>
                      <a:pt x="124" y="38"/>
                    </a:lnTo>
                    <a:lnTo>
                      <a:pt x="116" y="42"/>
                    </a:lnTo>
                    <a:lnTo>
                      <a:pt x="116" y="44"/>
                    </a:lnTo>
                    <a:lnTo>
                      <a:pt x="118" y="46"/>
                    </a:lnTo>
                    <a:lnTo>
                      <a:pt x="118" y="46"/>
                    </a:lnTo>
                    <a:lnTo>
                      <a:pt x="126" y="52"/>
                    </a:lnTo>
                    <a:lnTo>
                      <a:pt x="134" y="56"/>
                    </a:lnTo>
                    <a:lnTo>
                      <a:pt x="146" y="58"/>
                    </a:lnTo>
                    <a:lnTo>
                      <a:pt x="164" y="58"/>
                    </a:lnTo>
                    <a:lnTo>
                      <a:pt x="164" y="58"/>
                    </a:lnTo>
                    <a:lnTo>
                      <a:pt x="174" y="58"/>
                    </a:lnTo>
                    <a:lnTo>
                      <a:pt x="180" y="60"/>
                    </a:lnTo>
                    <a:lnTo>
                      <a:pt x="186" y="62"/>
                    </a:lnTo>
                    <a:lnTo>
                      <a:pt x="190" y="66"/>
                    </a:lnTo>
                    <a:lnTo>
                      <a:pt x="200" y="74"/>
                    </a:lnTo>
                    <a:lnTo>
                      <a:pt x="206" y="78"/>
                    </a:lnTo>
                    <a:lnTo>
                      <a:pt x="214" y="80"/>
                    </a:lnTo>
                    <a:lnTo>
                      <a:pt x="214" y="80"/>
                    </a:lnTo>
                    <a:lnTo>
                      <a:pt x="222" y="84"/>
                    </a:lnTo>
                    <a:lnTo>
                      <a:pt x="230" y="84"/>
                    </a:lnTo>
                    <a:lnTo>
                      <a:pt x="242" y="84"/>
                    </a:lnTo>
                    <a:lnTo>
                      <a:pt x="246" y="84"/>
                    </a:lnTo>
                    <a:lnTo>
                      <a:pt x="250" y="86"/>
                    </a:lnTo>
                    <a:lnTo>
                      <a:pt x="252" y="88"/>
                    </a:lnTo>
                    <a:lnTo>
                      <a:pt x="256" y="94"/>
                    </a:lnTo>
                    <a:lnTo>
                      <a:pt x="256" y="94"/>
                    </a:lnTo>
                    <a:lnTo>
                      <a:pt x="260" y="106"/>
                    </a:lnTo>
                    <a:lnTo>
                      <a:pt x="266" y="116"/>
                    </a:lnTo>
                    <a:lnTo>
                      <a:pt x="268" y="120"/>
                    </a:lnTo>
                    <a:lnTo>
                      <a:pt x="274" y="124"/>
                    </a:lnTo>
                    <a:lnTo>
                      <a:pt x="280" y="126"/>
                    </a:lnTo>
                    <a:lnTo>
                      <a:pt x="288" y="128"/>
                    </a:lnTo>
                    <a:lnTo>
                      <a:pt x="288" y="128"/>
                    </a:lnTo>
                    <a:lnTo>
                      <a:pt x="304" y="128"/>
                    </a:lnTo>
                    <a:lnTo>
                      <a:pt x="310" y="130"/>
                    </a:lnTo>
                    <a:lnTo>
                      <a:pt x="316" y="134"/>
                    </a:lnTo>
                    <a:lnTo>
                      <a:pt x="318" y="136"/>
                    </a:lnTo>
                    <a:lnTo>
                      <a:pt x="318" y="140"/>
                    </a:lnTo>
                    <a:lnTo>
                      <a:pt x="316" y="144"/>
                    </a:lnTo>
                    <a:lnTo>
                      <a:pt x="310" y="150"/>
                    </a:lnTo>
                    <a:lnTo>
                      <a:pt x="310" y="150"/>
                    </a:lnTo>
                    <a:lnTo>
                      <a:pt x="298" y="158"/>
                    </a:lnTo>
                    <a:lnTo>
                      <a:pt x="292" y="162"/>
                    </a:lnTo>
                    <a:lnTo>
                      <a:pt x="290" y="166"/>
                    </a:lnTo>
                    <a:lnTo>
                      <a:pt x="290" y="168"/>
                    </a:lnTo>
                    <a:lnTo>
                      <a:pt x="296" y="170"/>
                    </a:lnTo>
                    <a:lnTo>
                      <a:pt x="328" y="166"/>
                    </a:lnTo>
                    <a:lnTo>
                      <a:pt x="328" y="166"/>
                    </a:lnTo>
                    <a:lnTo>
                      <a:pt x="348" y="164"/>
                    </a:lnTo>
                    <a:lnTo>
                      <a:pt x="360" y="166"/>
                    </a:lnTo>
                    <a:lnTo>
                      <a:pt x="370" y="166"/>
                    </a:lnTo>
                    <a:lnTo>
                      <a:pt x="376" y="168"/>
                    </a:lnTo>
                    <a:lnTo>
                      <a:pt x="382" y="170"/>
                    </a:lnTo>
                    <a:lnTo>
                      <a:pt x="386" y="172"/>
                    </a:lnTo>
                    <a:lnTo>
                      <a:pt x="392" y="170"/>
                    </a:lnTo>
                    <a:lnTo>
                      <a:pt x="400" y="166"/>
                    </a:lnTo>
                    <a:lnTo>
                      <a:pt x="400" y="166"/>
                    </a:lnTo>
                    <a:close/>
                  </a:path>
                </a:pathLst>
              </a:custGeom>
              <a:grpFill/>
              <a:ln w="6350">
                <a:noFill/>
                <a:round/>
                <a:headEnd/>
                <a:tailEnd/>
              </a:ln>
            </p:spPr>
            <p:txBody>
              <a:bodyPr/>
              <a:lstStyle/>
              <a:p>
                <a:endParaRPr lang="en-US" b="1" dirty="0"/>
              </a:p>
            </p:txBody>
          </p:sp>
          <p:sp>
            <p:nvSpPr>
              <p:cNvPr id="84" name="Freeform 6084">
                <a:extLst>
                  <a:ext uri="{FF2B5EF4-FFF2-40B4-BE49-F238E27FC236}">
                    <a16:creationId xmlns:a16="http://schemas.microsoft.com/office/drawing/2014/main" id="{7C95DFDC-CB52-E798-ED0D-109D2B86AE25}"/>
                  </a:ext>
                </a:extLst>
              </p:cNvPr>
              <p:cNvSpPr>
                <a:spLocks/>
              </p:cNvSpPr>
              <p:nvPr/>
            </p:nvSpPr>
            <p:spPr bwMode="auto">
              <a:xfrm>
                <a:off x="2791460" y="3296603"/>
                <a:ext cx="5080" cy="5080"/>
              </a:xfrm>
              <a:custGeom>
                <a:avLst/>
                <a:gdLst/>
                <a:ahLst/>
                <a:cxnLst>
                  <a:cxn ang="0">
                    <a:pos x="0" y="6"/>
                  </a:cxn>
                  <a:cxn ang="0">
                    <a:pos x="0" y="6"/>
                  </a:cxn>
                  <a:cxn ang="0">
                    <a:pos x="0" y="8"/>
                  </a:cxn>
                  <a:cxn ang="0">
                    <a:pos x="4" y="6"/>
                  </a:cxn>
                  <a:cxn ang="0">
                    <a:pos x="6" y="4"/>
                  </a:cxn>
                  <a:cxn ang="0">
                    <a:pos x="8" y="2"/>
                  </a:cxn>
                  <a:cxn ang="0">
                    <a:pos x="8" y="2"/>
                  </a:cxn>
                  <a:cxn ang="0">
                    <a:pos x="6" y="0"/>
                  </a:cxn>
                  <a:cxn ang="0">
                    <a:pos x="2" y="2"/>
                  </a:cxn>
                  <a:cxn ang="0">
                    <a:pos x="0" y="4"/>
                  </a:cxn>
                  <a:cxn ang="0">
                    <a:pos x="0" y="6"/>
                  </a:cxn>
                  <a:cxn ang="0">
                    <a:pos x="0" y="6"/>
                  </a:cxn>
                </a:cxnLst>
                <a:rect l="0" t="0" r="r" b="b"/>
                <a:pathLst>
                  <a:path w="8" h="8">
                    <a:moveTo>
                      <a:pt x="0" y="6"/>
                    </a:moveTo>
                    <a:lnTo>
                      <a:pt x="0" y="6"/>
                    </a:lnTo>
                    <a:lnTo>
                      <a:pt x="0" y="8"/>
                    </a:lnTo>
                    <a:lnTo>
                      <a:pt x="4" y="6"/>
                    </a:lnTo>
                    <a:lnTo>
                      <a:pt x="6" y="4"/>
                    </a:lnTo>
                    <a:lnTo>
                      <a:pt x="8" y="2"/>
                    </a:lnTo>
                    <a:lnTo>
                      <a:pt x="8" y="2"/>
                    </a:lnTo>
                    <a:lnTo>
                      <a:pt x="6" y="0"/>
                    </a:lnTo>
                    <a:lnTo>
                      <a:pt x="2" y="2"/>
                    </a:lnTo>
                    <a:lnTo>
                      <a:pt x="0" y="4"/>
                    </a:lnTo>
                    <a:lnTo>
                      <a:pt x="0" y="6"/>
                    </a:lnTo>
                    <a:lnTo>
                      <a:pt x="0" y="6"/>
                    </a:lnTo>
                    <a:close/>
                  </a:path>
                </a:pathLst>
              </a:custGeom>
              <a:grpFill/>
              <a:ln w="6350">
                <a:noFill/>
                <a:round/>
                <a:headEnd/>
                <a:tailEnd/>
              </a:ln>
            </p:spPr>
            <p:txBody>
              <a:bodyPr/>
              <a:lstStyle/>
              <a:p>
                <a:endParaRPr lang="en-US" b="1" dirty="0"/>
              </a:p>
            </p:txBody>
          </p:sp>
          <p:sp>
            <p:nvSpPr>
              <p:cNvPr id="85" name="Freeform 6086">
                <a:extLst>
                  <a:ext uri="{FF2B5EF4-FFF2-40B4-BE49-F238E27FC236}">
                    <a16:creationId xmlns:a16="http://schemas.microsoft.com/office/drawing/2014/main" id="{9BD7BB0E-A32C-D538-46E7-9AAA1153FE82}"/>
                  </a:ext>
                </a:extLst>
              </p:cNvPr>
              <p:cNvSpPr>
                <a:spLocks noEditPoints="1"/>
              </p:cNvSpPr>
              <p:nvPr/>
            </p:nvSpPr>
            <p:spPr bwMode="auto">
              <a:xfrm>
                <a:off x="93979" y="1296353"/>
                <a:ext cx="2874010" cy="2354580"/>
              </a:xfrm>
              <a:custGeom>
                <a:avLst/>
                <a:gdLst/>
                <a:ahLst/>
                <a:cxnLst>
                  <a:cxn ang="0">
                    <a:pos x="3400" y="3516"/>
                  </a:cxn>
                  <a:cxn ang="0">
                    <a:pos x="3292" y="3276"/>
                  </a:cxn>
                  <a:cxn ang="0">
                    <a:pos x="3246" y="3102"/>
                  </a:cxn>
                  <a:cxn ang="0">
                    <a:pos x="3116" y="3080"/>
                  </a:cxn>
                  <a:cxn ang="0">
                    <a:pos x="2830" y="2916"/>
                  </a:cxn>
                  <a:cxn ang="0">
                    <a:pos x="3078" y="2572"/>
                  </a:cxn>
                  <a:cxn ang="0">
                    <a:pos x="3134" y="2554"/>
                  </a:cxn>
                  <a:cxn ang="0">
                    <a:pos x="3436" y="2646"/>
                  </a:cxn>
                  <a:cxn ang="0">
                    <a:pos x="3526" y="2642"/>
                  </a:cxn>
                  <a:cxn ang="0">
                    <a:pos x="3686" y="2282"/>
                  </a:cxn>
                  <a:cxn ang="0">
                    <a:pos x="3698" y="2162"/>
                  </a:cxn>
                  <a:cxn ang="0">
                    <a:pos x="3748" y="2092"/>
                  </a:cxn>
                  <a:cxn ang="0">
                    <a:pos x="3924" y="1928"/>
                  </a:cxn>
                  <a:cxn ang="0">
                    <a:pos x="4006" y="1782"/>
                  </a:cxn>
                  <a:cxn ang="0">
                    <a:pos x="4138" y="1824"/>
                  </a:cxn>
                  <a:cxn ang="0">
                    <a:pos x="4150" y="1496"/>
                  </a:cxn>
                  <a:cxn ang="0">
                    <a:pos x="4522" y="1296"/>
                  </a:cxn>
                  <a:cxn ang="0">
                    <a:pos x="4314" y="1090"/>
                  </a:cxn>
                  <a:cxn ang="0">
                    <a:pos x="4060" y="934"/>
                  </a:cxn>
                  <a:cxn ang="0">
                    <a:pos x="3720" y="680"/>
                  </a:cxn>
                  <a:cxn ang="0">
                    <a:pos x="3570" y="1166"/>
                  </a:cxn>
                  <a:cxn ang="0">
                    <a:pos x="3346" y="1132"/>
                  </a:cxn>
                  <a:cxn ang="0">
                    <a:pos x="3060" y="648"/>
                  </a:cxn>
                  <a:cxn ang="0">
                    <a:pos x="3304" y="420"/>
                  </a:cxn>
                  <a:cxn ang="0">
                    <a:pos x="3452" y="258"/>
                  </a:cxn>
                  <a:cxn ang="0">
                    <a:pos x="3282" y="322"/>
                  </a:cxn>
                  <a:cxn ang="0">
                    <a:pos x="3048" y="164"/>
                  </a:cxn>
                  <a:cxn ang="0">
                    <a:pos x="2954" y="232"/>
                  </a:cxn>
                  <a:cxn ang="0">
                    <a:pos x="2726" y="298"/>
                  </a:cxn>
                  <a:cxn ang="0">
                    <a:pos x="2330" y="286"/>
                  </a:cxn>
                  <a:cxn ang="0">
                    <a:pos x="1732" y="136"/>
                  </a:cxn>
                  <a:cxn ang="0">
                    <a:pos x="1406" y="178"/>
                  </a:cxn>
                  <a:cxn ang="0">
                    <a:pos x="636" y="94"/>
                  </a:cxn>
                  <a:cxn ang="0">
                    <a:pos x="54" y="266"/>
                  </a:cxn>
                  <a:cxn ang="0">
                    <a:pos x="28" y="440"/>
                  </a:cxn>
                  <a:cxn ang="0">
                    <a:pos x="270" y="598"/>
                  </a:cxn>
                  <a:cxn ang="0">
                    <a:pos x="246" y="900"/>
                  </a:cxn>
                  <a:cxn ang="0">
                    <a:pos x="218" y="1124"/>
                  </a:cxn>
                  <a:cxn ang="0">
                    <a:pos x="548" y="956"/>
                  </a:cxn>
                  <a:cxn ang="0">
                    <a:pos x="648" y="882"/>
                  </a:cxn>
                  <a:cxn ang="0">
                    <a:pos x="1136" y="842"/>
                  </a:cxn>
                  <a:cxn ang="0">
                    <a:pos x="1412" y="1020"/>
                  </a:cxn>
                  <a:cxn ang="0">
                    <a:pos x="1524" y="1162"/>
                  </a:cxn>
                  <a:cxn ang="0">
                    <a:pos x="1646" y="1306"/>
                  </a:cxn>
                  <a:cxn ang="0">
                    <a:pos x="1750" y="1434"/>
                  </a:cxn>
                  <a:cxn ang="0">
                    <a:pos x="1840" y="1570"/>
                  </a:cxn>
                  <a:cxn ang="0">
                    <a:pos x="1838" y="2170"/>
                  </a:cxn>
                  <a:cxn ang="0">
                    <a:pos x="2146" y="2682"/>
                  </a:cxn>
                  <a:cxn ang="0">
                    <a:pos x="2168" y="2564"/>
                  </a:cxn>
                  <a:cxn ang="0">
                    <a:pos x="2530" y="2998"/>
                  </a:cxn>
                  <a:cxn ang="0">
                    <a:pos x="3202" y="3400"/>
                  </a:cxn>
                  <a:cxn ang="0">
                    <a:pos x="3330" y="3570"/>
                  </a:cxn>
                  <a:cxn ang="0">
                    <a:pos x="3432" y="3656"/>
                  </a:cxn>
                  <a:cxn ang="0">
                    <a:pos x="3562" y="3616"/>
                  </a:cxn>
                  <a:cxn ang="0">
                    <a:pos x="3408" y="1922"/>
                  </a:cxn>
                  <a:cxn ang="0">
                    <a:pos x="3590" y="1870"/>
                  </a:cxn>
                  <a:cxn ang="0">
                    <a:pos x="3578" y="1812"/>
                  </a:cxn>
                  <a:cxn ang="0">
                    <a:pos x="3344" y="1588"/>
                  </a:cxn>
                  <a:cxn ang="0">
                    <a:pos x="3548" y="1750"/>
                  </a:cxn>
                  <a:cxn ang="0">
                    <a:pos x="3418" y="1798"/>
                  </a:cxn>
                  <a:cxn ang="0">
                    <a:pos x="3294" y="1766"/>
                  </a:cxn>
                  <a:cxn ang="0">
                    <a:pos x="3244" y="1726"/>
                  </a:cxn>
                  <a:cxn ang="0">
                    <a:pos x="3258" y="1654"/>
                  </a:cxn>
                </a:cxnLst>
                <a:rect l="0" t="0" r="r" b="b"/>
                <a:pathLst>
                  <a:path w="4526" h="3708">
                    <a:moveTo>
                      <a:pt x="3654" y="3626"/>
                    </a:moveTo>
                    <a:lnTo>
                      <a:pt x="3654" y="3626"/>
                    </a:lnTo>
                    <a:lnTo>
                      <a:pt x="3654" y="3626"/>
                    </a:lnTo>
                    <a:lnTo>
                      <a:pt x="3654" y="3626"/>
                    </a:lnTo>
                    <a:lnTo>
                      <a:pt x="3642" y="3614"/>
                    </a:lnTo>
                    <a:lnTo>
                      <a:pt x="3628" y="3600"/>
                    </a:lnTo>
                    <a:lnTo>
                      <a:pt x="3622" y="3596"/>
                    </a:lnTo>
                    <a:lnTo>
                      <a:pt x="3614" y="3592"/>
                    </a:lnTo>
                    <a:lnTo>
                      <a:pt x="3606" y="3590"/>
                    </a:lnTo>
                    <a:lnTo>
                      <a:pt x="3598" y="3588"/>
                    </a:lnTo>
                    <a:lnTo>
                      <a:pt x="3598" y="3588"/>
                    </a:lnTo>
                    <a:lnTo>
                      <a:pt x="3588" y="3590"/>
                    </a:lnTo>
                    <a:lnTo>
                      <a:pt x="3588" y="3588"/>
                    </a:lnTo>
                    <a:lnTo>
                      <a:pt x="3588" y="3588"/>
                    </a:lnTo>
                    <a:lnTo>
                      <a:pt x="3588" y="3586"/>
                    </a:lnTo>
                    <a:lnTo>
                      <a:pt x="3586" y="3584"/>
                    </a:lnTo>
                    <a:lnTo>
                      <a:pt x="3574" y="3582"/>
                    </a:lnTo>
                    <a:lnTo>
                      <a:pt x="3574" y="3582"/>
                    </a:lnTo>
                    <a:lnTo>
                      <a:pt x="3562" y="3582"/>
                    </a:lnTo>
                    <a:lnTo>
                      <a:pt x="3560" y="3582"/>
                    </a:lnTo>
                    <a:lnTo>
                      <a:pt x="3560" y="3584"/>
                    </a:lnTo>
                    <a:lnTo>
                      <a:pt x="3556" y="3590"/>
                    </a:lnTo>
                    <a:lnTo>
                      <a:pt x="3552" y="3594"/>
                    </a:lnTo>
                    <a:lnTo>
                      <a:pt x="3546" y="3598"/>
                    </a:lnTo>
                    <a:lnTo>
                      <a:pt x="3546" y="3598"/>
                    </a:lnTo>
                    <a:lnTo>
                      <a:pt x="3524" y="3608"/>
                    </a:lnTo>
                    <a:lnTo>
                      <a:pt x="3518" y="3612"/>
                    </a:lnTo>
                    <a:lnTo>
                      <a:pt x="3514" y="3616"/>
                    </a:lnTo>
                    <a:lnTo>
                      <a:pt x="3496" y="3622"/>
                    </a:lnTo>
                    <a:lnTo>
                      <a:pt x="3496" y="3622"/>
                    </a:lnTo>
                    <a:lnTo>
                      <a:pt x="3492" y="3622"/>
                    </a:lnTo>
                    <a:lnTo>
                      <a:pt x="3488" y="3620"/>
                    </a:lnTo>
                    <a:lnTo>
                      <a:pt x="3480" y="3612"/>
                    </a:lnTo>
                    <a:lnTo>
                      <a:pt x="3480" y="3612"/>
                    </a:lnTo>
                    <a:lnTo>
                      <a:pt x="3476" y="3608"/>
                    </a:lnTo>
                    <a:lnTo>
                      <a:pt x="3474" y="3604"/>
                    </a:lnTo>
                    <a:lnTo>
                      <a:pt x="3474" y="3604"/>
                    </a:lnTo>
                    <a:lnTo>
                      <a:pt x="3472" y="3602"/>
                    </a:lnTo>
                    <a:lnTo>
                      <a:pt x="3470" y="3602"/>
                    </a:lnTo>
                    <a:lnTo>
                      <a:pt x="3468" y="3604"/>
                    </a:lnTo>
                    <a:lnTo>
                      <a:pt x="3470" y="3610"/>
                    </a:lnTo>
                    <a:lnTo>
                      <a:pt x="3470" y="3610"/>
                    </a:lnTo>
                    <a:lnTo>
                      <a:pt x="3470" y="3610"/>
                    </a:lnTo>
                    <a:lnTo>
                      <a:pt x="3468" y="3612"/>
                    </a:lnTo>
                    <a:lnTo>
                      <a:pt x="3464" y="3612"/>
                    </a:lnTo>
                    <a:lnTo>
                      <a:pt x="3460" y="3610"/>
                    </a:lnTo>
                    <a:lnTo>
                      <a:pt x="3456" y="3608"/>
                    </a:lnTo>
                    <a:lnTo>
                      <a:pt x="3456" y="3608"/>
                    </a:lnTo>
                    <a:lnTo>
                      <a:pt x="3458" y="3604"/>
                    </a:lnTo>
                    <a:lnTo>
                      <a:pt x="3460" y="3604"/>
                    </a:lnTo>
                    <a:lnTo>
                      <a:pt x="3460" y="3602"/>
                    </a:lnTo>
                    <a:lnTo>
                      <a:pt x="3460" y="3600"/>
                    </a:lnTo>
                    <a:lnTo>
                      <a:pt x="3460" y="3600"/>
                    </a:lnTo>
                    <a:lnTo>
                      <a:pt x="3458" y="3600"/>
                    </a:lnTo>
                    <a:lnTo>
                      <a:pt x="3454" y="3600"/>
                    </a:lnTo>
                    <a:lnTo>
                      <a:pt x="3452" y="3600"/>
                    </a:lnTo>
                    <a:lnTo>
                      <a:pt x="3452" y="3596"/>
                    </a:lnTo>
                    <a:lnTo>
                      <a:pt x="3452" y="3596"/>
                    </a:lnTo>
                    <a:lnTo>
                      <a:pt x="3452" y="3590"/>
                    </a:lnTo>
                    <a:lnTo>
                      <a:pt x="3450" y="3588"/>
                    </a:lnTo>
                    <a:lnTo>
                      <a:pt x="3444" y="3584"/>
                    </a:lnTo>
                    <a:lnTo>
                      <a:pt x="3444" y="3584"/>
                    </a:lnTo>
                    <a:lnTo>
                      <a:pt x="3440" y="3578"/>
                    </a:lnTo>
                    <a:lnTo>
                      <a:pt x="3432" y="3568"/>
                    </a:lnTo>
                    <a:lnTo>
                      <a:pt x="3422" y="3558"/>
                    </a:lnTo>
                    <a:lnTo>
                      <a:pt x="3412" y="3544"/>
                    </a:lnTo>
                    <a:lnTo>
                      <a:pt x="3412" y="3544"/>
                    </a:lnTo>
                    <a:lnTo>
                      <a:pt x="3406" y="3534"/>
                    </a:lnTo>
                    <a:lnTo>
                      <a:pt x="3404" y="3528"/>
                    </a:lnTo>
                    <a:lnTo>
                      <a:pt x="3404" y="3522"/>
                    </a:lnTo>
                    <a:lnTo>
                      <a:pt x="3400" y="3516"/>
                    </a:lnTo>
                    <a:lnTo>
                      <a:pt x="3400" y="3516"/>
                    </a:lnTo>
                    <a:lnTo>
                      <a:pt x="3396" y="3512"/>
                    </a:lnTo>
                    <a:lnTo>
                      <a:pt x="3392" y="3504"/>
                    </a:lnTo>
                    <a:lnTo>
                      <a:pt x="3392" y="3504"/>
                    </a:lnTo>
                    <a:lnTo>
                      <a:pt x="3392" y="3498"/>
                    </a:lnTo>
                    <a:lnTo>
                      <a:pt x="3392" y="3492"/>
                    </a:lnTo>
                    <a:lnTo>
                      <a:pt x="3396" y="3486"/>
                    </a:lnTo>
                    <a:lnTo>
                      <a:pt x="3398" y="3484"/>
                    </a:lnTo>
                    <a:lnTo>
                      <a:pt x="3398" y="3484"/>
                    </a:lnTo>
                    <a:lnTo>
                      <a:pt x="3400" y="3482"/>
                    </a:lnTo>
                    <a:lnTo>
                      <a:pt x="3400" y="3478"/>
                    </a:lnTo>
                    <a:lnTo>
                      <a:pt x="3398" y="3474"/>
                    </a:lnTo>
                    <a:lnTo>
                      <a:pt x="3396" y="3472"/>
                    </a:lnTo>
                    <a:lnTo>
                      <a:pt x="3396" y="3472"/>
                    </a:lnTo>
                    <a:lnTo>
                      <a:pt x="3396" y="3470"/>
                    </a:lnTo>
                    <a:lnTo>
                      <a:pt x="3394" y="3470"/>
                    </a:lnTo>
                    <a:lnTo>
                      <a:pt x="3396" y="3464"/>
                    </a:lnTo>
                    <a:lnTo>
                      <a:pt x="3400" y="3452"/>
                    </a:lnTo>
                    <a:lnTo>
                      <a:pt x="3400" y="3452"/>
                    </a:lnTo>
                    <a:lnTo>
                      <a:pt x="3400" y="3446"/>
                    </a:lnTo>
                    <a:lnTo>
                      <a:pt x="3402" y="3444"/>
                    </a:lnTo>
                    <a:lnTo>
                      <a:pt x="3404" y="3444"/>
                    </a:lnTo>
                    <a:lnTo>
                      <a:pt x="3404" y="3444"/>
                    </a:lnTo>
                    <a:lnTo>
                      <a:pt x="3408" y="3444"/>
                    </a:lnTo>
                    <a:lnTo>
                      <a:pt x="3406" y="3438"/>
                    </a:lnTo>
                    <a:lnTo>
                      <a:pt x="3406" y="3438"/>
                    </a:lnTo>
                    <a:lnTo>
                      <a:pt x="3406" y="3424"/>
                    </a:lnTo>
                    <a:lnTo>
                      <a:pt x="3404" y="3404"/>
                    </a:lnTo>
                    <a:lnTo>
                      <a:pt x="3404" y="3404"/>
                    </a:lnTo>
                    <a:lnTo>
                      <a:pt x="3402" y="3396"/>
                    </a:lnTo>
                    <a:lnTo>
                      <a:pt x="3404" y="3392"/>
                    </a:lnTo>
                    <a:lnTo>
                      <a:pt x="3406" y="3386"/>
                    </a:lnTo>
                    <a:lnTo>
                      <a:pt x="3408" y="3378"/>
                    </a:lnTo>
                    <a:lnTo>
                      <a:pt x="3408" y="3378"/>
                    </a:lnTo>
                    <a:lnTo>
                      <a:pt x="3410" y="3368"/>
                    </a:lnTo>
                    <a:lnTo>
                      <a:pt x="3414" y="3358"/>
                    </a:lnTo>
                    <a:lnTo>
                      <a:pt x="3418" y="3350"/>
                    </a:lnTo>
                    <a:lnTo>
                      <a:pt x="3418" y="3346"/>
                    </a:lnTo>
                    <a:lnTo>
                      <a:pt x="3418" y="3342"/>
                    </a:lnTo>
                    <a:lnTo>
                      <a:pt x="3418" y="3342"/>
                    </a:lnTo>
                    <a:lnTo>
                      <a:pt x="3416" y="3334"/>
                    </a:lnTo>
                    <a:lnTo>
                      <a:pt x="3416" y="3328"/>
                    </a:lnTo>
                    <a:lnTo>
                      <a:pt x="3418" y="3324"/>
                    </a:lnTo>
                    <a:lnTo>
                      <a:pt x="3420" y="3318"/>
                    </a:lnTo>
                    <a:lnTo>
                      <a:pt x="3420" y="3318"/>
                    </a:lnTo>
                    <a:lnTo>
                      <a:pt x="3420" y="3314"/>
                    </a:lnTo>
                    <a:lnTo>
                      <a:pt x="3418" y="3310"/>
                    </a:lnTo>
                    <a:lnTo>
                      <a:pt x="3412" y="3304"/>
                    </a:lnTo>
                    <a:lnTo>
                      <a:pt x="3406" y="3300"/>
                    </a:lnTo>
                    <a:lnTo>
                      <a:pt x="3406" y="3300"/>
                    </a:lnTo>
                    <a:lnTo>
                      <a:pt x="3388" y="3290"/>
                    </a:lnTo>
                    <a:lnTo>
                      <a:pt x="3380" y="3280"/>
                    </a:lnTo>
                    <a:lnTo>
                      <a:pt x="3380" y="3280"/>
                    </a:lnTo>
                    <a:lnTo>
                      <a:pt x="3372" y="3274"/>
                    </a:lnTo>
                    <a:lnTo>
                      <a:pt x="3360" y="3270"/>
                    </a:lnTo>
                    <a:lnTo>
                      <a:pt x="3350" y="3268"/>
                    </a:lnTo>
                    <a:lnTo>
                      <a:pt x="3344" y="3268"/>
                    </a:lnTo>
                    <a:lnTo>
                      <a:pt x="3344" y="3268"/>
                    </a:lnTo>
                    <a:lnTo>
                      <a:pt x="3340" y="3270"/>
                    </a:lnTo>
                    <a:lnTo>
                      <a:pt x="3334" y="3270"/>
                    </a:lnTo>
                    <a:lnTo>
                      <a:pt x="3326" y="3270"/>
                    </a:lnTo>
                    <a:lnTo>
                      <a:pt x="3320" y="3268"/>
                    </a:lnTo>
                    <a:lnTo>
                      <a:pt x="3320" y="3268"/>
                    </a:lnTo>
                    <a:lnTo>
                      <a:pt x="3308" y="3264"/>
                    </a:lnTo>
                    <a:lnTo>
                      <a:pt x="3306" y="3264"/>
                    </a:lnTo>
                    <a:lnTo>
                      <a:pt x="3308" y="3266"/>
                    </a:lnTo>
                    <a:lnTo>
                      <a:pt x="3308" y="3266"/>
                    </a:lnTo>
                    <a:lnTo>
                      <a:pt x="3308" y="3268"/>
                    </a:lnTo>
                    <a:lnTo>
                      <a:pt x="3308" y="3270"/>
                    </a:lnTo>
                    <a:lnTo>
                      <a:pt x="3304" y="3272"/>
                    </a:lnTo>
                    <a:lnTo>
                      <a:pt x="3292" y="3276"/>
                    </a:lnTo>
                    <a:lnTo>
                      <a:pt x="3292" y="3276"/>
                    </a:lnTo>
                    <a:lnTo>
                      <a:pt x="3278" y="3278"/>
                    </a:lnTo>
                    <a:lnTo>
                      <a:pt x="3266" y="3276"/>
                    </a:lnTo>
                    <a:lnTo>
                      <a:pt x="3258" y="3274"/>
                    </a:lnTo>
                    <a:lnTo>
                      <a:pt x="3248" y="3274"/>
                    </a:lnTo>
                    <a:lnTo>
                      <a:pt x="3248" y="3274"/>
                    </a:lnTo>
                    <a:lnTo>
                      <a:pt x="3244" y="3276"/>
                    </a:lnTo>
                    <a:lnTo>
                      <a:pt x="3242" y="3274"/>
                    </a:lnTo>
                    <a:lnTo>
                      <a:pt x="3240" y="3272"/>
                    </a:lnTo>
                    <a:lnTo>
                      <a:pt x="3238" y="3270"/>
                    </a:lnTo>
                    <a:lnTo>
                      <a:pt x="3238" y="3270"/>
                    </a:lnTo>
                    <a:lnTo>
                      <a:pt x="3236" y="3270"/>
                    </a:lnTo>
                    <a:lnTo>
                      <a:pt x="3232" y="3272"/>
                    </a:lnTo>
                    <a:lnTo>
                      <a:pt x="3226" y="3276"/>
                    </a:lnTo>
                    <a:lnTo>
                      <a:pt x="3222" y="3282"/>
                    </a:lnTo>
                    <a:lnTo>
                      <a:pt x="3218" y="3282"/>
                    </a:lnTo>
                    <a:lnTo>
                      <a:pt x="3216" y="3280"/>
                    </a:lnTo>
                    <a:lnTo>
                      <a:pt x="3216" y="3280"/>
                    </a:lnTo>
                    <a:lnTo>
                      <a:pt x="3206" y="3272"/>
                    </a:lnTo>
                    <a:lnTo>
                      <a:pt x="3202" y="3268"/>
                    </a:lnTo>
                    <a:lnTo>
                      <a:pt x="3200" y="3268"/>
                    </a:lnTo>
                    <a:lnTo>
                      <a:pt x="3202" y="3270"/>
                    </a:lnTo>
                    <a:lnTo>
                      <a:pt x="3202" y="3270"/>
                    </a:lnTo>
                    <a:lnTo>
                      <a:pt x="3204" y="3274"/>
                    </a:lnTo>
                    <a:lnTo>
                      <a:pt x="3202" y="3280"/>
                    </a:lnTo>
                    <a:lnTo>
                      <a:pt x="3202" y="3280"/>
                    </a:lnTo>
                    <a:lnTo>
                      <a:pt x="3200" y="3282"/>
                    </a:lnTo>
                    <a:lnTo>
                      <a:pt x="3198" y="3280"/>
                    </a:lnTo>
                    <a:lnTo>
                      <a:pt x="3194" y="3274"/>
                    </a:lnTo>
                    <a:lnTo>
                      <a:pt x="3188" y="3270"/>
                    </a:lnTo>
                    <a:lnTo>
                      <a:pt x="3188" y="3270"/>
                    </a:lnTo>
                    <a:lnTo>
                      <a:pt x="3188" y="3268"/>
                    </a:lnTo>
                    <a:lnTo>
                      <a:pt x="3190" y="3264"/>
                    </a:lnTo>
                    <a:lnTo>
                      <a:pt x="3196" y="3256"/>
                    </a:lnTo>
                    <a:lnTo>
                      <a:pt x="3202" y="3250"/>
                    </a:lnTo>
                    <a:lnTo>
                      <a:pt x="3208" y="3242"/>
                    </a:lnTo>
                    <a:lnTo>
                      <a:pt x="3208" y="3242"/>
                    </a:lnTo>
                    <a:lnTo>
                      <a:pt x="3212" y="3236"/>
                    </a:lnTo>
                    <a:lnTo>
                      <a:pt x="3214" y="3228"/>
                    </a:lnTo>
                    <a:lnTo>
                      <a:pt x="3216" y="3206"/>
                    </a:lnTo>
                    <a:lnTo>
                      <a:pt x="3218" y="3182"/>
                    </a:lnTo>
                    <a:lnTo>
                      <a:pt x="3222" y="3160"/>
                    </a:lnTo>
                    <a:lnTo>
                      <a:pt x="3222" y="3160"/>
                    </a:lnTo>
                    <a:lnTo>
                      <a:pt x="3222" y="3154"/>
                    </a:lnTo>
                    <a:lnTo>
                      <a:pt x="3220" y="3150"/>
                    </a:lnTo>
                    <a:lnTo>
                      <a:pt x="3218" y="3148"/>
                    </a:lnTo>
                    <a:lnTo>
                      <a:pt x="3216" y="3148"/>
                    </a:lnTo>
                    <a:lnTo>
                      <a:pt x="3216" y="3148"/>
                    </a:lnTo>
                    <a:lnTo>
                      <a:pt x="3214" y="3150"/>
                    </a:lnTo>
                    <a:lnTo>
                      <a:pt x="3212" y="3150"/>
                    </a:lnTo>
                    <a:lnTo>
                      <a:pt x="3212" y="3144"/>
                    </a:lnTo>
                    <a:lnTo>
                      <a:pt x="3212" y="3144"/>
                    </a:lnTo>
                    <a:lnTo>
                      <a:pt x="3220" y="3128"/>
                    </a:lnTo>
                    <a:lnTo>
                      <a:pt x="3220" y="3128"/>
                    </a:lnTo>
                    <a:lnTo>
                      <a:pt x="3222" y="3124"/>
                    </a:lnTo>
                    <a:lnTo>
                      <a:pt x="3224" y="3124"/>
                    </a:lnTo>
                    <a:lnTo>
                      <a:pt x="3224" y="3128"/>
                    </a:lnTo>
                    <a:lnTo>
                      <a:pt x="3222" y="3134"/>
                    </a:lnTo>
                    <a:lnTo>
                      <a:pt x="3222" y="3134"/>
                    </a:lnTo>
                    <a:lnTo>
                      <a:pt x="3222" y="3140"/>
                    </a:lnTo>
                    <a:lnTo>
                      <a:pt x="3224" y="3144"/>
                    </a:lnTo>
                    <a:lnTo>
                      <a:pt x="3226" y="3148"/>
                    </a:lnTo>
                    <a:lnTo>
                      <a:pt x="3230" y="3154"/>
                    </a:lnTo>
                    <a:lnTo>
                      <a:pt x="3230" y="3154"/>
                    </a:lnTo>
                    <a:lnTo>
                      <a:pt x="3232" y="3156"/>
                    </a:lnTo>
                    <a:lnTo>
                      <a:pt x="3232" y="3152"/>
                    </a:lnTo>
                    <a:lnTo>
                      <a:pt x="3236" y="3138"/>
                    </a:lnTo>
                    <a:lnTo>
                      <a:pt x="3242" y="3118"/>
                    </a:lnTo>
                    <a:lnTo>
                      <a:pt x="3244" y="3104"/>
                    </a:lnTo>
                    <a:lnTo>
                      <a:pt x="3244" y="3104"/>
                    </a:lnTo>
                    <a:lnTo>
                      <a:pt x="3246" y="3102"/>
                    </a:lnTo>
                    <a:lnTo>
                      <a:pt x="3244" y="3102"/>
                    </a:lnTo>
                    <a:lnTo>
                      <a:pt x="3240" y="3102"/>
                    </a:lnTo>
                    <a:lnTo>
                      <a:pt x="3238" y="3102"/>
                    </a:lnTo>
                    <a:lnTo>
                      <a:pt x="3242" y="3098"/>
                    </a:lnTo>
                    <a:lnTo>
                      <a:pt x="3242" y="3098"/>
                    </a:lnTo>
                    <a:lnTo>
                      <a:pt x="3250" y="3088"/>
                    </a:lnTo>
                    <a:lnTo>
                      <a:pt x="3248" y="3086"/>
                    </a:lnTo>
                    <a:lnTo>
                      <a:pt x="3244" y="3088"/>
                    </a:lnTo>
                    <a:lnTo>
                      <a:pt x="3244" y="3088"/>
                    </a:lnTo>
                    <a:lnTo>
                      <a:pt x="3238" y="3090"/>
                    </a:lnTo>
                    <a:lnTo>
                      <a:pt x="3236" y="3088"/>
                    </a:lnTo>
                    <a:lnTo>
                      <a:pt x="3236" y="3084"/>
                    </a:lnTo>
                    <a:lnTo>
                      <a:pt x="3242" y="3078"/>
                    </a:lnTo>
                    <a:lnTo>
                      <a:pt x="3242" y="3078"/>
                    </a:lnTo>
                    <a:lnTo>
                      <a:pt x="3246" y="3076"/>
                    </a:lnTo>
                    <a:lnTo>
                      <a:pt x="3248" y="3072"/>
                    </a:lnTo>
                    <a:lnTo>
                      <a:pt x="3248" y="3064"/>
                    </a:lnTo>
                    <a:lnTo>
                      <a:pt x="3252" y="3050"/>
                    </a:lnTo>
                    <a:lnTo>
                      <a:pt x="3256" y="3040"/>
                    </a:lnTo>
                    <a:lnTo>
                      <a:pt x="3264" y="3030"/>
                    </a:lnTo>
                    <a:lnTo>
                      <a:pt x="3264" y="3030"/>
                    </a:lnTo>
                    <a:lnTo>
                      <a:pt x="3274" y="3016"/>
                    </a:lnTo>
                    <a:lnTo>
                      <a:pt x="3276" y="3010"/>
                    </a:lnTo>
                    <a:lnTo>
                      <a:pt x="3274" y="3006"/>
                    </a:lnTo>
                    <a:lnTo>
                      <a:pt x="3272" y="3002"/>
                    </a:lnTo>
                    <a:lnTo>
                      <a:pt x="3272" y="3002"/>
                    </a:lnTo>
                    <a:lnTo>
                      <a:pt x="3272" y="2996"/>
                    </a:lnTo>
                    <a:lnTo>
                      <a:pt x="3272" y="2994"/>
                    </a:lnTo>
                    <a:lnTo>
                      <a:pt x="3268" y="2992"/>
                    </a:lnTo>
                    <a:lnTo>
                      <a:pt x="3266" y="2988"/>
                    </a:lnTo>
                    <a:lnTo>
                      <a:pt x="3266" y="2988"/>
                    </a:lnTo>
                    <a:lnTo>
                      <a:pt x="3264" y="2986"/>
                    </a:lnTo>
                    <a:lnTo>
                      <a:pt x="3260" y="2986"/>
                    </a:lnTo>
                    <a:lnTo>
                      <a:pt x="3256" y="2986"/>
                    </a:lnTo>
                    <a:lnTo>
                      <a:pt x="3252" y="2988"/>
                    </a:lnTo>
                    <a:lnTo>
                      <a:pt x="3252" y="2988"/>
                    </a:lnTo>
                    <a:lnTo>
                      <a:pt x="3254" y="2990"/>
                    </a:lnTo>
                    <a:lnTo>
                      <a:pt x="3254" y="2990"/>
                    </a:lnTo>
                    <a:lnTo>
                      <a:pt x="3260" y="2990"/>
                    </a:lnTo>
                    <a:lnTo>
                      <a:pt x="3260" y="2992"/>
                    </a:lnTo>
                    <a:lnTo>
                      <a:pt x="3256" y="2994"/>
                    </a:lnTo>
                    <a:lnTo>
                      <a:pt x="3256" y="2994"/>
                    </a:lnTo>
                    <a:lnTo>
                      <a:pt x="3254" y="2994"/>
                    </a:lnTo>
                    <a:lnTo>
                      <a:pt x="3250" y="2994"/>
                    </a:lnTo>
                    <a:lnTo>
                      <a:pt x="3242" y="2990"/>
                    </a:lnTo>
                    <a:lnTo>
                      <a:pt x="3230" y="2988"/>
                    </a:lnTo>
                    <a:lnTo>
                      <a:pt x="3222" y="2986"/>
                    </a:lnTo>
                    <a:lnTo>
                      <a:pt x="3214" y="2986"/>
                    </a:lnTo>
                    <a:lnTo>
                      <a:pt x="3214" y="2986"/>
                    </a:lnTo>
                    <a:lnTo>
                      <a:pt x="3202" y="2990"/>
                    </a:lnTo>
                    <a:lnTo>
                      <a:pt x="3196" y="2992"/>
                    </a:lnTo>
                    <a:lnTo>
                      <a:pt x="3190" y="2996"/>
                    </a:lnTo>
                    <a:lnTo>
                      <a:pt x="3180" y="2998"/>
                    </a:lnTo>
                    <a:lnTo>
                      <a:pt x="3180" y="2998"/>
                    </a:lnTo>
                    <a:lnTo>
                      <a:pt x="3162" y="3000"/>
                    </a:lnTo>
                    <a:lnTo>
                      <a:pt x="3146" y="3004"/>
                    </a:lnTo>
                    <a:lnTo>
                      <a:pt x="3140" y="3008"/>
                    </a:lnTo>
                    <a:lnTo>
                      <a:pt x="3134" y="3012"/>
                    </a:lnTo>
                    <a:lnTo>
                      <a:pt x="3130" y="3016"/>
                    </a:lnTo>
                    <a:lnTo>
                      <a:pt x="3130" y="3020"/>
                    </a:lnTo>
                    <a:lnTo>
                      <a:pt x="3130" y="3020"/>
                    </a:lnTo>
                    <a:lnTo>
                      <a:pt x="3128" y="3028"/>
                    </a:lnTo>
                    <a:lnTo>
                      <a:pt x="3126" y="3034"/>
                    </a:lnTo>
                    <a:lnTo>
                      <a:pt x="3124" y="3040"/>
                    </a:lnTo>
                    <a:lnTo>
                      <a:pt x="3124" y="3056"/>
                    </a:lnTo>
                    <a:lnTo>
                      <a:pt x="3124" y="3056"/>
                    </a:lnTo>
                    <a:lnTo>
                      <a:pt x="3126" y="3068"/>
                    </a:lnTo>
                    <a:lnTo>
                      <a:pt x="3124" y="3070"/>
                    </a:lnTo>
                    <a:lnTo>
                      <a:pt x="3122" y="3072"/>
                    </a:lnTo>
                    <a:lnTo>
                      <a:pt x="3118" y="3076"/>
                    </a:lnTo>
                    <a:lnTo>
                      <a:pt x="3116" y="3080"/>
                    </a:lnTo>
                    <a:lnTo>
                      <a:pt x="3116" y="3088"/>
                    </a:lnTo>
                    <a:lnTo>
                      <a:pt x="3116" y="3088"/>
                    </a:lnTo>
                    <a:lnTo>
                      <a:pt x="3114" y="3096"/>
                    </a:lnTo>
                    <a:lnTo>
                      <a:pt x="3112" y="3102"/>
                    </a:lnTo>
                    <a:lnTo>
                      <a:pt x="3108" y="3108"/>
                    </a:lnTo>
                    <a:lnTo>
                      <a:pt x="3104" y="3112"/>
                    </a:lnTo>
                    <a:lnTo>
                      <a:pt x="3094" y="3118"/>
                    </a:lnTo>
                    <a:lnTo>
                      <a:pt x="3086" y="3122"/>
                    </a:lnTo>
                    <a:lnTo>
                      <a:pt x="3086" y="3122"/>
                    </a:lnTo>
                    <a:lnTo>
                      <a:pt x="3084" y="3126"/>
                    </a:lnTo>
                    <a:lnTo>
                      <a:pt x="3084" y="3126"/>
                    </a:lnTo>
                    <a:lnTo>
                      <a:pt x="3088" y="3128"/>
                    </a:lnTo>
                    <a:lnTo>
                      <a:pt x="3092" y="3132"/>
                    </a:lnTo>
                    <a:lnTo>
                      <a:pt x="3092" y="3134"/>
                    </a:lnTo>
                    <a:lnTo>
                      <a:pt x="3090" y="3138"/>
                    </a:lnTo>
                    <a:lnTo>
                      <a:pt x="3090" y="3138"/>
                    </a:lnTo>
                    <a:lnTo>
                      <a:pt x="3086" y="3142"/>
                    </a:lnTo>
                    <a:lnTo>
                      <a:pt x="3078" y="3144"/>
                    </a:lnTo>
                    <a:lnTo>
                      <a:pt x="3072" y="3144"/>
                    </a:lnTo>
                    <a:lnTo>
                      <a:pt x="3070" y="3142"/>
                    </a:lnTo>
                    <a:lnTo>
                      <a:pt x="3070" y="3140"/>
                    </a:lnTo>
                    <a:lnTo>
                      <a:pt x="3070" y="3140"/>
                    </a:lnTo>
                    <a:lnTo>
                      <a:pt x="3068" y="3134"/>
                    </a:lnTo>
                    <a:lnTo>
                      <a:pt x="3066" y="3132"/>
                    </a:lnTo>
                    <a:lnTo>
                      <a:pt x="3058" y="3132"/>
                    </a:lnTo>
                    <a:lnTo>
                      <a:pt x="3046" y="3132"/>
                    </a:lnTo>
                    <a:lnTo>
                      <a:pt x="3046" y="3132"/>
                    </a:lnTo>
                    <a:lnTo>
                      <a:pt x="3038" y="3134"/>
                    </a:lnTo>
                    <a:lnTo>
                      <a:pt x="3034" y="3138"/>
                    </a:lnTo>
                    <a:lnTo>
                      <a:pt x="3028" y="3142"/>
                    </a:lnTo>
                    <a:lnTo>
                      <a:pt x="3010" y="3144"/>
                    </a:lnTo>
                    <a:lnTo>
                      <a:pt x="3010" y="3144"/>
                    </a:lnTo>
                    <a:lnTo>
                      <a:pt x="2996" y="3146"/>
                    </a:lnTo>
                    <a:lnTo>
                      <a:pt x="2986" y="3152"/>
                    </a:lnTo>
                    <a:lnTo>
                      <a:pt x="2978" y="3156"/>
                    </a:lnTo>
                    <a:lnTo>
                      <a:pt x="2968" y="3160"/>
                    </a:lnTo>
                    <a:lnTo>
                      <a:pt x="2968" y="3160"/>
                    </a:lnTo>
                    <a:lnTo>
                      <a:pt x="2964" y="3160"/>
                    </a:lnTo>
                    <a:lnTo>
                      <a:pt x="2960" y="3158"/>
                    </a:lnTo>
                    <a:lnTo>
                      <a:pt x="2956" y="3148"/>
                    </a:lnTo>
                    <a:lnTo>
                      <a:pt x="2952" y="3144"/>
                    </a:lnTo>
                    <a:lnTo>
                      <a:pt x="2946" y="3138"/>
                    </a:lnTo>
                    <a:lnTo>
                      <a:pt x="2938" y="3134"/>
                    </a:lnTo>
                    <a:lnTo>
                      <a:pt x="2924" y="3130"/>
                    </a:lnTo>
                    <a:lnTo>
                      <a:pt x="2924" y="3130"/>
                    </a:lnTo>
                    <a:lnTo>
                      <a:pt x="2912" y="3126"/>
                    </a:lnTo>
                    <a:lnTo>
                      <a:pt x="2904" y="3120"/>
                    </a:lnTo>
                    <a:lnTo>
                      <a:pt x="2898" y="3112"/>
                    </a:lnTo>
                    <a:lnTo>
                      <a:pt x="2894" y="3102"/>
                    </a:lnTo>
                    <a:lnTo>
                      <a:pt x="2884" y="3076"/>
                    </a:lnTo>
                    <a:lnTo>
                      <a:pt x="2876" y="3062"/>
                    </a:lnTo>
                    <a:lnTo>
                      <a:pt x="2864" y="3046"/>
                    </a:lnTo>
                    <a:lnTo>
                      <a:pt x="2864" y="3046"/>
                    </a:lnTo>
                    <a:lnTo>
                      <a:pt x="2858" y="3036"/>
                    </a:lnTo>
                    <a:lnTo>
                      <a:pt x="2852" y="3028"/>
                    </a:lnTo>
                    <a:lnTo>
                      <a:pt x="2848" y="3010"/>
                    </a:lnTo>
                    <a:lnTo>
                      <a:pt x="2844" y="2998"/>
                    </a:lnTo>
                    <a:lnTo>
                      <a:pt x="2844" y="2994"/>
                    </a:lnTo>
                    <a:lnTo>
                      <a:pt x="2842" y="2992"/>
                    </a:lnTo>
                    <a:lnTo>
                      <a:pt x="2842" y="2992"/>
                    </a:lnTo>
                    <a:lnTo>
                      <a:pt x="2838" y="2990"/>
                    </a:lnTo>
                    <a:lnTo>
                      <a:pt x="2836" y="2988"/>
                    </a:lnTo>
                    <a:lnTo>
                      <a:pt x="2834" y="2976"/>
                    </a:lnTo>
                    <a:lnTo>
                      <a:pt x="2830" y="2948"/>
                    </a:lnTo>
                    <a:lnTo>
                      <a:pt x="2830" y="2948"/>
                    </a:lnTo>
                    <a:lnTo>
                      <a:pt x="2830" y="2938"/>
                    </a:lnTo>
                    <a:lnTo>
                      <a:pt x="2828" y="2934"/>
                    </a:lnTo>
                    <a:lnTo>
                      <a:pt x="2828" y="2932"/>
                    </a:lnTo>
                    <a:lnTo>
                      <a:pt x="2830" y="2926"/>
                    </a:lnTo>
                    <a:lnTo>
                      <a:pt x="2830" y="2926"/>
                    </a:lnTo>
                    <a:lnTo>
                      <a:pt x="2830" y="2916"/>
                    </a:lnTo>
                    <a:lnTo>
                      <a:pt x="2830" y="2906"/>
                    </a:lnTo>
                    <a:lnTo>
                      <a:pt x="2830" y="2886"/>
                    </a:lnTo>
                    <a:lnTo>
                      <a:pt x="2834" y="2854"/>
                    </a:lnTo>
                    <a:lnTo>
                      <a:pt x="2834" y="2854"/>
                    </a:lnTo>
                    <a:lnTo>
                      <a:pt x="2840" y="2820"/>
                    </a:lnTo>
                    <a:lnTo>
                      <a:pt x="2846" y="2800"/>
                    </a:lnTo>
                    <a:lnTo>
                      <a:pt x="2852" y="2784"/>
                    </a:lnTo>
                    <a:lnTo>
                      <a:pt x="2856" y="2766"/>
                    </a:lnTo>
                    <a:lnTo>
                      <a:pt x="2856" y="2766"/>
                    </a:lnTo>
                    <a:lnTo>
                      <a:pt x="2854" y="2748"/>
                    </a:lnTo>
                    <a:lnTo>
                      <a:pt x="2850" y="2728"/>
                    </a:lnTo>
                    <a:lnTo>
                      <a:pt x="2846" y="2710"/>
                    </a:lnTo>
                    <a:lnTo>
                      <a:pt x="2846" y="2696"/>
                    </a:lnTo>
                    <a:lnTo>
                      <a:pt x="2846" y="2696"/>
                    </a:lnTo>
                    <a:lnTo>
                      <a:pt x="2850" y="2686"/>
                    </a:lnTo>
                    <a:lnTo>
                      <a:pt x="2854" y="2678"/>
                    </a:lnTo>
                    <a:lnTo>
                      <a:pt x="2858" y="2672"/>
                    </a:lnTo>
                    <a:lnTo>
                      <a:pt x="2864" y="2662"/>
                    </a:lnTo>
                    <a:lnTo>
                      <a:pt x="2864" y="2662"/>
                    </a:lnTo>
                    <a:lnTo>
                      <a:pt x="2866" y="2658"/>
                    </a:lnTo>
                    <a:lnTo>
                      <a:pt x="2870" y="2654"/>
                    </a:lnTo>
                    <a:lnTo>
                      <a:pt x="2880" y="2646"/>
                    </a:lnTo>
                    <a:lnTo>
                      <a:pt x="2886" y="2642"/>
                    </a:lnTo>
                    <a:lnTo>
                      <a:pt x="2888" y="2640"/>
                    </a:lnTo>
                    <a:lnTo>
                      <a:pt x="2886" y="2638"/>
                    </a:lnTo>
                    <a:lnTo>
                      <a:pt x="2886" y="2638"/>
                    </a:lnTo>
                    <a:lnTo>
                      <a:pt x="2880" y="2628"/>
                    </a:lnTo>
                    <a:lnTo>
                      <a:pt x="2878" y="2626"/>
                    </a:lnTo>
                    <a:lnTo>
                      <a:pt x="2882" y="2628"/>
                    </a:lnTo>
                    <a:lnTo>
                      <a:pt x="2882" y="2628"/>
                    </a:lnTo>
                    <a:lnTo>
                      <a:pt x="2886" y="2628"/>
                    </a:lnTo>
                    <a:lnTo>
                      <a:pt x="2890" y="2628"/>
                    </a:lnTo>
                    <a:lnTo>
                      <a:pt x="2892" y="2626"/>
                    </a:lnTo>
                    <a:lnTo>
                      <a:pt x="2894" y="2628"/>
                    </a:lnTo>
                    <a:lnTo>
                      <a:pt x="2894" y="2628"/>
                    </a:lnTo>
                    <a:lnTo>
                      <a:pt x="2896" y="2628"/>
                    </a:lnTo>
                    <a:lnTo>
                      <a:pt x="2902" y="2628"/>
                    </a:lnTo>
                    <a:lnTo>
                      <a:pt x="2912" y="2624"/>
                    </a:lnTo>
                    <a:lnTo>
                      <a:pt x="2926" y="2616"/>
                    </a:lnTo>
                    <a:lnTo>
                      <a:pt x="2936" y="2606"/>
                    </a:lnTo>
                    <a:lnTo>
                      <a:pt x="2936" y="2606"/>
                    </a:lnTo>
                    <a:lnTo>
                      <a:pt x="2942" y="2600"/>
                    </a:lnTo>
                    <a:lnTo>
                      <a:pt x="2948" y="2594"/>
                    </a:lnTo>
                    <a:lnTo>
                      <a:pt x="2964" y="2584"/>
                    </a:lnTo>
                    <a:lnTo>
                      <a:pt x="2964" y="2584"/>
                    </a:lnTo>
                    <a:lnTo>
                      <a:pt x="2980" y="2572"/>
                    </a:lnTo>
                    <a:lnTo>
                      <a:pt x="2990" y="2570"/>
                    </a:lnTo>
                    <a:lnTo>
                      <a:pt x="3006" y="2568"/>
                    </a:lnTo>
                    <a:lnTo>
                      <a:pt x="3006" y="2568"/>
                    </a:lnTo>
                    <a:lnTo>
                      <a:pt x="3014" y="2568"/>
                    </a:lnTo>
                    <a:lnTo>
                      <a:pt x="3020" y="2570"/>
                    </a:lnTo>
                    <a:lnTo>
                      <a:pt x="3032" y="2574"/>
                    </a:lnTo>
                    <a:lnTo>
                      <a:pt x="3040" y="2580"/>
                    </a:lnTo>
                    <a:lnTo>
                      <a:pt x="3046" y="2580"/>
                    </a:lnTo>
                    <a:lnTo>
                      <a:pt x="3050" y="2580"/>
                    </a:lnTo>
                    <a:lnTo>
                      <a:pt x="3050" y="2580"/>
                    </a:lnTo>
                    <a:lnTo>
                      <a:pt x="3060" y="2578"/>
                    </a:lnTo>
                    <a:lnTo>
                      <a:pt x="3064" y="2580"/>
                    </a:lnTo>
                    <a:lnTo>
                      <a:pt x="3068" y="2582"/>
                    </a:lnTo>
                    <a:lnTo>
                      <a:pt x="3072" y="2580"/>
                    </a:lnTo>
                    <a:lnTo>
                      <a:pt x="3072" y="2580"/>
                    </a:lnTo>
                    <a:lnTo>
                      <a:pt x="3074" y="2578"/>
                    </a:lnTo>
                    <a:lnTo>
                      <a:pt x="3072" y="2578"/>
                    </a:lnTo>
                    <a:lnTo>
                      <a:pt x="3066" y="2576"/>
                    </a:lnTo>
                    <a:lnTo>
                      <a:pt x="3058" y="2572"/>
                    </a:lnTo>
                    <a:lnTo>
                      <a:pt x="3058" y="2572"/>
                    </a:lnTo>
                    <a:lnTo>
                      <a:pt x="3060" y="2568"/>
                    </a:lnTo>
                    <a:lnTo>
                      <a:pt x="3060" y="2568"/>
                    </a:lnTo>
                    <a:lnTo>
                      <a:pt x="3068" y="2566"/>
                    </a:lnTo>
                    <a:lnTo>
                      <a:pt x="3074" y="2568"/>
                    </a:lnTo>
                    <a:lnTo>
                      <a:pt x="3078" y="2572"/>
                    </a:lnTo>
                    <a:lnTo>
                      <a:pt x="3082" y="2578"/>
                    </a:lnTo>
                    <a:lnTo>
                      <a:pt x="3082" y="2578"/>
                    </a:lnTo>
                    <a:lnTo>
                      <a:pt x="3084" y="2580"/>
                    </a:lnTo>
                    <a:lnTo>
                      <a:pt x="3086" y="2582"/>
                    </a:lnTo>
                    <a:lnTo>
                      <a:pt x="3092" y="2584"/>
                    </a:lnTo>
                    <a:lnTo>
                      <a:pt x="3096" y="2586"/>
                    </a:lnTo>
                    <a:lnTo>
                      <a:pt x="3094" y="2588"/>
                    </a:lnTo>
                    <a:lnTo>
                      <a:pt x="3092" y="2590"/>
                    </a:lnTo>
                    <a:lnTo>
                      <a:pt x="3092" y="2590"/>
                    </a:lnTo>
                    <a:lnTo>
                      <a:pt x="3092" y="2594"/>
                    </a:lnTo>
                    <a:lnTo>
                      <a:pt x="3094" y="2596"/>
                    </a:lnTo>
                    <a:lnTo>
                      <a:pt x="3102" y="2600"/>
                    </a:lnTo>
                    <a:lnTo>
                      <a:pt x="3112" y="2600"/>
                    </a:lnTo>
                    <a:lnTo>
                      <a:pt x="3118" y="2600"/>
                    </a:lnTo>
                    <a:lnTo>
                      <a:pt x="3118" y="2600"/>
                    </a:lnTo>
                    <a:lnTo>
                      <a:pt x="3120" y="2596"/>
                    </a:lnTo>
                    <a:lnTo>
                      <a:pt x="3126" y="2594"/>
                    </a:lnTo>
                    <a:lnTo>
                      <a:pt x="3130" y="2594"/>
                    </a:lnTo>
                    <a:lnTo>
                      <a:pt x="3134" y="2600"/>
                    </a:lnTo>
                    <a:lnTo>
                      <a:pt x="3134" y="2600"/>
                    </a:lnTo>
                    <a:lnTo>
                      <a:pt x="3136" y="2602"/>
                    </a:lnTo>
                    <a:lnTo>
                      <a:pt x="3138" y="2604"/>
                    </a:lnTo>
                    <a:lnTo>
                      <a:pt x="3142" y="2602"/>
                    </a:lnTo>
                    <a:lnTo>
                      <a:pt x="3144" y="2596"/>
                    </a:lnTo>
                    <a:lnTo>
                      <a:pt x="3144" y="2592"/>
                    </a:lnTo>
                    <a:lnTo>
                      <a:pt x="3142" y="2588"/>
                    </a:lnTo>
                    <a:lnTo>
                      <a:pt x="3142" y="2588"/>
                    </a:lnTo>
                    <a:lnTo>
                      <a:pt x="3142" y="2584"/>
                    </a:lnTo>
                    <a:lnTo>
                      <a:pt x="3146" y="2584"/>
                    </a:lnTo>
                    <a:lnTo>
                      <a:pt x="3152" y="2586"/>
                    </a:lnTo>
                    <a:lnTo>
                      <a:pt x="3160" y="2594"/>
                    </a:lnTo>
                    <a:lnTo>
                      <a:pt x="3160" y="2594"/>
                    </a:lnTo>
                    <a:lnTo>
                      <a:pt x="3166" y="2602"/>
                    </a:lnTo>
                    <a:lnTo>
                      <a:pt x="3168" y="2608"/>
                    </a:lnTo>
                    <a:lnTo>
                      <a:pt x="3168" y="2610"/>
                    </a:lnTo>
                    <a:lnTo>
                      <a:pt x="3170" y="2610"/>
                    </a:lnTo>
                    <a:lnTo>
                      <a:pt x="3176" y="2606"/>
                    </a:lnTo>
                    <a:lnTo>
                      <a:pt x="3176" y="2606"/>
                    </a:lnTo>
                    <a:lnTo>
                      <a:pt x="3180" y="2602"/>
                    </a:lnTo>
                    <a:lnTo>
                      <a:pt x="3182" y="2600"/>
                    </a:lnTo>
                    <a:lnTo>
                      <a:pt x="3182" y="2596"/>
                    </a:lnTo>
                    <a:lnTo>
                      <a:pt x="3180" y="2594"/>
                    </a:lnTo>
                    <a:lnTo>
                      <a:pt x="3174" y="2590"/>
                    </a:lnTo>
                    <a:lnTo>
                      <a:pt x="3162" y="2584"/>
                    </a:lnTo>
                    <a:lnTo>
                      <a:pt x="3162" y="2584"/>
                    </a:lnTo>
                    <a:lnTo>
                      <a:pt x="3158" y="2580"/>
                    </a:lnTo>
                    <a:lnTo>
                      <a:pt x="3158" y="2578"/>
                    </a:lnTo>
                    <a:lnTo>
                      <a:pt x="3160" y="2576"/>
                    </a:lnTo>
                    <a:lnTo>
                      <a:pt x="3164" y="2574"/>
                    </a:lnTo>
                    <a:lnTo>
                      <a:pt x="3170" y="2568"/>
                    </a:lnTo>
                    <a:lnTo>
                      <a:pt x="3172" y="2564"/>
                    </a:lnTo>
                    <a:lnTo>
                      <a:pt x="3172" y="2560"/>
                    </a:lnTo>
                    <a:lnTo>
                      <a:pt x="3172" y="2560"/>
                    </a:lnTo>
                    <a:lnTo>
                      <a:pt x="3170" y="2556"/>
                    </a:lnTo>
                    <a:lnTo>
                      <a:pt x="3168" y="2556"/>
                    </a:lnTo>
                    <a:lnTo>
                      <a:pt x="3164" y="2558"/>
                    </a:lnTo>
                    <a:lnTo>
                      <a:pt x="3160" y="2562"/>
                    </a:lnTo>
                    <a:lnTo>
                      <a:pt x="3158" y="2562"/>
                    </a:lnTo>
                    <a:lnTo>
                      <a:pt x="3156" y="2562"/>
                    </a:lnTo>
                    <a:lnTo>
                      <a:pt x="3156" y="2562"/>
                    </a:lnTo>
                    <a:lnTo>
                      <a:pt x="3154" y="2560"/>
                    </a:lnTo>
                    <a:lnTo>
                      <a:pt x="3154" y="2558"/>
                    </a:lnTo>
                    <a:lnTo>
                      <a:pt x="3156" y="2556"/>
                    </a:lnTo>
                    <a:lnTo>
                      <a:pt x="3158" y="2552"/>
                    </a:lnTo>
                    <a:lnTo>
                      <a:pt x="3154" y="2550"/>
                    </a:lnTo>
                    <a:lnTo>
                      <a:pt x="3154" y="2550"/>
                    </a:lnTo>
                    <a:lnTo>
                      <a:pt x="3148" y="2550"/>
                    </a:lnTo>
                    <a:lnTo>
                      <a:pt x="3144" y="2554"/>
                    </a:lnTo>
                    <a:lnTo>
                      <a:pt x="3142" y="2556"/>
                    </a:lnTo>
                    <a:lnTo>
                      <a:pt x="3134" y="2554"/>
                    </a:lnTo>
                    <a:lnTo>
                      <a:pt x="3134" y="2554"/>
                    </a:lnTo>
                    <a:lnTo>
                      <a:pt x="3130" y="2550"/>
                    </a:lnTo>
                    <a:lnTo>
                      <a:pt x="3128" y="2548"/>
                    </a:lnTo>
                    <a:lnTo>
                      <a:pt x="3128" y="2544"/>
                    </a:lnTo>
                    <a:lnTo>
                      <a:pt x="3130" y="2540"/>
                    </a:lnTo>
                    <a:lnTo>
                      <a:pt x="3132" y="2538"/>
                    </a:lnTo>
                    <a:lnTo>
                      <a:pt x="3136" y="2536"/>
                    </a:lnTo>
                    <a:lnTo>
                      <a:pt x="3142" y="2536"/>
                    </a:lnTo>
                    <a:lnTo>
                      <a:pt x="3148" y="2538"/>
                    </a:lnTo>
                    <a:lnTo>
                      <a:pt x="3148" y="2538"/>
                    </a:lnTo>
                    <a:lnTo>
                      <a:pt x="3156" y="2544"/>
                    </a:lnTo>
                    <a:lnTo>
                      <a:pt x="3164" y="2546"/>
                    </a:lnTo>
                    <a:lnTo>
                      <a:pt x="3170" y="2544"/>
                    </a:lnTo>
                    <a:lnTo>
                      <a:pt x="3178" y="2538"/>
                    </a:lnTo>
                    <a:lnTo>
                      <a:pt x="3178" y="2538"/>
                    </a:lnTo>
                    <a:lnTo>
                      <a:pt x="3182" y="2536"/>
                    </a:lnTo>
                    <a:lnTo>
                      <a:pt x="3190" y="2536"/>
                    </a:lnTo>
                    <a:lnTo>
                      <a:pt x="3202" y="2536"/>
                    </a:lnTo>
                    <a:lnTo>
                      <a:pt x="3214" y="2538"/>
                    </a:lnTo>
                    <a:lnTo>
                      <a:pt x="3218" y="2538"/>
                    </a:lnTo>
                    <a:lnTo>
                      <a:pt x="3220" y="2536"/>
                    </a:lnTo>
                    <a:lnTo>
                      <a:pt x="3220" y="2536"/>
                    </a:lnTo>
                    <a:lnTo>
                      <a:pt x="3222" y="2522"/>
                    </a:lnTo>
                    <a:lnTo>
                      <a:pt x="3224" y="2520"/>
                    </a:lnTo>
                    <a:lnTo>
                      <a:pt x="3226" y="2522"/>
                    </a:lnTo>
                    <a:lnTo>
                      <a:pt x="3232" y="2534"/>
                    </a:lnTo>
                    <a:lnTo>
                      <a:pt x="3232" y="2534"/>
                    </a:lnTo>
                    <a:lnTo>
                      <a:pt x="3232" y="2538"/>
                    </a:lnTo>
                    <a:lnTo>
                      <a:pt x="3230" y="2540"/>
                    </a:lnTo>
                    <a:lnTo>
                      <a:pt x="3226" y="2544"/>
                    </a:lnTo>
                    <a:lnTo>
                      <a:pt x="3224" y="2546"/>
                    </a:lnTo>
                    <a:lnTo>
                      <a:pt x="3234" y="2544"/>
                    </a:lnTo>
                    <a:lnTo>
                      <a:pt x="3234" y="2544"/>
                    </a:lnTo>
                    <a:lnTo>
                      <a:pt x="3268" y="2536"/>
                    </a:lnTo>
                    <a:lnTo>
                      <a:pt x="3282" y="2536"/>
                    </a:lnTo>
                    <a:lnTo>
                      <a:pt x="3296" y="2538"/>
                    </a:lnTo>
                    <a:lnTo>
                      <a:pt x="3296" y="2538"/>
                    </a:lnTo>
                    <a:lnTo>
                      <a:pt x="3312" y="2544"/>
                    </a:lnTo>
                    <a:lnTo>
                      <a:pt x="3318" y="2546"/>
                    </a:lnTo>
                    <a:lnTo>
                      <a:pt x="3320" y="2552"/>
                    </a:lnTo>
                    <a:lnTo>
                      <a:pt x="3320" y="2552"/>
                    </a:lnTo>
                    <a:lnTo>
                      <a:pt x="3324" y="2556"/>
                    </a:lnTo>
                    <a:lnTo>
                      <a:pt x="3326" y="2556"/>
                    </a:lnTo>
                    <a:lnTo>
                      <a:pt x="3330" y="2560"/>
                    </a:lnTo>
                    <a:lnTo>
                      <a:pt x="3330" y="2566"/>
                    </a:lnTo>
                    <a:lnTo>
                      <a:pt x="3330" y="2566"/>
                    </a:lnTo>
                    <a:lnTo>
                      <a:pt x="3332" y="2570"/>
                    </a:lnTo>
                    <a:lnTo>
                      <a:pt x="3336" y="2572"/>
                    </a:lnTo>
                    <a:lnTo>
                      <a:pt x="3340" y="2570"/>
                    </a:lnTo>
                    <a:lnTo>
                      <a:pt x="3346" y="2570"/>
                    </a:lnTo>
                    <a:lnTo>
                      <a:pt x="3360" y="2564"/>
                    </a:lnTo>
                    <a:lnTo>
                      <a:pt x="3368" y="2562"/>
                    </a:lnTo>
                    <a:lnTo>
                      <a:pt x="3368" y="2562"/>
                    </a:lnTo>
                    <a:lnTo>
                      <a:pt x="3370" y="2560"/>
                    </a:lnTo>
                    <a:lnTo>
                      <a:pt x="3372" y="2560"/>
                    </a:lnTo>
                    <a:lnTo>
                      <a:pt x="3372" y="2556"/>
                    </a:lnTo>
                    <a:lnTo>
                      <a:pt x="3376" y="2552"/>
                    </a:lnTo>
                    <a:lnTo>
                      <a:pt x="3382" y="2552"/>
                    </a:lnTo>
                    <a:lnTo>
                      <a:pt x="3382" y="2552"/>
                    </a:lnTo>
                    <a:lnTo>
                      <a:pt x="3388" y="2554"/>
                    </a:lnTo>
                    <a:lnTo>
                      <a:pt x="3394" y="2558"/>
                    </a:lnTo>
                    <a:lnTo>
                      <a:pt x="3406" y="2574"/>
                    </a:lnTo>
                    <a:lnTo>
                      <a:pt x="3418" y="2592"/>
                    </a:lnTo>
                    <a:lnTo>
                      <a:pt x="3424" y="2596"/>
                    </a:lnTo>
                    <a:lnTo>
                      <a:pt x="3428" y="2598"/>
                    </a:lnTo>
                    <a:lnTo>
                      <a:pt x="3428" y="2598"/>
                    </a:lnTo>
                    <a:lnTo>
                      <a:pt x="3432" y="2600"/>
                    </a:lnTo>
                    <a:lnTo>
                      <a:pt x="3434" y="2604"/>
                    </a:lnTo>
                    <a:lnTo>
                      <a:pt x="3438" y="2616"/>
                    </a:lnTo>
                    <a:lnTo>
                      <a:pt x="3440" y="2630"/>
                    </a:lnTo>
                    <a:lnTo>
                      <a:pt x="3436" y="2646"/>
                    </a:lnTo>
                    <a:lnTo>
                      <a:pt x="3436" y="2646"/>
                    </a:lnTo>
                    <a:lnTo>
                      <a:pt x="3434" y="2658"/>
                    </a:lnTo>
                    <a:lnTo>
                      <a:pt x="3434" y="2670"/>
                    </a:lnTo>
                    <a:lnTo>
                      <a:pt x="3436" y="2676"/>
                    </a:lnTo>
                    <a:lnTo>
                      <a:pt x="3438" y="2678"/>
                    </a:lnTo>
                    <a:lnTo>
                      <a:pt x="3440" y="2676"/>
                    </a:lnTo>
                    <a:lnTo>
                      <a:pt x="3440" y="2676"/>
                    </a:lnTo>
                    <a:lnTo>
                      <a:pt x="3446" y="2672"/>
                    </a:lnTo>
                    <a:lnTo>
                      <a:pt x="3450" y="2670"/>
                    </a:lnTo>
                    <a:lnTo>
                      <a:pt x="3450" y="2670"/>
                    </a:lnTo>
                    <a:lnTo>
                      <a:pt x="3452" y="2672"/>
                    </a:lnTo>
                    <a:lnTo>
                      <a:pt x="3448" y="2678"/>
                    </a:lnTo>
                    <a:lnTo>
                      <a:pt x="3448" y="2678"/>
                    </a:lnTo>
                    <a:lnTo>
                      <a:pt x="3444" y="2682"/>
                    </a:lnTo>
                    <a:lnTo>
                      <a:pt x="3444" y="2688"/>
                    </a:lnTo>
                    <a:lnTo>
                      <a:pt x="3446" y="2698"/>
                    </a:lnTo>
                    <a:lnTo>
                      <a:pt x="3450" y="2710"/>
                    </a:lnTo>
                    <a:lnTo>
                      <a:pt x="3456" y="2718"/>
                    </a:lnTo>
                    <a:lnTo>
                      <a:pt x="3456" y="2718"/>
                    </a:lnTo>
                    <a:lnTo>
                      <a:pt x="3458" y="2720"/>
                    </a:lnTo>
                    <a:lnTo>
                      <a:pt x="3460" y="2720"/>
                    </a:lnTo>
                    <a:lnTo>
                      <a:pt x="3462" y="2720"/>
                    </a:lnTo>
                    <a:lnTo>
                      <a:pt x="3462" y="2718"/>
                    </a:lnTo>
                    <a:lnTo>
                      <a:pt x="3462" y="2720"/>
                    </a:lnTo>
                    <a:lnTo>
                      <a:pt x="3464" y="2726"/>
                    </a:lnTo>
                    <a:lnTo>
                      <a:pt x="3464" y="2726"/>
                    </a:lnTo>
                    <a:lnTo>
                      <a:pt x="3466" y="2734"/>
                    </a:lnTo>
                    <a:lnTo>
                      <a:pt x="3470" y="2738"/>
                    </a:lnTo>
                    <a:lnTo>
                      <a:pt x="3474" y="2742"/>
                    </a:lnTo>
                    <a:lnTo>
                      <a:pt x="3476" y="2754"/>
                    </a:lnTo>
                    <a:lnTo>
                      <a:pt x="3476" y="2754"/>
                    </a:lnTo>
                    <a:lnTo>
                      <a:pt x="3478" y="2760"/>
                    </a:lnTo>
                    <a:lnTo>
                      <a:pt x="3480" y="2764"/>
                    </a:lnTo>
                    <a:lnTo>
                      <a:pt x="3484" y="2768"/>
                    </a:lnTo>
                    <a:lnTo>
                      <a:pt x="3486" y="2768"/>
                    </a:lnTo>
                    <a:lnTo>
                      <a:pt x="3492" y="2772"/>
                    </a:lnTo>
                    <a:lnTo>
                      <a:pt x="3496" y="2776"/>
                    </a:lnTo>
                    <a:lnTo>
                      <a:pt x="3498" y="2782"/>
                    </a:lnTo>
                    <a:lnTo>
                      <a:pt x="3498" y="2782"/>
                    </a:lnTo>
                    <a:lnTo>
                      <a:pt x="3500" y="2792"/>
                    </a:lnTo>
                    <a:lnTo>
                      <a:pt x="3504" y="2796"/>
                    </a:lnTo>
                    <a:lnTo>
                      <a:pt x="3506" y="2796"/>
                    </a:lnTo>
                    <a:lnTo>
                      <a:pt x="3504" y="2798"/>
                    </a:lnTo>
                    <a:lnTo>
                      <a:pt x="3504" y="2798"/>
                    </a:lnTo>
                    <a:lnTo>
                      <a:pt x="3502" y="2804"/>
                    </a:lnTo>
                    <a:lnTo>
                      <a:pt x="3504" y="2808"/>
                    </a:lnTo>
                    <a:lnTo>
                      <a:pt x="3508" y="2808"/>
                    </a:lnTo>
                    <a:lnTo>
                      <a:pt x="3518" y="2806"/>
                    </a:lnTo>
                    <a:lnTo>
                      <a:pt x="3518" y="2806"/>
                    </a:lnTo>
                    <a:lnTo>
                      <a:pt x="3522" y="2806"/>
                    </a:lnTo>
                    <a:lnTo>
                      <a:pt x="3524" y="2806"/>
                    </a:lnTo>
                    <a:lnTo>
                      <a:pt x="3526" y="2810"/>
                    </a:lnTo>
                    <a:lnTo>
                      <a:pt x="3526" y="2810"/>
                    </a:lnTo>
                    <a:lnTo>
                      <a:pt x="3530" y="2804"/>
                    </a:lnTo>
                    <a:lnTo>
                      <a:pt x="3530" y="2804"/>
                    </a:lnTo>
                    <a:lnTo>
                      <a:pt x="3534" y="2796"/>
                    </a:lnTo>
                    <a:lnTo>
                      <a:pt x="3536" y="2790"/>
                    </a:lnTo>
                    <a:lnTo>
                      <a:pt x="3536" y="2786"/>
                    </a:lnTo>
                    <a:lnTo>
                      <a:pt x="3540" y="2778"/>
                    </a:lnTo>
                    <a:lnTo>
                      <a:pt x="3540" y="2778"/>
                    </a:lnTo>
                    <a:lnTo>
                      <a:pt x="3544" y="2768"/>
                    </a:lnTo>
                    <a:lnTo>
                      <a:pt x="3544" y="2758"/>
                    </a:lnTo>
                    <a:lnTo>
                      <a:pt x="3544" y="2746"/>
                    </a:lnTo>
                    <a:lnTo>
                      <a:pt x="3546" y="2732"/>
                    </a:lnTo>
                    <a:lnTo>
                      <a:pt x="3546" y="2732"/>
                    </a:lnTo>
                    <a:lnTo>
                      <a:pt x="3546" y="2722"/>
                    </a:lnTo>
                    <a:lnTo>
                      <a:pt x="3544" y="2712"/>
                    </a:lnTo>
                    <a:lnTo>
                      <a:pt x="3536" y="2686"/>
                    </a:lnTo>
                    <a:lnTo>
                      <a:pt x="3526" y="2662"/>
                    </a:lnTo>
                    <a:lnTo>
                      <a:pt x="3526" y="2650"/>
                    </a:lnTo>
                    <a:lnTo>
                      <a:pt x="3526" y="2642"/>
                    </a:lnTo>
                    <a:lnTo>
                      <a:pt x="3526" y="2642"/>
                    </a:lnTo>
                    <a:lnTo>
                      <a:pt x="3526" y="2636"/>
                    </a:lnTo>
                    <a:lnTo>
                      <a:pt x="3524" y="2630"/>
                    </a:lnTo>
                    <a:lnTo>
                      <a:pt x="3514" y="2610"/>
                    </a:lnTo>
                    <a:lnTo>
                      <a:pt x="3506" y="2598"/>
                    </a:lnTo>
                    <a:lnTo>
                      <a:pt x="3500" y="2582"/>
                    </a:lnTo>
                    <a:lnTo>
                      <a:pt x="3496" y="2564"/>
                    </a:lnTo>
                    <a:lnTo>
                      <a:pt x="3492" y="2542"/>
                    </a:lnTo>
                    <a:lnTo>
                      <a:pt x="3492" y="2542"/>
                    </a:lnTo>
                    <a:lnTo>
                      <a:pt x="3490" y="2520"/>
                    </a:lnTo>
                    <a:lnTo>
                      <a:pt x="3492" y="2500"/>
                    </a:lnTo>
                    <a:lnTo>
                      <a:pt x="3496" y="2484"/>
                    </a:lnTo>
                    <a:lnTo>
                      <a:pt x="3502" y="2470"/>
                    </a:lnTo>
                    <a:lnTo>
                      <a:pt x="3508" y="2458"/>
                    </a:lnTo>
                    <a:lnTo>
                      <a:pt x="3514" y="2448"/>
                    </a:lnTo>
                    <a:lnTo>
                      <a:pt x="3524" y="2438"/>
                    </a:lnTo>
                    <a:lnTo>
                      <a:pt x="3524" y="2438"/>
                    </a:lnTo>
                    <a:lnTo>
                      <a:pt x="3528" y="2434"/>
                    </a:lnTo>
                    <a:lnTo>
                      <a:pt x="3528" y="2432"/>
                    </a:lnTo>
                    <a:lnTo>
                      <a:pt x="3528" y="2428"/>
                    </a:lnTo>
                    <a:lnTo>
                      <a:pt x="3528" y="2426"/>
                    </a:lnTo>
                    <a:lnTo>
                      <a:pt x="3528" y="2426"/>
                    </a:lnTo>
                    <a:lnTo>
                      <a:pt x="3536" y="2424"/>
                    </a:lnTo>
                    <a:lnTo>
                      <a:pt x="3536" y="2424"/>
                    </a:lnTo>
                    <a:lnTo>
                      <a:pt x="3542" y="2424"/>
                    </a:lnTo>
                    <a:lnTo>
                      <a:pt x="3548" y="2420"/>
                    </a:lnTo>
                    <a:lnTo>
                      <a:pt x="3556" y="2412"/>
                    </a:lnTo>
                    <a:lnTo>
                      <a:pt x="3564" y="2402"/>
                    </a:lnTo>
                    <a:lnTo>
                      <a:pt x="3568" y="2400"/>
                    </a:lnTo>
                    <a:lnTo>
                      <a:pt x="3570" y="2398"/>
                    </a:lnTo>
                    <a:lnTo>
                      <a:pt x="3570" y="2398"/>
                    </a:lnTo>
                    <a:lnTo>
                      <a:pt x="3574" y="2398"/>
                    </a:lnTo>
                    <a:lnTo>
                      <a:pt x="3576" y="2394"/>
                    </a:lnTo>
                    <a:lnTo>
                      <a:pt x="3580" y="2384"/>
                    </a:lnTo>
                    <a:lnTo>
                      <a:pt x="3588" y="2370"/>
                    </a:lnTo>
                    <a:lnTo>
                      <a:pt x="3592" y="2362"/>
                    </a:lnTo>
                    <a:lnTo>
                      <a:pt x="3600" y="2356"/>
                    </a:lnTo>
                    <a:lnTo>
                      <a:pt x="3600" y="2356"/>
                    </a:lnTo>
                    <a:lnTo>
                      <a:pt x="3606" y="2352"/>
                    </a:lnTo>
                    <a:lnTo>
                      <a:pt x="3612" y="2350"/>
                    </a:lnTo>
                    <a:lnTo>
                      <a:pt x="3624" y="2350"/>
                    </a:lnTo>
                    <a:lnTo>
                      <a:pt x="3628" y="2350"/>
                    </a:lnTo>
                    <a:lnTo>
                      <a:pt x="3630" y="2350"/>
                    </a:lnTo>
                    <a:lnTo>
                      <a:pt x="3634" y="2346"/>
                    </a:lnTo>
                    <a:lnTo>
                      <a:pt x="3636" y="2342"/>
                    </a:lnTo>
                    <a:lnTo>
                      <a:pt x="3636" y="2342"/>
                    </a:lnTo>
                    <a:lnTo>
                      <a:pt x="3638" y="2334"/>
                    </a:lnTo>
                    <a:lnTo>
                      <a:pt x="3642" y="2328"/>
                    </a:lnTo>
                    <a:lnTo>
                      <a:pt x="3654" y="2318"/>
                    </a:lnTo>
                    <a:lnTo>
                      <a:pt x="3666" y="2310"/>
                    </a:lnTo>
                    <a:lnTo>
                      <a:pt x="3680" y="2306"/>
                    </a:lnTo>
                    <a:lnTo>
                      <a:pt x="3680" y="2306"/>
                    </a:lnTo>
                    <a:lnTo>
                      <a:pt x="3690" y="2304"/>
                    </a:lnTo>
                    <a:lnTo>
                      <a:pt x="3696" y="2300"/>
                    </a:lnTo>
                    <a:lnTo>
                      <a:pt x="3698" y="2294"/>
                    </a:lnTo>
                    <a:lnTo>
                      <a:pt x="3698" y="2292"/>
                    </a:lnTo>
                    <a:lnTo>
                      <a:pt x="3696" y="2290"/>
                    </a:lnTo>
                    <a:lnTo>
                      <a:pt x="3696" y="2290"/>
                    </a:lnTo>
                    <a:lnTo>
                      <a:pt x="3694" y="2290"/>
                    </a:lnTo>
                    <a:lnTo>
                      <a:pt x="3690" y="2290"/>
                    </a:lnTo>
                    <a:lnTo>
                      <a:pt x="3686" y="2294"/>
                    </a:lnTo>
                    <a:lnTo>
                      <a:pt x="3680" y="2296"/>
                    </a:lnTo>
                    <a:lnTo>
                      <a:pt x="3676" y="2298"/>
                    </a:lnTo>
                    <a:lnTo>
                      <a:pt x="3674" y="2296"/>
                    </a:lnTo>
                    <a:lnTo>
                      <a:pt x="3674" y="2296"/>
                    </a:lnTo>
                    <a:lnTo>
                      <a:pt x="3672" y="2294"/>
                    </a:lnTo>
                    <a:lnTo>
                      <a:pt x="3674" y="2292"/>
                    </a:lnTo>
                    <a:lnTo>
                      <a:pt x="3680" y="2290"/>
                    </a:lnTo>
                    <a:lnTo>
                      <a:pt x="3682" y="2288"/>
                    </a:lnTo>
                    <a:lnTo>
                      <a:pt x="3684" y="2286"/>
                    </a:lnTo>
                    <a:lnTo>
                      <a:pt x="3684" y="2286"/>
                    </a:lnTo>
                    <a:lnTo>
                      <a:pt x="3686" y="2282"/>
                    </a:lnTo>
                    <a:lnTo>
                      <a:pt x="3684" y="2278"/>
                    </a:lnTo>
                    <a:lnTo>
                      <a:pt x="3678" y="2272"/>
                    </a:lnTo>
                    <a:lnTo>
                      <a:pt x="3676" y="2268"/>
                    </a:lnTo>
                    <a:lnTo>
                      <a:pt x="3682" y="2268"/>
                    </a:lnTo>
                    <a:lnTo>
                      <a:pt x="3682" y="2268"/>
                    </a:lnTo>
                    <a:lnTo>
                      <a:pt x="3692" y="2272"/>
                    </a:lnTo>
                    <a:lnTo>
                      <a:pt x="3696" y="2274"/>
                    </a:lnTo>
                    <a:lnTo>
                      <a:pt x="3698" y="2276"/>
                    </a:lnTo>
                    <a:lnTo>
                      <a:pt x="3700" y="2274"/>
                    </a:lnTo>
                    <a:lnTo>
                      <a:pt x="3706" y="2270"/>
                    </a:lnTo>
                    <a:lnTo>
                      <a:pt x="3706" y="2270"/>
                    </a:lnTo>
                    <a:lnTo>
                      <a:pt x="3710" y="2264"/>
                    </a:lnTo>
                    <a:lnTo>
                      <a:pt x="3714" y="2262"/>
                    </a:lnTo>
                    <a:lnTo>
                      <a:pt x="3716" y="2260"/>
                    </a:lnTo>
                    <a:lnTo>
                      <a:pt x="3718" y="2254"/>
                    </a:lnTo>
                    <a:lnTo>
                      <a:pt x="3718" y="2254"/>
                    </a:lnTo>
                    <a:lnTo>
                      <a:pt x="3720" y="2246"/>
                    </a:lnTo>
                    <a:lnTo>
                      <a:pt x="3718" y="2242"/>
                    </a:lnTo>
                    <a:lnTo>
                      <a:pt x="3714" y="2240"/>
                    </a:lnTo>
                    <a:lnTo>
                      <a:pt x="3710" y="2244"/>
                    </a:lnTo>
                    <a:lnTo>
                      <a:pt x="3710" y="2244"/>
                    </a:lnTo>
                    <a:lnTo>
                      <a:pt x="3708" y="2244"/>
                    </a:lnTo>
                    <a:lnTo>
                      <a:pt x="3708" y="2242"/>
                    </a:lnTo>
                    <a:lnTo>
                      <a:pt x="3704" y="2240"/>
                    </a:lnTo>
                    <a:lnTo>
                      <a:pt x="3694" y="2240"/>
                    </a:lnTo>
                    <a:lnTo>
                      <a:pt x="3694" y="2240"/>
                    </a:lnTo>
                    <a:lnTo>
                      <a:pt x="3684" y="2242"/>
                    </a:lnTo>
                    <a:lnTo>
                      <a:pt x="3678" y="2240"/>
                    </a:lnTo>
                    <a:lnTo>
                      <a:pt x="3678" y="2236"/>
                    </a:lnTo>
                    <a:lnTo>
                      <a:pt x="3678" y="2230"/>
                    </a:lnTo>
                    <a:lnTo>
                      <a:pt x="3678" y="2230"/>
                    </a:lnTo>
                    <a:lnTo>
                      <a:pt x="3678" y="2228"/>
                    </a:lnTo>
                    <a:lnTo>
                      <a:pt x="3678" y="2228"/>
                    </a:lnTo>
                    <a:lnTo>
                      <a:pt x="3680" y="2232"/>
                    </a:lnTo>
                    <a:lnTo>
                      <a:pt x="3684" y="2236"/>
                    </a:lnTo>
                    <a:lnTo>
                      <a:pt x="3686" y="2236"/>
                    </a:lnTo>
                    <a:lnTo>
                      <a:pt x="3690" y="2236"/>
                    </a:lnTo>
                    <a:lnTo>
                      <a:pt x="3696" y="2234"/>
                    </a:lnTo>
                    <a:lnTo>
                      <a:pt x="3696" y="2234"/>
                    </a:lnTo>
                    <a:lnTo>
                      <a:pt x="3704" y="2230"/>
                    </a:lnTo>
                    <a:lnTo>
                      <a:pt x="3708" y="2230"/>
                    </a:lnTo>
                    <a:lnTo>
                      <a:pt x="3714" y="2232"/>
                    </a:lnTo>
                    <a:lnTo>
                      <a:pt x="3718" y="2236"/>
                    </a:lnTo>
                    <a:lnTo>
                      <a:pt x="3724" y="2244"/>
                    </a:lnTo>
                    <a:lnTo>
                      <a:pt x="3726" y="2248"/>
                    </a:lnTo>
                    <a:lnTo>
                      <a:pt x="3728" y="2248"/>
                    </a:lnTo>
                    <a:lnTo>
                      <a:pt x="3728" y="2248"/>
                    </a:lnTo>
                    <a:lnTo>
                      <a:pt x="3728" y="2246"/>
                    </a:lnTo>
                    <a:lnTo>
                      <a:pt x="3728" y="2244"/>
                    </a:lnTo>
                    <a:lnTo>
                      <a:pt x="3724" y="2236"/>
                    </a:lnTo>
                    <a:lnTo>
                      <a:pt x="3718" y="2222"/>
                    </a:lnTo>
                    <a:lnTo>
                      <a:pt x="3712" y="2198"/>
                    </a:lnTo>
                    <a:lnTo>
                      <a:pt x="3712" y="2198"/>
                    </a:lnTo>
                    <a:lnTo>
                      <a:pt x="3708" y="2188"/>
                    </a:lnTo>
                    <a:lnTo>
                      <a:pt x="3706" y="2186"/>
                    </a:lnTo>
                    <a:lnTo>
                      <a:pt x="3704" y="2186"/>
                    </a:lnTo>
                    <a:lnTo>
                      <a:pt x="3700" y="2188"/>
                    </a:lnTo>
                    <a:lnTo>
                      <a:pt x="3694" y="2190"/>
                    </a:lnTo>
                    <a:lnTo>
                      <a:pt x="3694" y="2190"/>
                    </a:lnTo>
                    <a:lnTo>
                      <a:pt x="3692" y="2190"/>
                    </a:lnTo>
                    <a:lnTo>
                      <a:pt x="3692" y="2190"/>
                    </a:lnTo>
                    <a:lnTo>
                      <a:pt x="3696" y="2186"/>
                    </a:lnTo>
                    <a:lnTo>
                      <a:pt x="3698" y="2180"/>
                    </a:lnTo>
                    <a:lnTo>
                      <a:pt x="3698" y="2176"/>
                    </a:lnTo>
                    <a:lnTo>
                      <a:pt x="3694" y="2174"/>
                    </a:lnTo>
                    <a:lnTo>
                      <a:pt x="3694" y="2174"/>
                    </a:lnTo>
                    <a:lnTo>
                      <a:pt x="3690" y="2170"/>
                    </a:lnTo>
                    <a:lnTo>
                      <a:pt x="3692" y="2170"/>
                    </a:lnTo>
                    <a:lnTo>
                      <a:pt x="3696" y="2168"/>
                    </a:lnTo>
                    <a:lnTo>
                      <a:pt x="3698" y="2166"/>
                    </a:lnTo>
                    <a:lnTo>
                      <a:pt x="3698" y="2162"/>
                    </a:lnTo>
                    <a:lnTo>
                      <a:pt x="3698" y="2156"/>
                    </a:lnTo>
                    <a:lnTo>
                      <a:pt x="3698" y="2156"/>
                    </a:lnTo>
                    <a:lnTo>
                      <a:pt x="3696" y="2144"/>
                    </a:lnTo>
                    <a:lnTo>
                      <a:pt x="3696" y="2140"/>
                    </a:lnTo>
                    <a:lnTo>
                      <a:pt x="3696" y="2136"/>
                    </a:lnTo>
                    <a:lnTo>
                      <a:pt x="3690" y="2130"/>
                    </a:lnTo>
                    <a:lnTo>
                      <a:pt x="3690" y="2130"/>
                    </a:lnTo>
                    <a:lnTo>
                      <a:pt x="3678" y="2118"/>
                    </a:lnTo>
                    <a:lnTo>
                      <a:pt x="3678" y="2118"/>
                    </a:lnTo>
                    <a:lnTo>
                      <a:pt x="3678" y="2118"/>
                    </a:lnTo>
                    <a:lnTo>
                      <a:pt x="3686" y="2122"/>
                    </a:lnTo>
                    <a:lnTo>
                      <a:pt x="3686" y="2122"/>
                    </a:lnTo>
                    <a:lnTo>
                      <a:pt x="3694" y="2126"/>
                    </a:lnTo>
                    <a:lnTo>
                      <a:pt x="3696" y="2124"/>
                    </a:lnTo>
                    <a:lnTo>
                      <a:pt x="3696" y="2124"/>
                    </a:lnTo>
                    <a:lnTo>
                      <a:pt x="3692" y="2108"/>
                    </a:lnTo>
                    <a:lnTo>
                      <a:pt x="3692" y="2108"/>
                    </a:lnTo>
                    <a:lnTo>
                      <a:pt x="3688" y="2092"/>
                    </a:lnTo>
                    <a:lnTo>
                      <a:pt x="3690" y="2076"/>
                    </a:lnTo>
                    <a:lnTo>
                      <a:pt x="3690" y="2076"/>
                    </a:lnTo>
                    <a:lnTo>
                      <a:pt x="3692" y="2064"/>
                    </a:lnTo>
                    <a:lnTo>
                      <a:pt x="3696" y="2058"/>
                    </a:lnTo>
                    <a:lnTo>
                      <a:pt x="3702" y="2054"/>
                    </a:lnTo>
                    <a:lnTo>
                      <a:pt x="3702" y="2054"/>
                    </a:lnTo>
                    <a:lnTo>
                      <a:pt x="3704" y="2050"/>
                    </a:lnTo>
                    <a:lnTo>
                      <a:pt x="3704" y="2052"/>
                    </a:lnTo>
                    <a:lnTo>
                      <a:pt x="3700" y="2058"/>
                    </a:lnTo>
                    <a:lnTo>
                      <a:pt x="3698" y="2064"/>
                    </a:lnTo>
                    <a:lnTo>
                      <a:pt x="3698" y="2064"/>
                    </a:lnTo>
                    <a:lnTo>
                      <a:pt x="3694" y="2076"/>
                    </a:lnTo>
                    <a:lnTo>
                      <a:pt x="3694" y="2082"/>
                    </a:lnTo>
                    <a:lnTo>
                      <a:pt x="3696" y="2086"/>
                    </a:lnTo>
                    <a:lnTo>
                      <a:pt x="3696" y="2086"/>
                    </a:lnTo>
                    <a:lnTo>
                      <a:pt x="3696" y="2088"/>
                    </a:lnTo>
                    <a:lnTo>
                      <a:pt x="3696" y="2090"/>
                    </a:lnTo>
                    <a:lnTo>
                      <a:pt x="3694" y="2094"/>
                    </a:lnTo>
                    <a:lnTo>
                      <a:pt x="3696" y="2098"/>
                    </a:lnTo>
                    <a:lnTo>
                      <a:pt x="3696" y="2098"/>
                    </a:lnTo>
                    <a:lnTo>
                      <a:pt x="3698" y="2104"/>
                    </a:lnTo>
                    <a:lnTo>
                      <a:pt x="3696" y="2106"/>
                    </a:lnTo>
                    <a:lnTo>
                      <a:pt x="3696" y="2110"/>
                    </a:lnTo>
                    <a:lnTo>
                      <a:pt x="3700" y="2114"/>
                    </a:lnTo>
                    <a:lnTo>
                      <a:pt x="3700" y="2114"/>
                    </a:lnTo>
                    <a:lnTo>
                      <a:pt x="3706" y="2116"/>
                    </a:lnTo>
                    <a:lnTo>
                      <a:pt x="3708" y="2116"/>
                    </a:lnTo>
                    <a:lnTo>
                      <a:pt x="3710" y="2116"/>
                    </a:lnTo>
                    <a:lnTo>
                      <a:pt x="3712" y="2120"/>
                    </a:lnTo>
                    <a:lnTo>
                      <a:pt x="3712" y="2120"/>
                    </a:lnTo>
                    <a:lnTo>
                      <a:pt x="3712" y="2126"/>
                    </a:lnTo>
                    <a:lnTo>
                      <a:pt x="3712" y="2130"/>
                    </a:lnTo>
                    <a:lnTo>
                      <a:pt x="3712" y="2134"/>
                    </a:lnTo>
                    <a:lnTo>
                      <a:pt x="3716" y="2136"/>
                    </a:lnTo>
                    <a:lnTo>
                      <a:pt x="3716" y="2136"/>
                    </a:lnTo>
                    <a:lnTo>
                      <a:pt x="3718" y="2138"/>
                    </a:lnTo>
                    <a:lnTo>
                      <a:pt x="3716" y="2142"/>
                    </a:lnTo>
                    <a:lnTo>
                      <a:pt x="3710" y="2154"/>
                    </a:lnTo>
                    <a:lnTo>
                      <a:pt x="3706" y="2166"/>
                    </a:lnTo>
                    <a:lnTo>
                      <a:pt x="3706" y="2172"/>
                    </a:lnTo>
                    <a:lnTo>
                      <a:pt x="3710" y="2176"/>
                    </a:lnTo>
                    <a:lnTo>
                      <a:pt x="3710" y="2176"/>
                    </a:lnTo>
                    <a:lnTo>
                      <a:pt x="3712" y="2176"/>
                    </a:lnTo>
                    <a:lnTo>
                      <a:pt x="3714" y="2172"/>
                    </a:lnTo>
                    <a:lnTo>
                      <a:pt x="3720" y="2158"/>
                    </a:lnTo>
                    <a:lnTo>
                      <a:pt x="3728" y="2138"/>
                    </a:lnTo>
                    <a:lnTo>
                      <a:pt x="3738" y="2122"/>
                    </a:lnTo>
                    <a:lnTo>
                      <a:pt x="3738" y="2122"/>
                    </a:lnTo>
                    <a:lnTo>
                      <a:pt x="3744" y="2114"/>
                    </a:lnTo>
                    <a:lnTo>
                      <a:pt x="3746" y="2108"/>
                    </a:lnTo>
                    <a:lnTo>
                      <a:pt x="3748" y="2102"/>
                    </a:lnTo>
                    <a:lnTo>
                      <a:pt x="3748" y="2096"/>
                    </a:lnTo>
                    <a:lnTo>
                      <a:pt x="3748" y="2092"/>
                    </a:lnTo>
                    <a:lnTo>
                      <a:pt x="3746" y="2088"/>
                    </a:lnTo>
                    <a:lnTo>
                      <a:pt x="3744" y="2086"/>
                    </a:lnTo>
                    <a:lnTo>
                      <a:pt x="3740" y="2086"/>
                    </a:lnTo>
                    <a:lnTo>
                      <a:pt x="3740" y="2086"/>
                    </a:lnTo>
                    <a:lnTo>
                      <a:pt x="3738" y="2084"/>
                    </a:lnTo>
                    <a:lnTo>
                      <a:pt x="3736" y="2082"/>
                    </a:lnTo>
                    <a:lnTo>
                      <a:pt x="3732" y="2074"/>
                    </a:lnTo>
                    <a:lnTo>
                      <a:pt x="3726" y="2054"/>
                    </a:lnTo>
                    <a:lnTo>
                      <a:pt x="3726" y="2054"/>
                    </a:lnTo>
                    <a:lnTo>
                      <a:pt x="3724" y="2044"/>
                    </a:lnTo>
                    <a:lnTo>
                      <a:pt x="3726" y="2036"/>
                    </a:lnTo>
                    <a:lnTo>
                      <a:pt x="3730" y="2030"/>
                    </a:lnTo>
                    <a:lnTo>
                      <a:pt x="3738" y="2024"/>
                    </a:lnTo>
                    <a:lnTo>
                      <a:pt x="3738" y="2024"/>
                    </a:lnTo>
                    <a:lnTo>
                      <a:pt x="3742" y="2024"/>
                    </a:lnTo>
                    <a:lnTo>
                      <a:pt x="3736" y="2030"/>
                    </a:lnTo>
                    <a:lnTo>
                      <a:pt x="3732" y="2034"/>
                    </a:lnTo>
                    <a:lnTo>
                      <a:pt x="3730" y="2040"/>
                    </a:lnTo>
                    <a:lnTo>
                      <a:pt x="3730" y="2046"/>
                    </a:lnTo>
                    <a:lnTo>
                      <a:pt x="3732" y="2054"/>
                    </a:lnTo>
                    <a:lnTo>
                      <a:pt x="3732" y="2054"/>
                    </a:lnTo>
                    <a:lnTo>
                      <a:pt x="3738" y="2060"/>
                    </a:lnTo>
                    <a:lnTo>
                      <a:pt x="3742" y="2062"/>
                    </a:lnTo>
                    <a:lnTo>
                      <a:pt x="3748" y="2064"/>
                    </a:lnTo>
                    <a:lnTo>
                      <a:pt x="3750" y="2066"/>
                    </a:lnTo>
                    <a:lnTo>
                      <a:pt x="3750" y="2072"/>
                    </a:lnTo>
                    <a:lnTo>
                      <a:pt x="3750" y="2072"/>
                    </a:lnTo>
                    <a:lnTo>
                      <a:pt x="3750" y="2078"/>
                    </a:lnTo>
                    <a:lnTo>
                      <a:pt x="3752" y="2078"/>
                    </a:lnTo>
                    <a:lnTo>
                      <a:pt x="3754" y="2078"/>
                    </a:lnTo>
                    <a:lnTo>
                      <a:pt x="3758" y="2074"/>
                    </a:lnTo>
                    <a:lnTo>
                      <a:pt x="3766" y="2062"/>
                    </a:lnTo>
                    <a:lnTo>
                      <a:pt x="3774" y="2048"/>
                    </a:lnTo>
                    <a:lnTo>
                      <a:pt x="3774" y="2048"/>
                    </a:lnTo>
                    <a:lnTo>
                      <a:pt x="3784" y="2030"/>
                    </a:lnTo>
                    <a:lnTo>
                      <a:pt x="3790" y="2014"/>
                    </a:lnTo>
                    <a:lnTo>
                      <a:pt x="3790" y="2008"/>
                    </a:lnTo>
                    <a:lnTo>
                      <a:pt x="3790" y="2002"/>
                    </a:lnTo>
                    <a:lnTo>
                      <a:pt x="3790" y="2000"/>
                    </a:lnTo>
                    <a:lnTo>
                      <a:pt x="3786" y="1998"/>
                    </a:lnTo>
                    <a:lnTo>
                      <a:pt x="3786" y="1998"/>
                    </a:lnTo>
                    <a:lnTo>
                      <a:pt x="3778" y="1996"/>
                    </a:lnTo>
                    <a:lnTo>
                      <a:pt x="3776" y="1996"/>
                    </a:lnTo>
                    <a:lnTo>
                      <a:pt x="3776" y="1994"/>
                    </a:lnTo>
                    <a:lnTo>
                      <a:pt x="3778" y="1988"/>
                    </a:lnTo>
                    <a:lnTo>
                      <a:pt x="3784" y="1980"/>
                    </a:lnTo>
                    <a:lnTo>
                      <a:pt x="3784" y="1980"/>
                    </a:lnTo>
                    <a:lnTo>
                      <a:pt x="3796" y="1972"/>
                    </a:lnTo>
                    <a:lnTo>
                      <a:pt x="3808" y="1962"/>
                    </a:lnTo>
                    <a:lnTo>
                      <a:pt x="3824" y="1956"/>
                    </a:lnTo>
                    <a:lnTo>
                      <a:pt x="3838" y="1950"/>
                    </a:lnTo>
                    <a:lnTo>
                      <a:pt x="3838" y="1950"/>
                    </a:lnTo>
                    <a:lnTo>
                      <a:pt x="3854" y="1948"/>
                    </a:lnTo>
                    <a:lnTo>
                      <a:pt x="3870" y="1946"/>
                    </a:lnTo>
                    <a:lnTo>
                      <a:pt x="3886" y="1944"/>
                    </a:lnTo>
                    <a:lnTo>
                      <a:pt x="3890" y="1944"/>
                    </a:lnTo>
                    <a:lnTo>
                      <a:pt x="3892" y="1940"/>
                    </a:lnTo>
                    <a:lnTo>
                      <a:pt x="3892" y="1940"/>
                    </a:lnTo>
                    <a:lnTo>
                      <a:pt x="3894" y="1926"/>
                    </a:lnTo>
                    <a:lnTo>
                      <a:pt x="3896" y="1924"/>
                    </a:lnTo>
                    <a:lnTo>
                      <a:pt x="3898" y="1928"/>
                    </a:lnTo>
                    <a:lnTo>
                      <a:pt x="3898" y="1928"/>
                    </a:lnTo>
                    <a:lnTo>
                      <a:pt x="3900" y="1936"/>
                    </a:lnTo>
                    <a:lnTo>
                      <a:pt x="3904" y="1940"/>
                    </a:lnTo>
                    <a:lnTo>
                      <a:pt x="3906" y="1940"/>
                    </a:lnTo>
                    <a:lnTo>
                      <a:pt x="3908" y="1940"/>
                    </a:lnTo>
                    <a:lnTo>
                      <a:pt x="3914" y="1932"/>
                    </a:lnTo>
                    <a:lnTo>
                      <a:pt x="3914" y="1932"/>
                    </a:lnTo>
                    <a:lnTo>
                      <a:pt x="3920" y="1928"/>
                    </a:lnTo>
                    <a:lnTo>
                      <a:pt x="3922" y="1926"/>
                    </a:lnTo>
                    <a:lnTo>
                      <a:pt x="3924" y="1928"/>
                    </a:lnTo>
                    <a:lnTo>
                      <a:pt x="3924" y="1930"/>
                    </a:lnTo>
                    <a:lnTo>
                      <a:pt x="3924" y="1936"/>
                    </a:lnTo>
                    <a:lnTo>
                      <a:pt x="3926" y="1936"/>
                    </a:lnTo>
                    <a:lnTo>
                      <a:pt x="3928" y="1934"/>
                    </a:lnTo>
                    <a:lnTo>
                      <a:pt x="3928" y="1934"/>
                    </a:lnTo>
                    <a:lnTo>
                      <a:pt x="3932" y="1932"/>
                    </a:lnTo>
                    <a:lnTo>
                      <a:pt x="3936" y="1930"/>
                    </a:lnTo>
                    <a:lnTo>
                      <a:pt x="3946" y="1930"/>
                    </a:lnTo>
                    <a:lnTo>
                      <a:pt x="3952" y="1928"/>
                    </a:lnTo>
                    <a:lnTo>
                      <a:pt x="3952" y="1924"/>
                    </a:lnTo>
                    <a:lnTo>
                      <a:pt x="3952" y="1920"/>
                    </a:lnTo>
                    <a:lnTo>
                      <a:pt x="3952" y="1920"/>
                    </a:lnTo>
                    <a:lnTo>
                      <a:pt x="3948" y="1906"/>
                    </a:lnTo>
                    <a:lnTo>
                      <a:pt x="3946" y="1904"/>
                    </a:lnTo>
                    <a:lnTo>
                      <a:pt x="3942" y="1904"/>
                    </a:lnTo>
                    <a:lnTo>
                      <a:pt x="3942" y="1904"/>
                    </a:lnTo>
                    <a:lnTo>
                      <a:pt x="3940" y="1904"/>
                    </a:lnTo>
                    <a:lnTo>
                      <a:pt x="3942" y="1906"/>
                    </a:lnTo>
                    <a:lnTo>
                      <a:pt x="3946" y="1908"/>
                    </a:lnTo>
                    <a:lnTo>
                      <a:pt x="3948" y="1914"/>
                    </a:lnTo>
                    <a:lnTo>
                      <a:pt x="3948" y="1914"/>
                    </a:lnTo>
                    <a:lnTo>
                      <a:pt x="3944" y="1920"/>
                    </a:lnTo>
                    <a:lnTo>
                      <a:pt x="3940" y="1924"/>
                    </a:lnTo>
                    <a:lnTo>
                      <a:pt x="3936" y="1926"/>
                    </a:lnTo>
                    <a:lnTo>
                      <a:pt x="3932" y="1926"/>
                    </a:lnTo>
                    <a:lnTo>
                      <a:pt x="3930" y="1922"/>
                    </a:lnTo>
                    <a:lnTo>
                      <a:pt x="3928" y="1918"/>
                    </a:lnTo>
                    <a:lnTo>
                      <a:pt x="3928" y="1918"/>
                    </a:lnTo>
                    <a:lnTo>
                      <a:pt x="3924" y="1908"/>
                    </a:lnTo>
                    <a:lnTo>
                      <a:pt x="3924" y="1902"/>
                    </a:lnTo>
                    <a:lnTo>
                      <a:pt x="3920" y="1896"/>
                    </a:lnTo>
                    <a:lnTo>
                      <a:pt x="3912" y="1894"/>
                    </a:lnTo>
                    <a:lnTo>
                      <a:pt x="3912" y="1894"/>
                    </a:lnTo>
                    <a:lnTo>
                      <a:pt x="3910" y="1894"/>
                    </a:lnTo>
                    <a:lnTo>
                      <a:pt x="3910" y="1892"/>
                    </a:lnTo>
                    <a:lnTo>
                      <a:pt x="3918" y="1884"/>
                    </a:lnTo>
                    <a:lnTo>
                      <a:pt x="3926" y="1876"/>
                    </a:lnTo>
                    <a:lnTo>
                      <a:pt x="3926" y="1874"/>
                    </a:lnTo>
                    <a:lnTo>
                      <a:pt x="3924" y="1872"/>
                    </a:lnTo>
                    <a:lnTo>
                      <a:pt x="3924" y="1872"/>
                    </a:lnTo>
                    <a:lnTo>
                      <a:pt x="3922" y="1868"/>
                    </a:lnTo>
                    <a:lnTo>
                      <a:pt x="3920" y="1864"/>
                    </a:lnTo>
                    <a:lnTo>
                      <a:pt x="3922" y="1850"/>
                    </a:lnTo>
                    <a:lnTo>
                      <a:pt x="3928" y="1836"/>
                    </a:lnTo>
                    <a:lnTo>
                      <a:pt x="3936" y="1826"/>
                    </a:lnTo>
                    <a:lnTo>
                      <a:pt x="3936" y="1826"/>
                    </a:lnTo>
                    <a:lnTo>
                      <a:pt x="3940" y="1820"/>
                    </a:lnTo>
                    <a:lnTo>
                      <a:pt x="3940" y="1816"/>
                    </a:lnTo>
                    <a:lnTo>
                      <a:pt x="3940" y="1814"/>
                    </a:lnTo>
                    <a:lnTo>
                      <a:pt x="3942" y="1810"/>
                    </a:lnTo>
                    <a:lnTo>
                      <a:pt x="3942" y="1810"/>
                    </a:lnTo>
                    <a:lnTo>
                      <a:pt x="3944" y="1808"/>
                    </a:lnTo>
                    <a:lnTo>
                      <a:pt x="3946" y="1808"/>
                    </a:lnTo>
                    <a:lnTo>
                      <a:pt x="3948" y="1812"/>
                    </a:lnTo>
                    <a:lnTo>
                      <a:pt x="3952" y="1814"/>
                    </a:lnTo>
                    <a:lnTo>
                      <a:pt x="3954" y="1814"/>
                    </a:lnTo>
                    <a:lnTo>
                      <a:pt x="3958" y="1812"/>
                    </a:lnTo>
                    <a:lnTo>
                      <a:pt x="3958" y="1812"/>
                    </a:lnTo>
                    <a:lnTo>
                      <a:pt x="3966" y="1806"/>
                    </a:lnTo>
                    <a:lnTo>
                      <a:pt x="3970" y="1802"/>
                    </a:lnTo>
                    <a:lnTo>
                      <a:pt x="3974" y="1800"/>
                    </a:lnTo>
                    <a:lnTo>
                      <a:pt x="3976" y="1800"/>
                    </a:lnTo>
                    <a:lnTo>
                      <a:pt x="3976" y="1800"/>
                    </a:lnTo>
                    <a:lnTo>
                      <a:pt x="3982" y="1798"/>
                    </a:lnTo>
                    <a:lnTo>
                      <a:pt x="3984" y="1796"/>
                    </a:lnTo>
                    <a:lnTo>
                      <a:pt x="3988" y="1786"/>
                    </a:lnTo>
                    <a:lnTo>
                      <a:pt x="3992" y="1778"/>
                    </a:lnTo>
                    <a:lnTo>
                      <a:pt x="3996" y="1776"/>
                    </a:lnTo>
                    <a:lnTo>
                      <a:pt x="4000" y="1778"/>
                    </a:lnTo>
                    <a:lnTo>
                      <a:pt x="4000" y="1778"/>
                    </a:lnTo>
                    <a:lnTo>
                      <a:pt x="4006" y="1782"/>
                    </a:lnTo>
                    <a:lnTo>
                      <a:pt x="4008" y="1780"/>
                    </a:lnTo>
                    <a:lnTo>
                      <a:pt x="4010" y="1780"/>
                    </a:lnTo>
                    <a:lnTo>
                      <a:pt x="4012" y="1776"/>
                    </a:lnTo>
                    <a:lnTo>
                      <a:pt x="4016" y="1772"/>
                    </a:lnTo>
                    <a:lnTo>
                      <a:pt x="4016" y="1772"/>
                    </a:lnTo>
                    <a:lnTo>
                      <a:pt x="4022" y="1772"/>
                    </a:lnTo>
                    <a:lnTo>
                      <a:pt x="4024" y="1774"/>
                    </a:lnTo>
                    <a:lnTo>
                      <a:pt x="4028" y="1776"/>
                    </a:lnTo>
                    <a:lnTo>
                      <a:pt x="4036" y="1772"/>
                    </a:lnTo>
                    <a:lnTo>
                      <a:pt x="4036" y="1772"/>
                    </a:lnTo>
                    <a:lnTo>
                      <a:pt x="4044" y="1766"/>
                    </a:lnTo>
                    <a:lnTo>
                      <a:pt x="4052" y="1764"/>
                    </a:lnTo>
                    <a:lnTo>
                      <a:pt x="4060" y="1762"/>
                    </a:lnTo>
                    <a:lnTo>
                      <a:pt x="4066" y="1756"/>
                    </a:lnTo>
                    <a:lnTo>
                      <a:pt x="4066" y="1756"/>
                    </a:lnTo>
                    <a:lnTo>
                      <a:pt x="4070" y="1752"/>
                    </a:lnTo>
                    <a:lnTo>
                      <a:pt x="4070" y="1748"/>
                    </a:lnTo>
                    <a:lnTo>
                      <a:pt x="4068" y="1746"/>
                    </a:lnTo>
                    <a:lnTo>
                      <a:pt x="4066" y="1742"/>
                    </a:lnTo>
                    <a:lnTo>
                      <a:pt x="4066" y="1742"/>
                    </a:lnTo>
                    <a:lnTo>
                      <a:pt x="4064" y="1736"/>
                    </a:lnTo>
                    <a:lnTo>
                      <a:pt x="4062" y="1734"/>
                    </a:lnTo>
                    <a:lnTo>
                      <a:pt x="4054" y="1730"/>
                    </a:lnTo>
                    <a:lnTo>
                      <a:pt x="4054" y="1730"/>
                    </a:lnTo>
                    <a:lnTo>
                      <a:pt x="4052" y="1726"/>
                    </a:lnTo>
                    <a:lnTo>
                      <a:pt x="4050" y="1718"/>
                    </a:lnTo>
                    <a:lnTo>
                      <a:pt x="4050" y="1704"/>
                    </a:lnTo>
                    <a:lnTo>
                      <a:pt x="4050" y="1704"/>
                    </a:lnTo>
                    <a:lnTo>
                      <a:pt x="4052" y="1706"/>
                    </a:lnTo>
                    <a:lnTo>
                      <a:pt x="4054" y="1708"/>
                    </a:lnTo>
                    <a:lnTo>
                      <a:pt x="4054" y="1716"/>
                    </a:lnTo>
                    <a:lnTo>
                      <a:pt x="4054" y="1716"/>
                    </a:lnTo>
                    <a:lnTo>
                      <a:pt x="4054" y="1720"/>
                    </a:lnTo>
                    <a:lnTo>
                      <a:pt x="4056" y="1724"/>
                    </a:lnTo>
                    <a:lnTo>
                      <a:pt x="4060" y="1728"/>
                    </a:lnTo>
                    <a:lnTo>
                      <a:pt x="4066" y="1730"/>
                    </a:lnTo>
                    <a:lnTo>
                      <a:pt x="4066" y="1730"/>
                    </a:lnTo>
                    <a:lnTo>
                      <a:pt x="4078" y="1734"/>
                    </a:lnTo>
                    <a:lnTo>
                      <a:pt x="4088" y="1734"/>
                    </a:lnTo>
                    <a:lnTo>
                      <a:pt x="4096" y="1734"/>
                    </a:lnTo>
                    <a:lnTo>
                      <a:pt x="4106" y="1732"/>
                    </a:lnTo>
                    <a:lnTo>
                      <a:pt x="4122" y="1724"/>
                    </a:lnTo>
                    <a:lnTo>
                      <a:pt x="4144" y="1714"/>
                    </a:lnTo>
                    <a:lnTo>
                      <a:pt x="4144" y="1714"/>
                    </a:lnTo>
                    <a:lnTo>
                      <a:pt x="4152" y="1708"/>
                    </a:lnTo>
                    <a:lnTo>
                      <a:pt x="4156" y="1708"/>
                    </a:lnTo>
                    <a:lnTo>
                      <a:pt x="4156" y="1708"/>
                    </a:lnTo>
                    <a:lnTo>
                      <a:pt x="4158" y="1712"/>
                    </a:lnTo>
                    <a:lnTo>
                      <a:pt x="4160" y="1714"/>
                    </a:lnTo>
                    <a:lnTo>
                      <a:pt x="4164" y="1718"/>
                    </a:lnTo>
                    <a:lnTo>
                      <a:pt x="4172" y="1718"/>
                    </a:lnTo>
                    <a:lnTo>
                      <a:pt x="4188" y="1716"/>
                    </a:lnTo>
                    <a:lnTo>
                      <a:pt x="4188" y="1716"/>
                    </a:lnTo>
                    <a:lnTo>
                      <a:pt x="4202" y="1716"/>
                    </a:lnTo>
                    <a:lnTo>
                      <a:pt x="4194" y="1720"/>
                    </a:lnTo>
                    <a:lnTo>
                      <a:pt x="4172" y="1728"/>
                    </a:lnTo>
                    <a:lnTo>
                      <a:pt x="4148" y="1740"/>
                    </a:lnTo>
                    <a:lnTo>
                      <a:pt x="4148" y="1740"/>
                    </a:lnTo>
                    <a:lnTo>
                      <a:pt x="4136" y="1746"/>
                    </a:lnTo>
                    <a:lnTo>
                      <a:pt x="4126" y="1754"/>
                    </a:lnTo>
                    <a:lnTo>
                      <a:pt x="4118" y="1762"/>
                    </a:lnTo>
                    <a:lnTo>
                      <a:pt x="4110" y="1770"/>
                    </a:lnTo>
                    <a:lnTo>
                      <a:pt x="4106" y="1780"/>
                    </a:lnTo>
                    <a:lnTo>
                      <a:pt x="4104" y="1790"/>
                    </a:lnTo>
                    <a:lnTo>
                      <a:pt x="4106" y="1802"/>
                    </a:lnTo>
                    <a:lnTo>
                      <a:pt x="4110" y="1812"/>
                    </a:lnTo>
                    <a:lnTo>
                      <a:pt x="4110" y="1812"/>
                    </a:lnTo>
                    <a:lnTo>
                      <a:pt x="4116" y="1822"/>
                    </a:lnTo>
                    <a:lnTo>
                      <a:pt x="4124" y="1826"/>
                    </a:lnTo>
                    <a:lnTo>
                      <a:pt x="4130" y="1828"/>
                    </a:lnTo>
                    <a:lnTo>
                      <a:pt x="4138" y="1824"/>
                    </a:lnTo>
                    <a:lnTo>
                      <a:pt x="4146" y="1818"/>
                    </a:lnTo>
                    <a:lnTo>
                      <a:pt x="4154" y="1810"/>
                    </a:lnTo>
                    <a:lnTo>
                      <a:pt x="4174" y="1786"/>
                    </a:lnTo>
                    <a:lnTo>
                      <a:pt x="4174" y="1786"/>
                    </a:lnTo>
                    <a:lnTo>
                      <a:pt x="4182" y="1776"/>
                    </a:lnTo>
                    <a:lnTo>
                      <a:pt x="4190" y="1770"/>
                    </a:lnTo>
                    <a:lnTo>
                      <a:pt x="4196" y="1768"/>
                    </a:lnTo>
                    <a:lnTo>
                      <a:pt x="4202" y="1768"/>
                    </a:lnTo>
                    <a:lnTo>
                      <a:pt x="4208" y="1768"/>
                    </a:lnTo>
                    <a:lnTo>
                      <a:pt x="4216" y="1766"/>
                    </a:lnTo>
                    <a:lnTo>
                      <a:pt x="4224" y="1764"/>
                    </a:lnTo>
                    <a:lnTo>
                      <a:pt x="4238" y="1756"/>
                    </a:lnTo>
                    <a:lnTo>
                      <a:pt x="4238" y="1756"/>
                    </a:lnTo>
                    <a:lnTo>
                      <a:pt x="4252" y="1748"/>
                    </a:lnTo>
                    <a:lnTo>
                      <a:pt x="4266" y="1742"/>
                    </a:lnTo>
                    <a:lnTo>
                      <a:pt x="4290" y="1734"/>
                    </a:lnTo>
                    <a:lnTo>
                      <a:pt x="4300" y="1730"/>
                    </a:lnTo>
                    <a:lnTo>
                      <a:pt x="4306" y="1728"/>
                    </a:lnTo>
                    <a:lnTo>
                      <a:pt x="4308" y="1724"/>
                    </a:lnTo>
                    <a:lnTo>
                      <a:pt x="4304" y="1720"/>
                    </a:lnTo>
                    <a:lnTo>
                      <a:pt x="4304" y="1720"/>
                    </a:lnTo>
                    <a:lnTo>
                      <a:pt x="4284" y="1700"/>
                    </a:lnTo>
                    <a:lnTo>
                      <a:pt x="4280" y="1698"/>
                    </a:lnTo>
                    <a:lnTo>
                      <a:pt x="4276" y="1696"/>
                    </a:lnTo>
                    <a:lnTo>
                      <a:pt x="4270" y="1696"/>
                    </a:lnTo>
                    <a:lnTo>
                      <a:pt x="4264" y="1698"/>
                    </a:lnTo>
                    <a:lnTo>
                      <a:pt x="4264" y="1698"/>
                    </a:lnTo>
                    <a:lnTo>
                      <a:pt x="4258" y="1700"/>
                    </a:lnTo>
                    <a:lnTo>
                      <a:pt x="4246" y="1700"/>
                    </a:lnTo>
                    <a:lnTo>
                      <a:pt x="4236" y="1700"/>
                    </a:lnTo>
                    <a:lnTo>
                      <a:pt x="4224" y="1696"/>
                    </a:lnTo>
                    <a:lnTo>
                      <a:pt x="4212" y="1694"/>
                    </a:lnTo>
                    <a:lnTo>
                      <a:pt x="4204" y="1690"/>
                    </a:lnTo>
                    <a:lnTo>
                      <a:pt x="4198" y="1684"/>
                    </a:lnTo>
                    <a:lnTo>
                      <a:pt x="4196" y="1682"/>
                    </a:lnTo>
                    <a:lnTo>
                      <a:pt x="4196" y="1680"/>
                    </a:lnTo>
                    <a:lnTo>
                      <a:pt x="4196" y="1680"/>
                    </a:lnTo>
                    <a:lnTo>
                      <a:pt x="4196" y="1676"/>
                    </a:lnTo>
                    <a:lnTo>
                      <a:pt x="4194" y="1674"/>
                    </a:lnTo>
                    <a:lnTo>
                      <a:pt x="4186" y="1672"/>
                    </a:lnTo>
                    <a:lnTo>
                      <a:pt x="4178" y="1668"/>
                    </a:lnTo>
                    <a:lnTo>
                      <a:pt x="4172" y="1664"/>
                    </a:lnTo>
                    <a:lnTo>
                      <a:pt x="4166" y="1654"/>
                    </a:lnTo>
                    <a:lnTo>
                      <a:pt x="4160" y="1640"/>
                    </a:lnTo>
                    <a:lnTo>
                      <a:pt x="4160" y="1640"/>
                    </a:lnTo>
                    <a:lnTo>
                      <a:pt x="4156" y="1624"/>
                    </a:lnTo>
                    <a:lnTo>
                      <a:pt x="4156" y="1610"/>
                    </a:lnTo>
                    <a:lnTo>
                      <a:pt x="4158" y="1598"/>
                    </a:lnTo>
                    <a:lnTo>
                      <a:pt x="4160" y="1588"/>
                    </a:lnTo>
                    <a:lnTo>
                      <a:pt x="4162" y="1580"/>
                    </a:lnTo>
                    <a:lnTo>
                      <a:pt x="4162" y="1576"/>
                    </a:lnTo>
                    <a:lnTo>
                      <a:pt x="4158" y="1574"/>
                    </a:lnTo>
                    <a:lnTo>
                      <a:pt x="4148" y="1576"/>
                    </a:lnTo>
                    <a:lnTo>
                      <a:pt x="4148" y="1576"/>
                    </a:lnTo>
                    <a:lnTo>
                      <a:pt x="4134" y="1578"/>
                    </a:lnTo>
                    <a:lnTo>
                      <a:pt x="4126" y="1580"/>
                    </a:lnTo>
                    <a:lnTo>
                      <a:pt x="4124" y="1578"/>
                    </a:lnTo>
                    <a:lnTo>
                      <a:pt x="4126" y="1574"/>
                    </a:lnTo>
                    <a:lnTo>
                      <a:pt x="4140" y="1564"/>
                    </a:lnTo>
                    <a:lnTo>
                      <a:pt x="4164" y="1550"/>
                    </a:lnTo>
                    <a:lnTo>
                      <a:pt x="4164" y="1550"/>
                    </a:lnTo>
                    <a:lnTo>
                      <a:pt x="4178" y="1538"/>
                    </a:lnTo>
                    <a:lnTo>
                      <a:pt x="4182" y="1532"/>
                    </a:lnTo>
                    <a:lnTo>
                      <a:pt x="4184" y="1528"/>
                    </a:lnTo>
                    <a:lnTo>
                      <a:pt x="4184" y="1522"/>
                    </a:lnTo>
                    <a:lnTo>
                      <a:pt x="4180" y="1516"/>
                    </a:lnTo>
                    <a:lnTo>
                      <a:pt x="4174" y="1508"/>
                    </a:lnTo>
                    <a:lnTo>
                      <a:pt x="4166" y="1502"/>
                    </a:lnTo>
                    <a:lnTo>
                      <a:pt x="4166" y="1502"/>
                    </a:lnTo>
                    <a:lnTo>
                      <a:pt x="4160" y="1498"/>
                    </a:lnTo>
                    <a:lnTo>
                      <a:pt x="4150" y="1496"/>
                    </a:lnTo>
                    <a:lnTo>
                      <a:pt x="4140" y="1496"/>
                    </a:lnTo>
                    <a:lnTo>
                      <a:pt x="4130" y="1496"/>
                    </a:lnTo>
                    <a:lnTo>
                      <a:pt x="4102" y="1500"/>
                    </a:lnTo>
                    <a:lnTo>
                      <a:pt x="4074" y="1508"/>
                    </a:lnTo>
                    <a:lnTo>
                      <a:pt x="4044" y="1518"/>
                    </a:lnTo>
                    <a:lnTo>
                      <a:pt x="4018" y="1532"/>
                    </a:lnTo>
                    <a:lnTo>
                      <a:pt x="3996" y="1546"/>
                    </a:lnTo>
                    <a:lnTo>
                      <a:pt x="3988" y="1554"/>
                    </a:lnTo>
                    <a:lnTo>
                      <a:pt x="3982" y="1560"/>
                    </a:lnTo>
                    <a:lnTo>
                      <a:pt x="3982" y="1560"/>
                    </a:lnTo>
                    <a:lnTo>
                      <a:pt x="3964" y="1584"/>
                    </a:lnTo>
                    <a:lnTo>
                      <a:pt x="3948" y="1602"/>
                    </a:lnTo>
                    <a:lnTo>
                      <a:pt x="3934" y="1616"/>
                    </a:lnTo>
                    <a:lnTo>
                      <a:pt x="3922" y="1626"/>
                    </a:lnTo>
                    <a:lnTo>
                      <a:pt x="3914" y="1634"/>
                    </a:lnTo>
                    <a:lnTo>
                      <a:pt x="3908" y="1636"/>
                    </a:lnTo>
                    <a:lnTo>
                      <a:pt x="3908" y="1636"/>
                    </a:lnTo>
                    <a:lnTo>
                      <a:pt x="3908" y="1634"/>
                    </a:lnTo>
                    <a:lnTo>
                      <a:pt x="3914" y="1628"/>
                    </a:lnTo>
                    <a:lnTo>
                      <a:pt x="3914" y="1628"/>
                    </a:lnTo>
                    <a:lnTo>
                      <a:pt x="3924" y="1616"/>
                    </a:lnTo>
                    <a:lnTo>
                      <a:pt x="3936" y="1600"/>
                    </a:lnTo>
                    <a:lnTo>
                      <a:pt x="3964" y="1560"/>
                    </a:lnTo>
                    <a:lnTo>
                      <a:pt x="3978" y="1542"/>
                    </a:lnTo>
                    <a:lnTo>
                      <a:pt x="3994" y="1524"/>
                    </a:lnTo>
                    <a:lnTo>
                      <a:pt x="4010" y="1510"/>
                    </a:lnTo>
                    <a:lnTo>
                      <a:pt x="4020" y="1504"/>
                    </a:lnTo>
                    <a:lnTo>
                      <a:pt x="4030" y="1500"/>
                    </a:lnTo>
                    <a:lnTo>
                      <a:pt x="4030" y="1500"/>
                    </a:lnTo>
                    <a:lnTo>
                      <a:pt x="4040" y="1496"/>
                    </a:lnTo>
                    <a:lnTo>
                      <a:pt x="4050" y="1490"/>
                    </a:lnTo>
                    <a:lnTo>
                      <a:pt x="4056" y="1486"/>
                    </a:lnTo>
                    <a:lnTo>
                      <a:pt x="4060" y="1482"/>
                    </a:lnTo>
                    <a:lnTo>
                      <a:pt x="4066" y="1472"/>
                    </a:lnTo>
                    <a:lnTo>
                      <a:pt x="4068" y="1464"/>
                    </a:lnTo>
                    <a:lnTo>
                      <a:pt x="4072" y="1456"/>
                    </a:lnTo>
                    <a:lnTo>
                      <a:pt x="4076" y="1452"/>
                    </a:lnTo>
                    <a:lnTo>
                      <a:pt x="4082" y="1448"/>
                    </a:lnTo>
                    <a:lnTo>
                      <a:pt x="4090" y="1444"/>
                    </a:lnTo>
                    <a:lnTo>
                      <a:pt x="4102" y="1440"/>
                    </a:lnTo>
                    <a:lnTo>
                      <a:pt x="4136" y="1432"/>
                    </a:lnTo>
                    <a:lnTo>
                      <a:pt x="4136" y="1432"/>
                    </a:lnTo>
                    <a:lnTo>
                      <a:pt x="4160" y="1430"/>
                    </a:lnTo>
                    <a:lnTo>
                      <a:pt x="4182" y="1428"/>
                    </a:lnTo>
                    <a:lnTo>
                      <a:pt x="4202" y="1430"/>
                    </a:lnTo>
                    <a:lnTo>
                      <a:pt x="4220" y="1432"/>
                    </a:lnTo>
                    <a:lnTo>
                      <a:pt x="4252" y="1436"/>
                    </a:lnTo>
                    <a:lnTo>
                      <a:pt x="4278" y="1442"/>
                    </a:lnTo>
                    <a:lnTo>
                      <a:pt x="4304" y="1446"/>
                    </a:lnTo>
                    <a:lnTo>
                      <a:pt x="4316" y="1444"/>
                    </a:lnTo>
                    <a:lnTo>
                      <a:pt x="4330" y="1442"/>
                    </a:lnTo>
                    <a:lnTo>
                      <a:pt x="4342" y="1438"/>
                    </a:lnTo>
                    <a:lnTo>
                      <a:pt x="4356" y="1430"/>
                    </a:lnTo>
                    <a:lnTo>
                      <a:pt x="4370" y="1420"/>
                    </a:lnTo>
                    <a:lnTo>
                      <a:pt x="4386" y="1406"/>
                    </a:lnTo>
                    <a:lnTo>
                      <a:pt x="4386" y="1406"/>
                    </a:lnTo>
                    <a:lnTo>
                      <a:pt x="4414" y="1382"/>
                    </a:lnTo>
                    <a:lnTo>
                      <a:pt x="4434" y="1368"/>
                    </a:lnTo>
                    <a:lnTo>
                      <a:pt x="4448" y="1362"/>
                    </a:lnTo>
                    <a:lnTo>
                      <a:pt x="4458" y="1362"/>
                    </a:lnTo>
                    <a:lnTo>
                      <a:pt x="4470" y="1366"/>
                    </a:lnTo>
                    <a:lnTo>
                      <a:pt x="4474" y="1366"/>
                    </a:lnTo>
                    <a:lnTo>
                      <a:pt x="4482" y="1358"/>
                    </a:lnTo>
                    <a:lnTo>
                      <a:pt x="4482" y="1358"/>
                    </a:lnTo>
                    <a:lnTo>
                      <a:pt x="4492" y="1348"/>
                    </a:lnTo>
                    <a:lnTo>
                      <a:pt x="4502" y="1342"/>
                    </a:lnTo>
                    <a:lnTo>
                      <a:pt x="4518" y="1330"/>
                    </a:lnTo>
                    <a:lnTo>
                      <a:pt x="4524" y="1324"/>
                    </a:lnTo>
                    <a:lnTo>
                      <a:pt x="4526" y="1316"/>
                    </a:lnTo>
                    <a:lnTo>
                      <a:pt x="4526" y="1308"/>
                    </a:lnTo>
                    <a:lnTo>
                      <a:pt x="4522" y="1296"/>
                    </a:lnTo>
                    <a:lnTo>
                      <a:pt x="4522" y="1296"/>
                    </a:lnTo>
                    <a:lnTo>
                      <a:pt x="4518" y="1284"/>
                    </a:lnTo>
                    <a:lnTo>
                      <a:pt x="4518" y="1278"/>
                    </a:lnTo>
                    <a:lnTo>
                      <a:pt x="4518" y="1274"/>
                    </a:lnTo>
                    <a:lnTo>
                      <a:pt x="4522" y="1270"/>
                    </a:lnTo>
                    <a:lnTo>
                      <a:pt x="4524" y="1268"/>
                    </a:lnTo>
                    <a:lnTo>
                      <a:pt x="4526" y="1264"/>
                    </a:lnTo>
                    <a:lnTo>
                      <a:pt x="4524" y="1258"/>
                    </a:lnTo>
                    <a:lnTo>
                      <a:pt x="4522" y="1248"/>
                    </a:lnTo>
                    <a:lnTo>
                      <a:pt x="4522" y="1248"/>
                    </a:lnTo>
                    <a:lnTo>
                      <a:pt x="4516" y="1238"/>
                    </a:lnTo>
                    <a:lnTo>
                      <a:pt x="4510" y="1234"/>
                    </a:lnTo>
                    <a:lnTo>
                      <a:pt x="4502" y="1232"/>
                    </a:lnTo>
                    <a:lnTo>
                      <a:pt x="4496" y="1230"/>
                    </a:lnTo>
                    <a:lnTo>
                      <a:pt x="4488" y="1230"/>
                    </a:lnTo>
                    <a:lnTo>
                      <a:pt x="4480" y="1228"/>
                    </a:lnTo>
                    <a:lnTo>
                      <a:pt x="4472" y="1222"/>
                    </a:lnTo>
                    <a:lnTo>
                      <a:pt x="4464" y="1214"/>
                    </a:lnTo>
                    <a:lnTo>
                      <a:pt x="4464" y="1214"/>
                    </a:lnTo>
                    <a:lnTo>
                      <a:pt x="4454" y="1204"/>
                    </a:lnTo>
                    <a:lnTo>
                      <a:pt x="4446" y="1198"/>
                    </a:lnTo>
                    <a:lnTo>
                      <a:pt x="4436" y="1198"/>
                    </a:lnTo>
                    <a:lnTo>
                      <a:pt x="4428" y="1200"/>
                    </a:lnTo>
                    <a:lnTo>
                      <a:pt x="4416" y="1204"/>
                    </a:lnTo>
                    <a:lnTo>
                      <a:pt x="4406" y="1212"/>
                    </a:lnTo>
                    <a:lnTo>
                      <a:pt x="4376" y="1234"/>
                    </a:lnTo>
                    <a:lnTo>
                      <a:pt x="4376" y="1234"/>
                    </a:lnTo>
                    <a:lnTo>
                      <a:pt x="4362" y="1242"/>
                    </a:lnTo>
                    <a:lnTo>
                      <a:pt x="4352" y="1246"/>
                    </a:lnTo>
                    <a:lnTo>
                      <a:pt x="4344" y="1246"/>
                    </a:lnTo>
                    <a:lnTo>
                      <a:pt x="4342" y="1242"/>
                    </a:lnTo>
                    <a:lnTo>
                      <a:pt x="4342" y="1238"/>
                    </a:lnTo>
                    <a:lnTo>
                      <a:pt x="4346" y="1230"/>
                    </a:lnTo>
                    <a:lnTo>
                      <a:pt x="4354" y="1226"/>
                    </a:lnTo>
                    <a:lnTo>
                      <a:pt x="4364" y="1220"/>
                    </a:lnTo>
                    <a:lnTo>
                      <a:pt x="4364" y="1220"/>
                    </a:lnTo>
                    <a:lnTo>
                      <a:pt x="4376" y="1218"/>
                    </a:lnTo>
                    <a:lnTo>
                      <a:pt x="4386" y="1214"/>
                    </a:lnTo>
                    <a:lnTo>
                      <a:pt x="4400" y="1204"/>
                    </a:lnTo>
                    <a:lnTo>
                      <a:pt x="4414" y="1196"/>
                    </a:lnTo>
                    <a:lnTo>
                      <a:pt x="4424" y="1192"/>
                    </a:lnTo>
                    <a:lnTo>
                      <a:pt x="4438" y="1190"/>
                    </a:lnTo>
                    <a:lnTo>
                      <a:pt x="4438" y="1190"/>
                    </a:lnTo>
                    <a:lnTo>
                      <a:pt x="4450" y="1186"/>
                    </a:lnTo>
                    <a:lnTo>
                      <a:pt x="4456" y="1184"/>
                    </a:lnTo>
                    <a:lnTo>
                      <a:pt x="4458" y="1178"/>
                    </a:lnTo>
                    <a:lnTo>
                      <a:pt x="4456" y="1174"/>
                    </a:lnTo>
                    <a:lnTo>
                      <a:pt x="4450" y="1170"/>
                    </a:lnTo>
                    <a:lnTo>
                      <a:pt x="4442" y="1166"/>
                    </a:lnTo>
                    <a:lnTo>
                      <a:pt x="4432" y="1162"/>
                    </a:lnTo>
                    <a:lnTo>
                      <a:pt x="4418" y="1160"/>
                    </a:lnTo>
                    <a:lnTo>
                      <a:pt x="4418" y="1160"/>
                    </a:lnTo>
                    <a:lnTo>
                      <a:pt x="4406" y="1158"/>
                    </a:lnTo>
                    <a:lnTo>
                      <a:pt x="4400" y="1154"/>
                    </a:lnTo>
                    <a:lnTo>
                      <a:pt x="4396" y="1150"/>
                    </a:lnTo>
                    <a:lnTo>
                      <a:pt x="4394" y="1146"/>
                    </a:lnTo>
                    <a:lnTo>
                      <a:pt x="4392" y="1142"/>
                    </a:lnTo>
                    <a:lnTo>
                      <a:pt x="4388" y="1138"/>
                    </a:lnTo>
                    <a:lnTo>
                      <a:pt x="4378" y="1136"/>
                    </a:lnTo>
                    <a:lnTo>
                      <a:pt x="4364" y="1132"/>
                    </a:lnTo>
                    <a:lnTo>
                      <a:pt x="4364" y="1132"/>
                    </a:lnTo>
                    <a:lnTo>
                      <a:pt x="4350" y="1130"/>
                    </a:lnTo>
                    <a:lnTo>
                      <a:pt x="4342" y="1126"/>
                    </a:lnTo>
                    <a:lnTo>
                      <a:pt x="4340" y="1122"/>
                    </a:lnTo>
                    <a:lnTo>
                      <a:pt x="4338" y="1116"/>
                    </a:lnTo>
                    <a:lnTo>
                      <a:pt x="4340" y="1112"/>
                    </a:lnTo>
                    <a:lnTo>
                      <a:pt x="4338" y="1106"/>
                    </a:lnTo>
                    <a:lnTo>
                      <a:pt x="4334" y="1102"/>
                    </a:lnTo>
                    <a:lnTo>
                      <a:pt x="4324" y="1096"/>
                    </a:lnTo>
                    <a:lnTo>
                      <a:pt x="4324" y="1096"/>
                    </a:lnTo>
                    <a:lnTo>
                      <a:pt x="4314" y="1090"/>
                    </a:lnTo>
                    <a:lnTo>
                      <a:pt x="4304" y="1084"/>
                    </a:lnTo>
                    <a:lnTo>
                      <a:pt x="4296" y="1078"/>
                    </a:lnTo>
                    <a:lnTo>
                      <a:pt x="4290" y="1070"/>
                    </a:lnTo>
                    <a:lnTo>
                      <a:pt x="4286" y="1062"/>
                    </a:lnTo>
                    <a:lnTo>
                      <a:pt x="4286" y="1052"/>
                    </a:lnTo>
                    <a:lnTo>
                      <a:pt x="4288" y="1042"/>
                    </a:lnTo>
                    <a:lnTo>
                      <a:pt x="4294" y="1030"/>
                    </a:lnTo>
                    <a:lnTo>
                      <a:pt x="4294" y="1030"/>
                    </a:lnTo>
                    <a:lnTo>
                      <a:pt x="4298" y="1024"/>
                    </a:lnTo>
                    <a:lnTo>
                      <a:pt x="4298" y="1020"/>
                    </a:lnTo>
                    <a:lnTo>
                      <a:pt x="4298" y="1016"/>
                    </a:lnTo>
                    <a:lnTo>
                      <a:pt x="4296" y="1012"/>
                    </a:lnTo>
                    <a:lnTo>
                      <a:pt x="4290" y="1008"/>
                    </a:lnTo>
                    <a:lnTo>
                      <a:pt x="4282" y="1004"/>
                    </a:lnTo>
                    <a:lnTo>
                      <a:pt x="4274" y="1002"/>
                    </a:lnTo>
                    <a:lnTo>
                      <a:pt x="4268" y="998"/>
                    </a:lnTo>
                    <a:lnTo>
                      <a:pt x="4266" y="996"/>
                    </a:lnTo>
                    <a:lnTo>
                      <a:pt x="4266" y="994"/>
                    </a:lnTo>
                    <a:lnTo>
                      <a:pt x="4266" y="990"/>
                    </a:lnTo>
                    <a:lnTo>
                      <a:pt x="4270" y="986"/>
                    </a:lnTo>
                    <a:lnTo>
                      <a:pt x="4270" y="986"/>
                    </a:lnTo>
                    <a:lnTo>
                      <a:pt x="4274" y="978"/>
                    </a:lnTo>
                    <a:lnTo>
                      <a:pt x="4274" y="970"/>
                    </a:lnTo>
                    <a:lnTo>
                      <a:pt x="4270" y="966"/>
                    </a:lnTo>
                    <a:lnTo>
                      <a:pt x="4264" y="960"/>
                    </a:lnTo>
                    <a:lnTo>
                      <a:pt x="4258" y="954"/>
                    </a:lnTo>
                    <a:lnTo>
                      <a:pt x="4252" y="948"/>
                    </a:lnTo>
                    <a:lnTo>
                      <a:pt x="4246" y="940"/>
                    </a:lnTo>
                    <a:lnTo>
                      <a:pt x="4244" y="928"/>
                    </a:lnTo>
                    <a:lnTo>
                      <a:pt x="4244" y="928"/>
                    </a:lnTo>
                    <a:lnTo>
                      <a:pt x="4240" y="912"/>
                    </a:lnTo>
                    <a:lnTo>
                      <a:pt x="4238" y="908"/>
                    </a:lnTo>
                    <a:lnTo>
                      <a:pt x="4236" y="906"/>
                    </a:lnTo>
                    <a:lnTo>
                      <a:pt x="4230" y="902"/>
                    </a:lnTo>
                    <a:lnTo>
                      <a:pt x="4228" y="898"/>
                    </a:lnTo>
                    <a:lnTo>
                      <a:pt x="4226" y="890"/>
                    </a:lnTo>
                    <a:lnTo>
                      <a:pt x="4226" y="890"/>
                    </a:lnTo>
                    <a:lnTo>
                      <a:pt x="4222" y="882"/>
                    </a:lnTo>
                    <a:lnTo>
                      <a:pt x="4218" y="878"/>
                    </a:lnTo>
                    <a:lnTo>
                      <a:pt x="4210" y="872"/>
                    </a:lnTo>
                    <a:lnTo>
                      <a:pt x="4206" y="868"/>
                    </a:lnTo>
                    <a:lnTo>
                      <a:pt x="4200" y="862"/>
                    </a:lnTo>
                    <a:lnTo>
                      <a:pt x="4194" y="852"/>
                    </a:lnTo>
                    <a:lnTo>
                      <a:pt x="4186" y="838"/>
                    </a:lnTo>
                    <a:lnTo>
                      <a:pt x="4186" y="838"/>
                    </a:lnTo>
                    <a:lnTo>
                      <a:pt x="4180" y="824"/>
                    </a:lnTo>
                    <a:lnTo>
                      <a:pt x="4174" y="816"/>
                    </a:lnTo>
                    <a:lnTo>
                      <a:pt x="4168" y="812"/>
                    </a:lnTo>
                    <a:lnTo>
                      <a:pt x="4164" y="812"/>
                    </a:lnTo>
                    <a:lnTo>
                      <a:pt x="4158" y="814"/>
                    </a:lnTo>
                    <a:lnTo>
                      <a:pt x="4154" y="820"/>
                    </a:lnTo>
                    <a:lnTo>
                      <a:pt x="4140" y="836"/>
                    </a:lnTo>
                    <a:lnTo>
                      <a:pt x="4140" y="836"/>
                    </a:lnTo>
                    <a:lnTo>
                      <a:pt x="4132" y="848"/>
                    </a:lnTo>
                    <a:lnTo>
                      <a:pt x="4128" y="860"/>
                    </a:lnTo>
                    <a:lnTo>
                      <a:pt x="4124" y="884"/>
                    </a:lnTo>
                    <a:lnTo>
                      <a:pt x="4120" y="896"/>
                    </a:lnTo>
                    <a:lnTo>
                      <a:pt x="4116" y="904"/>
                    </a:lnTo>
                    <a:lnTo>
                      <a:pt x="4114" y="906"/>
                    </a:lnTo>
                    <a:lnTo>
                      <a:pt x="4110" y="908"/>
                    </a:lnTo>
                    <a:lnTo>
                      <a:pt x="4106" y="908"/>
                    </a:lnTo>
                    <a:lnTo>
                      <a:pt x="4100" y="906"/>
                    </a:lnTo>
                    <a:lnTo>
                      <a:pt x="4100" y="906"/>
                    </a:lnTo>
                    <a:lnTo>
                      <a:pt x="4090" y="904"/>
                    </a:lnTo>
                    <a:lnTo>
                      <a:pt x="4086" y="906"/>
                    </a:lnTo>
                    <a:lnTo>
                      <a:pt x="4084" y="908"/>
                    </a:lnTo>
                    <a:lnTo>
                      <a:pt x="4084" y="912"/>
                    </a:lnTo>
                    <a:lnTo>
                      <a:pt x="4082" y="916"/>
                    </a:lnTo>
                    <a:lnTo>
                      <a:pt x="4080" y="922"/>
                    </a:lnTo>
                    <a:lnTo>
                      <a:pt x="4074" y="928"/>
                    </a:lnTo>
                    <a:lnTo>
                      <a:pt x="4060" y="934"/>
                    </a:lnTo>
                    <a:lnTo>
                      <a:pt x="4060" y="934"/>
                    </a:lnTo>
                    <a:lnTo>
                      <a:pt x="4048" y="936"/>
                    </a:lnTo>
                    <a:lnTo>
                      <a:pt x="4038" y="934"/>
                    </a:lnTo>
                    <a:lnTo>
                      <a:pt x="4030" y="930"/>
                    </a:lnTo>
                    <a:lnTo>
                      <a:pt x="4024" y="922"/>
                    </a:lnTo>
                    <a:lnTo>
                      <a:pt x="4018" y="914"/>
                    </a:lnTo>
                    <a:lnTo>
                      <a:pt x="4010" y="908"/>
                    </a:lnTo>
                    <a:lnTo>
                      <a:pt x="4002" y="902"/>
                    </a:lnTo>
                    <a:lnTo>
                      <a:pt x="3988" y="900"/>
                    </a:lnTo>
                    <a:lnTo>
                      <a:pt x="3988" y="900"/>
                    </a:lnTo>
                    <a:lnTo>
                      <a:pt x="3976" y="900"/>
                    </a:lnTo>
                    <a:lnTo>
                      <a:pt x="3972" y="900"/>
                    </a:lnTo>
                    <a:lnTo>
                      <a:pt x="3970" y="896"/>
                    </a:lnTo>
                    <a:lnTo>
                      <a:pt x="3972" y="892"/>
                    </a:lnTo>
                    <a:lnTo>
                      <a:pt x="3974" y="888"/>
                    </a:lnTo>
                    <a:lnTo>
                      <a:pt x="3976" y="884"/>
                    </a:lnTo>
                    <a:lnTo>
                      <a:pt x="3974" y="880"/>
                    </a:lnTo>
                    <a:lnTo>
                      <a:pt x="3968" y="874"/>
                    </a:lnTo>
                    <a:lnTo>
                      <a:pt x="3968" y="874"/>
                    </a:lnTo>
                    <a:lnTo>
                      <a:pt x="3962" y="870"/>
                    </a:lnTo>
                    <a:lnTo>
                      <a:pt x="3960" y="866"/>
                    </a:lnTo>
                    <a:lnTo>
                      <a:pt x="3962" y="864"/>
                    </a:lnTo>
                    <a:lnTo>
                      <a:pt x="3964" y="860"/>
                    </a:lnTo>
                    <a:lnTo>
                      <a:pt x="3966" y="856"/>
                    </a:lnTo>
                    <a:lnTo>
                      <a:pt x="3968" y="850"/>
                    </a:lnTo>
                    <a:lnTo>
                      <a:pt x="3968" y="844"/>
                    </a:lnTo>
                    <a:lnTo>
                      <a:pt x="3964" y="836"/>
                    </a:lnTo>
                    <a:lnTo>
                      <a:pt x="3964" y="836"/>
                    </a:lnTo>
                    <a:lnTo>
                      <a:pt x="3960" y="824"/>
                    </a:lnTo>
                    <a:lnTo>
                      <a:pt x="3958" y="814"/>
                    </a:lnTo>
                    <a:lnTo>
                      <a:pt x="3962" y="802"/>
                    </a:lnTo>
                    <a:lnTo>
                      <a:pt x="3966" y="794"/>
                    </a:lnTo>
                    <a:lnTo>
                      <a:pt x="3974" y="776"/>
                    </a:lnTo>
                    <a:lnTo>
                      <a:pt x="3974" y="770"/>
                    </a:lnTo>
                    <a:lnTo>
                      <a:pt x="3972" y="764"/>
                    </a:lnTo>
                    <a:lnTo>
                      <a:pt x="3972" y="764"/>
                    </a:lnTo>
                    <a:lnTo>
                      <a:pt x="3968" y="758"/>
                    </a:lnTo>
                    <a:lnTo>
                      <a:pt x="3964" y="758"/>
                    </a:lnTo>
                    <a:lnTo>
                      <a:pt x="3960" y="760"/>
                    </a:lnTo>
                    <a:lnTo>
                      <a:pt x="3958" y="764"/>
                    </a:lnTo>
                    <a:lnTo>
                      <a:pt x="3954" y="770"/>
                    </a:lnTo>
                    <a:lnTo>
                      <a:pt x="3952" y="772"/>
                    </a:lnTo>
                    <a:lnTo>
                      <a:pt x="3950" y="770"/>
                    </a:lnTo>
                    <a:lnTo>
                      <a:pt x="3950" y="770"/>
                    </a:lnTo>
                    <a:lnTo>
                      <a:pt x="3944" y="766"/>
                    </a:lnTo>
                    <a:lnTo>
                      <a:pt x="3936" y="762"/>
                    </a:lnTo>
                    <a:lnTo>
                      <a:pt x="3914" y="756"/>
                    </a:lnTo>
                    <a:lnTo>
                      <a:pt x="3902" y="752"/>
                    </a:lnTo>
                    <a:lnTo>
                      <a:pt x="3894" y="748"/>
                    </a:lnTo>
                    <a:lnTo>
                      <a:pt x="3888" y="742"/>
                    </a:lnTo>
                    <a:lnTo>
                      <a:pt x="3886" y="740"/>
                    </a:lnTo>
                    <a:lnTo>
                      <a:pt x="3886" y="736"/>
                    </a:lnTo>
                    <a:lnTo>
                      <a:pt x="3886" y="736"/>
                    </a:lnTo>
                    <a:lnTo>
                      <a:pt x="3886" y="728"/>
                    </a:lnTo>
                    <a:lnTo>
                      <a:pt x="3882" y="722"/>
                    </a:lnTo>
                    <a:lnTo>
                      <a:pt x="3878" y="716"/>
                    </a:lnTo>
                    <a:lnTo>
                      <a:pt x="3870" y="710"/>
                    </a:lnTo>
                    <a:lnTo>
                      <a:pt x="3826" y="680"/>
                    </a:lnTo>
                    <a:lnTo>
                      <a:pt x="3826" y="680"/>
                    </a:lnTo>
                    <a:lnTo>
                      <a:pt x="3806" y="668"/>
                    </a:lnTo>
                    <a:lnTo>
                      <a:pt x="3800" y="668"/>
                    </a:lnTo>
                    <a:lnTo>
                      <a:pt x="3796" y="666"/>
                    </a:lnTo>
                    <a:lnTo>
                      <a:pt x="3790" y="668"/>
                    </a:lnTo>
                    <a:lnTo>
                      <a:pt x="3788" y="670"/>
                    </a:lnTo>
                    <a:lnTo>
                      <a:pt x="3780" y="678"/>
                    </a:lnTo>
                    <a:lnTo>
                      <a:pt x="3774" y="680"/>
                    </a:lnTo>
                    <a:lnTo>
                      <a:pt x="3768" y="684"/>
                    </a:lnTo>
                    <a:lnTo>
                      <a:pt x="3760" y="684"/>
                    </a:lnTo>
                    <a:lnTo>
                      <a:pt x="3750" y="686"/>
                    </a:lnTo>
                    <a:lnTo>
                      <a:pt x="3736" y="684"/>
                    </a:lnTo>
                    <a:lnTo>
                      <a:pt x="3720" y="680"/>
                    </a:lnTo>
                    <a:lnTo>
                      <a:pt x="3700" y="674"/>
                    </a:lnTo>
                    <a:lnTo>
                      <a:pt x="3676" y="664"/>
                    </a:lnTo>
                    <a:lnTo>
                      <a:pt x="3676" y="664"/>
                    </a:lnTo>
                    <a:lnTo>
                      <a:pt x="3666" y="662"/>
                    </a:lnTo>
                    <a:lnTo>
                      <a:pt x="3656" y="660"/>
                    </a:lnTo>
                    <a:lnTo>
                      <a:pt x="3648" y="660"/>
                    </a:lnTo>
                    <a:lnTo>
                      <a:pt x="3642" y="662"/>
                    </a:lnTo>
                    <a:lnTo>
                      <a:pt x="3636" y="664"/>
                    </a:lnTo>
                    <a:lnTo>
                      <a:pt x="3632" y="668"/>
                    </a:lnTo>
                    <a:lnTo>
                      <a:pt x="3626" y="678"/>
                    </a:lnTo>
                    <a:lnTo>
                      <a:pt x="3622" y="690"/>
                    </a:lnTo>
                    <a:lnTo>
                      <a:pt x="3622" y="702"/>
                    </a:lnTo>
                    <a:lnTo>
                      <a:pt x="3626" y="712"/>
                    </a:lnTo>
                    <a:lnTo>
                      <a:pt x="3630" y="720"/>
                    </a:lnTo>
                    <a:lnTo>
                      <a:pt x="3630" y="720"/>
                    </a:lnTo>
                    <a:lnTo>
                      <a:pt x="3634" y="726"/>
                    </a:lnTo>
                    <a:lnTo>
                      <a:pt x="3636" y="732"/>
                    </a:lnTo>
                    <a:lnTo>
                      <a:pt x="3638" y="738"/>
                    </a:lnTo>
                    <a:lnTo>
                      <a:pt x="3638" y="746"/>
                    </a:lnTo>
                    <a:lnTo>
                      <a:pt x="3634" y="760"/>
                    </a:lnTo>
                    <a:lnTo>
                      <a:pt x="3626" y="772"/>
                    </a:lnTo>
                    <a:lnTo>
                      <a:pt x="3626" y="772"/>
                    </a:lnTo>
                    <a:lnTo>
                      <a:pt x="3622" y="776"/>
                    </a:lnTo>
                    <a:lnTo>
                      <a:pt x="3622" y="780"/>
                    </a:lnTo>
                    <a:lnTo>
                      <a:pt x="3624" y="782"/>
                    </a:lnTo>
                    <a:lnTo>
                      <a:pt x="3626" y="786"/>
                    </a:lnTo>
                    <a:lnTo>
                      <a:pt x="3634" y="794"/>
                    </a:lnTo>
                    <a:lnTo>
                      <a:pt x="3640" y="802"/>
                    </a:lnTo>
                    <a:lnTo>
                      <a:pt x="3644" y="814"/>
                    </a:lnTo>
                    <a:lnTo>
                      <a:pt x="3644" y="814"/>
                    </a:lnTo>
                    <a:lnTo>
                      <a:pt x="3648" y="824"/>
                    </a:lnTo>
                    <a:lnTo>
                      <a:pt x="3650" y="832"/>
                    </a:lnTo>
                    <a:lnTo>
                      <a:pt x="3650" y="840"/>
                    </a:lnTo>
                    <a:lnTo>
                      <a:pt x="3648" y="844"/>
                    </a:lnTo>
                    <a:lnTo>
                      <a:pt x="3642" y="854"/>
                    </a:lnTo>
                    <a:lnTo>
                      <a:pt x="3636" y="870"/>
                    </a:lnTo>
                    <a:lnTo>
                      <a:pt x="3636" y="870"/>
                    </a:lnTo>
                    <a:lnTo>
                      <a:pt x="3634" y="878"/>
                    </a:lnTo>
                    <a:lnTo>
                      <a:pt x="3630" y="882"/>
                    </a:lnTo>
                    <a:lnTo>
                      <a:pt x="3620" y="888"/>
                    </a:lnTo>
                    <a:lnTo>
                      <a:pt x="3616" y="890"/>
                    </a:lnTo>
                    <a:lnTo>
                      <a:pt x="3612" y="894"/>
                    </a:lnTo>
                    <a:lnTo>
                      <a:pt x="3610" y="900"/>
                    </a:lnTo>
                    <a:lnTo>
                      <a:pt x="3606" y="910"/>
                    </a:lnTo>
                    <a:lnTo>
                      <a:pt x="3606" y="910"/>
                    </a:lnTo>
                    <a:lnTo>
                      <a:pt x="3606" y="916"/>
                    </a:lnTo>
                    <a:lnTo>
                      <a:pt x="3608" y="920"/>
                    </a:lnTo>
                    <a:lnTo>
                      <a:pt x="3614" y="926"/>
                    </a:lnTo>
                    <a:lnTo>
                      <a:pt x="3622" y="932"/>
                    </a:lnTo>
                    <a:lnTo>
                      <a:pt x="3634" y="940"/>
                    </a:lnTo>
                    <a:lnTo>
                      <a:pt x="3648" y="950"/>
                    </a:lnTo>
                    <a:lnTo>
                      <a:pt x="3660" y="964"/>
                    </a:lnTo>
                    <a:lnTo>
                      <a:pt x="3666" y="972"/>
                    </a:lnTo>
                    <a:lnTo>
                      <a:pt x="3672" y="984"/>
                    </a:lnTo>
                    <a:lnTo>
                      <a:pt x="3678" y="996"/>
                    </a:lnTo>
                    <a:lnTo>
                      <a:pt x="3684" y="1010"/>
                    </a:lnTo>
                    <a:lnTo>
                      <a:pt x="3684" y="1010"/>
                    </a:lnTo>
                    <a:lnTo>
                      <a:pt x="3686" y="1026"/>
                    </a:lnTo>
                    <a:lnTo>
                      <a:pt x="3688" y="1040"/>
                    </a:lnTo>
                    <a:lnTo>
                      <a:pt x="3688" y="1052"/>
                    </a:lnTo>
                    <a:lnTo>
                      <a:pt x="3684" y="1066"/>
                    </a:lnTo>
                    <a:lnTo>
                      <a:pt x="3680" y="1078"/>
                    </a:lnTo>
                    <a:lnTo>
                      <a:pt x="3674" y="1088"/>
                    </a:lnTo>
                    <a:lnTo>
                      <a:pt x="3668" y="1100"/>
                    </a:lnTo>
                    <a:lnTo>
                      <a:pt x="3660" y="1108"/>
                    </a:lnTo>
                    <a:lnTo>
                      <a:pt x="3642" y="1126"/>
                    </a:lnTo>
                    <a:lnTo>
                      <a:pt x="3624" y="1140"/>
                    </a:lnTo>
                    <a:lnTo>
                      <a:pt x="3604" y="1150"/>
                    </a:lnTo>
                    <a:lnTo>
                      <a:pt x="3584" y="1158"/>
                    </a:lnTo>
                    <a:lnTo>
                      <a:pt x="3584" y="1158"/>
                    </a:lnTo>
                    <a:lnTo>
                      <a:pt x="3570" y="1166"/>
                    </a:lnTo>
                    <a:lnTo>
                      <a:pt x="3562" y="1172"/>
                    </a:lnTo>
                    <a:lnTo>
                      <a:pt x="3562" y="1174"/>
                    </a:lnTo>
                    <a:lnTo>
                      <a:pt x="3562" y="1176"/>
                    </a:lnTo>
                    <a:lnTo>
                      <a:pt x="3566" y="1184"/>
                    </a:lnTo>
                    <a:lnTo>
                      <a:pt x="3572" y="1190"/>
                    </a:lnTo>
                    <a:lnTo>
                      <a:pt x="3578" y="1200"/>
                    </a:lnTo>
                    <a:lnTo>
                      <a:pt x="3582" y="1212"/>
                    </a:lnTo>
                    <a:lnTo>
                      <a:pt x="3584" y="1220"/>
                    </a:lnTo>
                    <a:lnTo>
                      <a:pt x="3584" y="1228"/>
                    </a:lnTo>
                    <a:lnTo>
                      <a:pt x="3584" y="1228"/>
                    </a:lnTo>
                    <a:lnTo>
                      <a:pt x="3586" y="1244"/>
                    </a:lnTo>
                    <a:lnTo>
                      <a:pt x="3588" y="1260"/>
                    </a:lnTo>
                    <a:lnTo>
                      <a:pt x="3598" y="1290"/>
                    </a:lnTo>
                    <a:lnTo>
                      <a:pt x="3602" y="1302"/>
                    </a:lnTo>
                    <a:lnTo>
                      <a:pt x="3604" y="1314"/>
                    </a:lnTo>
                    <a:lnTo>
                      <a:pt x="3604" y="1324"/>
                    </a:lnTo>
                    <a:lnTo>
                      <a:pt x="3600" y="1328"/>
                    </a:lnTo>
                    <a:lnTo>
                      <a:pt x="3598" y="1330"/>
                    </a:lnTo>
                    <a:lnTo>
                      <a:pt x="3598" y="1330"/>
                    </a:lnTo>
                    <a:lnTo>
                      <a:pt x="3594" y="1334"/>
                    </a:lnTo>
                    <a:lnTo>
                      <a:pt x="3592" y="1336"/>
                    </a:lnTo>
                    <a:lnTo>
                      <a:pt x="3590" y="1344"/>
                    </a:lnTo>
                    <a:lnTo>
                      <a:pt x="3592" y="1352"/>
                    </a:lnTo>
                    <a:lnTo>
                      <a:pt x="3594" y="1358"/>
                    </a:lnTo>
                    <a:lnTo>
                      <a:pt x="3596" y="1362"/>
                    </a:lnTo>
                    <a:lnTo>
                      <a:pt x="3594" y="1366"/>
                    </a:lnTo>
                    <a:lnTo>
                      <a:pt x="3590" y="1364"/>
                    </a:lnTo>
                    <a:lnTo>
                      <a:pt x="3580" y="1358"/>
                    </a:lnTo>
                    <a:lnTo>
                      <a:pt x="3580" y="1358"/>
                    </a:lnTo>
                    <a:lnTo>
                      <a:pt x="3570" y="1354"/>
                    </a:lnTo>
                    <a:lnTo>
                      <a:pt x="3568" y="1354"/>
                    </a:lnTo>
                    <a:lnTo>
                      <a:pt x="3566" y="1356"/>
                    </a:lnTo>
                    <a:lnTo>
                      <a:pt x="3562" y="1362"/>
                    </a:lnTo>
                    <a:lnTo>
                      <a:pt x="3562" y="1370"/>
                    </a:lnTo>
                    <a:lnTo>
                      <a:pt x="3562" y="1376"/>
                    </a:lnTo>
                    <a:lnTo>
                      <a:pt x="3560" y="1382"/>
                    </a:lnTo>
                    <a:lnTo>
                      <a:pt x="3558" y="1384"/>
                    </a:lnTo>
                    <a:lnTo>
                      <a:pt x="3554" y="1384"/>
                    </a:lnTo>
                    <a:lnTo>
                      <a:pt x="3546" y="1380"/>
                    </a:lnTo>
                    <a:lnTo>
                      <a:pt x="3546" y="1380"/>
                    </a:lnTo>
                    <a:lnTo>
                      <a:pt x="3536" y="1372"/>
                    </a:lnTo>
                    <a:lnTo>
                      <a:pt x="3530" y="1366"/>
                    </a:lnTo>
                    <a:lnTo>
                      <a:pt x="3522" y="1352"/>
                    </a:lnTo>
                    <a:lnTo>
                      <a:pt x="3516" y="1342"/>
                    </a:lnTo>
                    <a:lnTo>
                      <a:pt x="3508" y="1332"/>
                    </a:lnTo>
                    <a:lnTo>
                      <a:pt x="3494" y="1316"/>
                    </a:lnTo>
                    <a:lnTo>
                      <a:pt x="3474" y="1298"/>
                    </a:lnTo>
                    <a:lnTo>
                      <a:pt x="3474" y="1298"/>
                    </a:lnTo>
                    <a:lnTo>
                      <a:pt x="3464" y="1286"/>
                    </a:lnTo>
                    <a:lnTo>
                      <a:pt x="3458" y="1276"/>
                    </a:lnTo>
                    <a:lnTo>
                      <a:pt x="3456" y="1266"/>
                    </a:lnTo>
                    <a:lnTo>
                      <a:pt x="3456" y="1254"/>
                    </a:lnTo>
                    <a:lnTo>
                      <a:pt x="3456" y="1234"/>
                    </a:lnTo>
                    <a:lnTo>
                      <a:pt x="3456" y="1222"/>
                    </a:lnTo>
                    <a:lnTo>
                      <a:pt x="3454" y="1210"/>
                    </a:lnTo>
                    <a:lnTo>
                      <a:pt x="3454" y="1210"/>
                    </a:lnTo>
                    <a:lnTo>
                      <a:pt x="3450" y="1194"/>
                    </a:lnTo>
                    <a:lnTo>
                      <a:pt x="3450" y="1182"/>
                    </a:lnTo>
                    <a:lnTo>
                      <a:pt x="3454" y="1172"/>
                    </a:lnTo>
                    <a:lnTo>
                      <a:pt x="3456" y="1162"/>
                    </a:lnTo>
                    <a:lnTo>
                      <a:pt x="3458" y="1154"/>
                    </a:lnTo>
                    <a:lnTo>
                      <a:pt x="3456" y="1148"/>
                    </a:lnTo>
                    <a:lnTo>
                      <a:pt x="3452" y="1142"/>
                    </a:lnTo>
                    <a:lnTo>
                      <a:pt x="3440" y="1138"/>
                    </a:lnTo>
                    <a:lnTo>
                      <a:pt x="3440" y="1138"/>
                    </a:lnTo>
                    <a:lnTo>
                      <a:pt x="3414" y="1134"/>
                    </a:lnTo>
                    <a:lnTo>
                      <a:pt x="3394" y="1130"/>
                    </a:lnTo>
                    <a:lnTo>
                      <a:pt x="3378" y="1130"/>
                    </a:lnTo>
                    <a:lnTo>
                      <a:pt x="3368" y="1130"/>
                    </a:lnTo>
                    <a:lnTo>
                      <a:pt x="3354" y="1132"/>
                    </a:lnTo>
                    <a:lnTo>
                      <a:pt x="3346" y="1132"/>
                    </a:lnTo>
                    <a:lnTo>
                      <a:pt x="3340" y="1130"/>
                    </a:lnTo>
                    <a:lnTo>
                      <a:pt x="3340" y="1130"/>
                    </a:lnTo>
                    <a:lnTo>
                      <a:pt x="3334" y="1128"/>
                    </a:lnTo>
                    <a:lnTo>
                      <a:pt x="3330" y="1124"/>
                    </a:lnTo>
                    <a:lnTo>
                      <a:pt x="3322" y="1116"/>
                    </a:lnTo>
                    <a:lnTo>
                      <a:pt x="3316" y="1110"/>
                    </a:lnTo>
                    <a:lnTo>
                      <a:pt x="3306" y="1104"/>
                    </a:lnTo>
                    <a:lnTo>
                      <a:pt x="3290" y="1098"/>
                    </a:lnTo>
                    <a:lnTo>
                      <a:pt x="3268" y="1092"/>
                    </a:lnTo>
                    <a:lnTo>
                      <a:pt x="3268" y="1092"/>
                    </a:lnTo>
                    <a:lnTo>
                      <a:pt x="3246" y="1084"/>
                    </a:lnTo>
                    <a:lnTo>
                      <a:pt x="3236" y="1078"/>
                    </a:lnTo>
                    <a:lnTo>
                      <a:pt x="3232" y="1072"/>
                    </a:lnTo>
                    <a:lnTo>
                      <a:pt x="3230" y="1066"/>
                    </a:lnTo>
                    <a:lnTo>
                      <a:pt x="3226" y="1058"/>
                    </a:lnTo>
                    <a:lnTo>
                      <a:pt x="3216" y="1048"/>
                    </a:lnTo>
                    <a:lnTo>
                      <a:pt x="3198" y="1036"/>
                    </a:lnTo>
                    <a:lnTo>
                      <a:pt x="3166" y="1022"/>
                    </a:lnTo>
                    <a:lnTo>
                      <a:pt x="3166" y="1022"/>
                    </a:lnTo>
                    <a:lnTo>
                      <a:pt x="3146" y="1016"/>
                    </a:lnTo>
                    <a:lnTo>
                      <a:pt x="3130" y="1012"/>
                    </a:lnTo>
                    <a:lnTo>
                      <a:pt x="3114" y="1010"/>
                    </a:lnTo>
                    <a:lnTo>
                      <a:pt x="3102" y="1010"/>
                    </a:lnTo>
                    <a:lnTo>
                      <a:pt x="3090" y="1012"/>
                    </a:lnTo>
                    <a:lnTo>
                      <a:pt x="3080" y="1014"/>
                    </a:lnTo>
                    <a:lnTo>
                      <a:pt x="3064" y="1020"/>
                    </a:lnTo>
                    <a:lnTo>
                      <a:pt x="3052" y="1026"/>
                    </a:lnTo>
                    <a:lnTo>
                      <a:pt x="3046" y="1028"/>
                    </a:lnTo>
                    <a:lnTo>
                      <a:pt x="3044" y="1026"/>
                    </a:lnTo>
                    <a:lnTo>
                      <a:pt x="3042" y="1022"/>
                    </a:lnTo>
                    <a:lnTo>
                      <a:pt x="3040" y="1008"/>
                    </a:lnTo>
                    <a:lnTo>
                      <a:pt x="3040" y="1008"/>
                    </a:lnTo>
                    <a:lnTo>
                      <a:pt x="3040" y="992"/>
                    </a:lnTo>
                    <a:lnTo>
                      <a:pt x="3038" y="978"/>
                    </a:lnTo>
                    <a:lnTo>
                      <a:pt x="3032" y="962"/>
                    </a:lnTo>
                    <a:lnTo>
                      <a:pt x="3026" y="948"/>
                    </a:lnTo>
                    <a:lnTo>
                      <a:pt x="3024" y="938"/>
                    </a:lnTo>
                    <a:lnTo>
                      <a:pt x="3020" y="928"/>
                    </a:lnTo>
                    <a:lnTo>
                      <a:pt x="3020" y="928"/>
                    </a:lnTo>
                    <a:lnTo>
                      <a:pt x="3018" y="922"/>
                    </a:lnTo>
                    <a:lnTo>
                      <a:pt x="3016" y="918"/>
                    </a:lnTo>
                    <a:lnTo>
                      <a:pt x="3012" y="914"/>
                    </a:lnTo>
                    <a:lnTo>
                      <a:pt x="3008" y="914"/>
                    </a:lnTo>
                    <a:lnTo>
                      <a:pt x="2998" y="912"/>
                    </a:lnTo>
                    <a:lnTo>
                      <a:pt x="2986" y="912"/>
                    </a:lnTo>
                    <a:lnTo>
                      <a:pt x="2974" y="910"/>
                    </a:lnTo>
                    <a:lnTo>
                      <a:pt x="2968" y="908"/>
                    </a:lnTo>
                    <a:lnTo>
                      <a:pt x="2962" y="904"/>
                    </a:lnTo>
                    <a:lnTo>
                      <a:pt x="2958" y="898"/>
                    </a:lnTo>
                    <a:lnTo>
                      <a:pt x="2954" y="890"/>
                    </a:lnTo>
                    <a:lnTo>
                      <a:pt x="2950" y="882"/>
                    </a:lnTo>
                    <a:lnTo>
                      <a:pt x="2948" y="868"/>
                    </a:lnTo>
                    <a:lnTo>
                      <a:pt x="2948" y="868"/>
                    </a:lnTo>
                    <a:lnTo>
                      <a:pt x="2948" y="854"/>
                    </a:lnTo>
                    <a:lnTo>
                      <a:pt x="2948" y="840"/>
                    </a:lnTo>
                    <a:lnTo>
                      <a:pt x="2952" y="824"/>
                    </a:lnTo>
                    <a:lnTo>
                      <a:pt x="2956" y="808"/>
                    </a:lnTo>
                    <a:lnTo>
                      <a:pt x="2968" y="778"/>
                    </a:lnTo>
                    <a:lnTo>
                      <a:pt x="2982" y="750"/>
                    </a:lnTo>
                    <a:lnTo>
                      <a:pt x="2998" y="724"/>
                    </a:lnTo>
                    <a:lnTo>
                      <a:pt x="3014" y="706"/>
                    </a:lnTo>
                    <a:lnTo>
                      <a:pt x="3026" y="692"/>
                    </a:lnTo>
                    <a:lnTo>
                      <a:pt x="3030" y="690"/>
                    </a:lnTo>
                    <a:lnTo>
                      <a:pt x="3034" y="690"/>
                    </a:lnTo>
                    <a:lnTo>
                      <a:pt x="3034" y="690"/>
                    </a:lnTo>
                    <a:lnTo>
                      <a:pt x="3038" y="688"/>
                    </a:lnTo>
                    <a:lnTo>
                      <a:pt x="3042" y="684"/>
                    </a:lnTo>
                    <a:lnTo>
                      <a:pt x="3044" y="670"/>
                    </a:lnTo>
                    <a:lnTo>
                      <a:pt x="3048" y="662"/>
                    </a:lnTo>
                    <a:lnTo>
                      <a:pt x="3052" y="654"/>
                    </a:lnTo>
                    <a:lnTo>
                      <a:pt x="3060" y="648"/>
                    </a:lnTo>
                    <a:lnTo>
                      <a:pt x="3070" y="646"/>
                    </a:lnTo>
                    <a:lnTo>
                      <a:pt x="3070" y="646"/>
                    </a:lnTo>
                    <a:lnTo>
                      <a:pt x="3096" y="644"/>
                    </a:lnTo>
                    <a:lnTo>
                      <a:pt x="3106" y="640"/>
                    </a:lnTo>
                    <a:lnTo>
                      <a:pt x="3116" y="636"/>
                    </a:lnTo>
                    <a:lnTo>
                      <a:pt x="3120" y="630"/>
                    </a:lnTo>
                    <a:lnTo>
                      <a:pt x="3120" y="624"/>
                    </a:lnTo>
                    <a:lnTo>
                      <a:pt x="3116" y="614"/>
                    </a:lnTo>
                    <a:lnTo>
                      <a:pt x="3106" y="604"/>
                    </a:lnTo>
                    <a:lnTo>
                      <a:pt x="3106" y="604"/>
                    </a:lnTo>
                    <a:lnTo>
                      <a:pt x="3098" y="596"/>
                    </a:lnTo>
                    <a:lnTo>
                      <a:pt x="3098" y="594"/>
                    </a:lnTo>
                    <a:lnTo>
                      <a:pt x="3098" y="592"/>
                    </a:lnTo>
                    <a:lnTo>
                      <a:pt x="3104" y="590"/>
                    </a:lnTo>
                    <a:lnTo>
                      <a:pt x="3112" y="590"/>
                    </a:lnTo>
                    <a:lnTo>
                      <a:pt x="3124" y="590"/>
                    </a:lnTo>
                    <a:lnTo>
                      <a:pt x="3136" y="586"/>
                    </a:lnTo>
                    <a:lnTo>
                      <a:pt x="3140" y="584"/>
                    </a:lnTo>
                    <a:lnTo>
                      <a:pt x="3144" y="580"/>
                    </a:lnTo>
                    <a:lnTo>
                      <a:pt x="3148" y="576"/>
                    </a:lnTo>
                    <a:lnTo>
                      <a:pt x="3150" y="568"/>
                    </a:lnTo>
                    <a:lnTo>
                      <a:pt x="3150" y="568"/>
                    </a:lnTo>
                    <a:lnTo>
                      <a:pt x="3152" y="562"/>
                    </a:lnTo>
                    <a:lnTo>
                      <a:pt x="3154" y="558"/>
                    </a:lnTo>
                    <a:lnTo>
                      <a:pt x="3156" y="556"/>
                    </a:lnTo>
                    <a:lnTo>
                      <a:pt x="3158" y="556"/>
                    </a:lnTo>
                    <a:lnTo>
                      <a:pt x="3166" y="560"/>
                    </a:lnTo>
                    <a:lnTo>
                      <a:pt x="3176" y="566"/>
                    </a:lnTo>
                    <a:lnTo>
                      <a:pt x="3188" y="570"/>
                    </a:lnTo>
                    <a:lnTo>
                      <a:pt x="3194" y="572"/>
                    </a:lnTo>
                    <a:lnTo>
                      <a:pt x="3200" y="570"/>
                    </a:lnTo>
                    <a:lnTo>
                      <a:pt x="3206" y="568"/>
                    </a:lnTo>
                    <a:lnTo>
                      <a:pt x="3214" y="562"/>
                    </a:lnTo>
                    <a:lnTo>
                      <a:pt x="3220" y="554"/>
                    </a:lnTo>
                    <a:lnTo>
                      <a:pt x="3228" y="542"/>
                    </a:lnTo>
                    <a:lnTo>
                      <a:pt x="3228" y="542"/>
                    </a:lnTo>
                    <a:lnTo>
                      <a:pt x="3242" y="520"/>
                    </a:lnTo>
                    <a:lnTo>
                      <a:pt x="3252" y="506"/>
                    </a:lnTo>
                    <a:lnTo>
                      <a:pt x="3258" y="496"/>
                    </a:lnTo>
                    <a:lnTo>
                      <a:pt x="3260" y="492"/>
                    </a:lnTo>
                    <a:lnTo>
                      <a:pt x="3258" y="490"/>
                    </a:lnTo>
                    <a:lnTo>
                      <a:pt x="3256" y="488"/>
                    </a:lnTo>
                    <a:lnTo>
                      <a:pt x="3244" y="486"/>
                    </a:lnTo>
                    <a:lnTo>
                      <a:pt x="3228" y="484"/>
                    </a:lnTo>
                    <a:lnTo>
                      <a:pt x="3204" y="478"/>
                    </a:lnTo>
                    <a:lnTo>
                      <a:pt x="3204" y="478"/>
                    </a:lnTo>
                    <a:lnTo>
                      <a:pt x="3186" y="474"/>
                    </a:lnTo>
                    <a:lnTo>
                      <a:pt x="3176" y="470"/>
                    </a:lnTo>
                    <a:lnTo>
                      <a:pt x="3170" y="464"/>
                    </a:lnTo>
                    <a:lnTo>
                      <a:pt x="3164" y="460"/>
                    </a:lnTo>
                    <a:lnTo>
                      <a:pt x="3154" y="450"/>
                    </a:lnTo>
                    <a:lnTo>
                      <a:pt x="3144" y="444"/>
                    </a:lnTo>
                    <a:lnTo>
                      <a:pt x="3132" y="438"/>
                    </a:lnTo>
                    <a:lnTo>
                      <a:pt x="3132" y="438"/>
                    </a:lnTo>
                    <a:lnTo>
                      <a:pt x="3140" y="438"/>
                    </a:lnTo>
                    <a:lnTo>
                      <a:pt x="3148" y="438"/>
                    </a:lnTo>
                    <a:lnTo>
                      <a:pt x="3158" y="440"/>
                    </a:lnTo>
                    <a:lnTo>
                      <a:pt x="3166" y="442"/>
                    </a:lnTo>
                    <a:lnTo>
                      <a:pt x="3184" y="452"/>
                    </a:lnTo>
                    <a:lnTo>
                      <a:pt x="3202" y="462"/>
                    </a:lnTo>
                    <a:lnTo>
                      <a:pt x="3220" y="470"/>
                    </a:lnTo>
                    <a:lnTo>
                      <a:pt x="3230" y="472"/>
                    </a:lnTo>
                    <a:lnTo>
                      <a:pt x="3238" y="474"/>
                    </a:lnTo>
                    <a:lnTo>
                      <a:pt x="3246" y="474"/>
                    </a:lnTo>
                    <a:lnTo>
                      <a:pt x="3254" y="472"/>
                    </a:lnTo>
                    <a:lnTo>
                      <a:pt x="3262" y="466"/>
                    </a:lnTo>
                    <a:lnTo>
                      <a:pt x="3270" y="460"/>
                    </a:lnTo>
                    <a:lnTo>
                      <a:pt x="3270" y="460"/>
                    </a:lnTo>
                    <a:lnTo>
                      <a:pt x="3296" y="434"/>
                    </a:lnTo>
                    <a:lnTo>
                      <a:pt x="3302" y="426"/>
                    </a:lnTo>
                    <a:lnTo>
                      <a:pt x="3304" y="420"/>
                    </a:lnTo>
                    <a:lnTo>
                      <a:pt x="3304" y="416"/>
                    </a:lnTo>
                    <a:lnTo>
                      <a:pt x="3298" y="412"/>
                    </a:lnTo>
                    <a:lnTo>
                      <a:pt x="3278" y="402"/>
                    </a:lnTo>
                    <a:lnTo>
                      <a:pt x="3278" y="402"/>
                    </a:lnTo>
                    <a:lnTo>
                      <a:pt x="3270" y="394"/>
                    </a:lnTo>
                    <a:lnTo>
                      <a:pt x="3270" y="392"/>
                    </a:lnTo>
                    <a:lnTo>
                      <a:pt x="3270" y="390"/>
                    </a:lnTo>
                    <a:lnTo>
                      <a:pt x="3278" y="388"/>
                    </a:lnTo>
                    <a:lnTo>
                      <a:pt x="3288" y="388"/>
                    </a:lnTo>
                    <a:lnTo>
                      <a:pt x="3302" y="388"/>
                    </a:lnTo>
                    <a:lnTo>
                      <a:pt x="3316" y="390"/>
                    </a:lnTo>
                    <a:lnTo>
                      <a:pt x="3328" y="394"/>
                    </a:lnTo>
                    <a:lnTo>
                      <a:pt x="3336" y="400"/>
                    </a:lnTo>
                    <a:lnTo>
                      <a:pt x="3336" y="400"/>
                    </a:lnTo>
                    <a:lnTo>
                      <a:pt x="3346" y="410"/>
                    </a:lnTo>
                    <a:lnTo>
                      <a:pt x="3356" y="418"/>
                    </a:lnTo>
                    <a:lnTo>
                      <a:pt x="3366" y="426"/>
                    </a:lnTo>
                    <a:lnTo>
                      <a:pt x="3374" y="438"/>
                    </a:lnTo>
                    <a:lnTo>
                      <a:pt x="3374" y="438"/>
                    </a:lnTo>
                    <a:lnTo>
                      <a:pt x="3380" y="448"/>
                    </a:lnTo>
                    <a:lnTo>
                      <a:pt x="3388" y="452"/>
                    </a:lnTo>
                    <a:lnTo>
                      <a:pt x="3398" y="454"/>
                    </a:lnTo>
                    <a:lnTo>
                      <a:pt x="3410" y="452"/>
                    </a:lnTo>
                    <a:lnTo>
                      <a:pt x="3410" y="452"/>
                    </a:lnTo>
                    <a:lnTo>
                      <a:pt x="3412" y="450"/>
                    </a:lnTo>
                    <a:lnTo>
                      <a:pt x="3414" y="448"/>
                    </a:lnTo>
                    <a:lnTo>
                      <a:pt x="3412" y="444"/>
                    </a:lnTo>
                    <a:lnTo>
                      <a:pt x="3398" y="436"/>
                    </a:lnTo>
                    <a:lnTo>
                      <a:pt x="3392" y="432"/>
                    </a:lnTo>
                    <a:lnTo>
                      <a:pt x="3386" y="426"/>
                    </a:lnTo>
                    <a:lnTo>
                      <a:pt x="3384" y="424"/>
                    </a:lnTo>
                    <a:lnTo>
                      <a:pt x="3384" y="422"/>
                    </a:lnTo>
                    <a:lnTo>
                      <a:pt x="3386" y="418"/>
                    </a:lnTo>
                    <a:lnTo>
                      <a:pt x="3390" y="416"/>
                    </a:lnTo>
                    <a:lnTo>
                      <a:pt x="3390" y="416"/>
                    </a:lnTo>
                    <a:lnTo>
                      <a:pt x="3398" y="412"/>
                    </a:lnTo>
                    <a:lnTo>
                      <a:pt x="3404" y="406"/>
                    </a:lnTo>
                    <a:lnTo>
                      <a:pt x="3414" y="396"/>
                    </a:lnTo>
                    <a:lnTo>
                      <a:pt x="3426" y="388"/>
                    </a:lnTo>
                    <a:lnTo>
                      <a:pt x="3432" y="386"/>
                    </a:lnTo>
                    <a:lnTo>
                      <a:pt x="3438" y="386"/>
                    </a:lnTo>
                    <a:lnTo>
                      <a:pt x="3438" y="386"/>
                    </a:lnTo>
                    <a:lnTo>
                      <a:pt x="3444" y="386"/>
                    </a:lnTo>
                    <a:lnTo>
                      <a:pt x="3450" y="384"/>
                    </a:lnTo>
                    <a:lnTo>
                      <a:pt x="3456" y="380"/>
                    </a:lnTo>
                    <a:lnTo>
                      <a:pt x="3460" y="374"/>
                    </a:lnTo>
                    <a:lnTo>
                      <a:pt x="3468" y="364"/>
                    </a:lnTo>
                    <a:lnTo>
                      <a:pt x="3474" y="360"/>
                    </a:lnTo>
                    <a:lnTo>
                      <a:pt x="3478" y="360"/>
                    </a:lnTo>
                    <a:lnTo>
                      <a:pt x="3478" y="360"/>
                    </a:lnTo>
                    <a:lnTo>
                      <a:pt x="3484" y="358"/>
                    </a:lnTo>
                    <a:lnTo>
                      <a:pt x="3490" y="354"/>
                    </a:lnTo>
                    <a:lnTo>
                      <a:pt x="3492" y="348"/>
                    </a:lnTo>
                    <a:lnTo>
                      <a:pt x="3494" y="342"/>
                    </a:lnTo>
                    <a:lnTo>
                      <a:pt x="3492" y="334"/>
                    </a:lnTo>
                    <a:lnTo>
                      <a:pt x="3488" y="324"/>
                    </a:lnTo>
                    <a:lnTo>
                      <a:pt x="3482" y="316"/>
                    </a:lnTo>
                    <a:lnTo>
                      <a:pt x="3472" y="306"/>
                    </a:lnTo>
                    <a:lnTo>
                      <a:pt x="3472" y="306"/>
                    </a:lnTo>
                    <a:lnTo>
                      <a:pt x="3464" y="298"/>
                    </a:lnTo>
                    <a:lnTo>
                      <a:pt x="3460" y="292"/>
                    </a:lnTo>
                    <a:lnTo>
                      <a:pt x="3460" y="288"/>
                    </a:lnTo>
                    <a:lnTo>
                      <a:pt x="3462" y="284"/>
                    </a:lnTo>
                    <a:lnTo>
                      <a:pt x="3464" y="282"/>
                    </a:lnTo>
                    <a:lnTo>
                      <a:pt x="3466" y="278"/>
                    </a:lnTo>
                    <a:lnTo>
                      <a:pt x="3464" y="272"/>
                    </a:lnTo>
                    <a:lnTo>
                      <a:pt x="3458" y="266"/>
                    </a:lnTo>
                    <a:lnTo>
                      <a:pt x="3458" y="266"/>
                    </a:lnTo>
                    <a:lnTo>
                      <a:pt x="3452" y="260"/>
                    </a:lnTo>
                    <a:lnTo>
                      <a:pt x="3452" y="258"/>
                    </a:lnTo>
                    <a:lnTo>
                      <a:pt x="3452" y="258"/>
                    </a:lnTo>
                    <a:lnTo>
                      <a:pt x="3458" y="256"/>
                    </a:lnTo>
                    <a:lnTo>
                      <a:pt x="3466" y="256"/>
                    </a:lnTo>
                    <a:lnTo>
                      <a:pt x="3476" y="256"/>
                    </a:lnTo>
                    <a:lnTo>
                      <a:pt x="3484" y="254"/>
                    </a:lnTo>
                    <a:lnTo>
                      <a:pt x="3492" y="250"/>
                    </a:lnTo>
                    <a:lnTo>
                      <a:pt x="3494" y="248"/>
                    </a:lnTo>
                    <a:lnTo>
                      <a:pt x="3496" y="242"/>
                    </a:lnTo>
                    <a:lnTo>
                      <a:pt x="3496" y="242"/>
                    </a:lnTo>
                    <a:lnTo>
                      <a:pt x="3498" y="234"/>
                    </a:lnTo>
                    <a:lnTo>
                      <a:pt x="3496" y="230"/>
                    </a:lnTo>
                    <a:lnTo>
                      <a:pt x="3492" y="228"/>
                    </a:lnTo>
                    <a:lnTo>
                      <a:pt x="3488" y="226"/>
                    </a:lnTo>
                    <a:lnTo>
                      <a:pt x="3486" y="224"/>
                    </a:lnTo>
                    <a:lnTo>
                      <a:pt x="3484" y="222"/>
                    </a:lnTo>
                    <a:lnTo>
                      <a:pt x="3484" y="220"/>
                    </a:lnTo>
                    <a:lnTo>
                      <a:pt x="3490" y="214"/>
                    </a:lnTo>
                    <a:lnTo>
                      <a:pt x="3490" y="214"/>
                    </a:lnTo>
                    <a:lnTo>
                      <a:pt x="3492" y="206"/>
                    </a:lnTo>
                    <a:lnTo>
                      <a:pt x="3492" y="204"/>
                    </a:lnTo>
                    <a:lnTo>
                      <a:pt x="3486" y="202"/>
                    </a:lnTo>
                    <a:lnTo>
                      <a:pt x="3480" y="200"/>
                    </a:lnTo>
                    <a:lnTo>
                      <a:pt x="3472" y="198"/>
                    </a:lnTo>
                    <a:lnTo>
                      <a:pt x="3464" y="196"/>
                    </a:lnTo>
                    <a:lnTo>
                      <a:pt x="3458" y="192"/>
                    </a:lnTo>
                    <a:lnTo>
                      <a:pt x="3454" y="182"/>
                    </a:lnTo>
                    <a:lnTo>
                      <a:pt x="3454" y="182"/>
                    </a:lnTo>
                    <a:lnTo>
                      <a:pt x="3452" y="174"/>
                    </a:lnTo>
                    <a:lnTo>
                      <a:pt x="3446" y="170"/>
                    </a:lnTo>
                    <a:lnTo>
                      <a:pt x="3438" y="168"/>
                    </a:lnTo>
                    <a:lnTo>
                      <a:pt x="3428" y="168"/>
                    </a:lnTo>
                    <a:lnTo>
                      <a:pt x="3404" y="166"/>
                    </a:lnTo>
                    <a:lnTo>
                      <a:pt x="3392" y="164"/>
                    </a:lnTo>
                    <a:lnTo>
                      <a:pt x="3378" y="160"/>
                    </a:lnTo>
                    <a:lnTo>
                      <a:pt x="3378" y="160"/>
                    </a:lnTo>
                    <a:lnTo>
                      <a:pt x="3360" y="152"/>
                    </a:lnTo>
                    <a:lnTo>
                      <a:pt x="3356" y="152"/>
                    </a:lnTo>
                    <a:lnTo>
                      <a:pt x="3354" y="152"/>
                    </a:lnTo>
                    <a:lnTo>
                      <a:pt x="3348" y="156"/>
                    </a:lnTo>
                    <a:lnTo>
                      <a:pt x="3344" y="158"/>
                    </a:lnTo>
                    <a:lnTo>
                      <a:pt x="3334" y="158"/>
                    </a:lnTo>
                    <a:lnTo>
                      <a:pt x="3334" y="158"/>
                    </a:lnTo>
                    <a:lnTo>
                      <a:pt x="3326" y="160"/>
                    </a:lnTo>
                    <a:lnTo>
                      <a:pt x="3320" y="164"/>
                    </a:lnTo>
                    <a:lnTo>
                      <a:pt x="3318" y="172"/>
                    </a:lnTo>
                    <a:lnTo>
                      <a:pt x="3318" y="180"/>
                    </a:lnTo>
                    <a:lnTo>
                      <a:pt x="3322" y="190"/>
                    </a:lnTo>
                    <a:lnTo>
                      <a:pt x="3326" y="198"/>
                    </a:lnTo>
                    <a:lnTo>
                      <a:pt x="3330" y="206"/>
                    </a:lnTo>
                    <a:lnTo>
                      <a:pt x="3338" y="210"/>
                    </a:lnTo>
                    <a:lnTo>
                      <a:pt x="3338" y="210"/>
                    </a:lnTo>
                    <a:lnTo>
                      <a:pt x="3342" y="212"/>
                    </a:lnTo>
                    <a:lnTo>
                      <a:pt x="3346" y="216"/>
                    </a:lnTo>
                    <a:lnTo>
                      <a:pt x="3346" y="222"/>
                    </a:lnTo>
                    <a:lnTo>
                      <a:pt x="3344" y="226"/>
                    </a:lnTo>
                    <a:lnTo>
                      <a:pt x="3342" y="230"/>
                    </a:lnTo>
                    <a:lnTo>
                      <a:pt x="3338" y="232"/>
                    </a:lnTo>
                    <a:lnTo>
                      <a:pt x="3332" y="234"/>
                    </a:lnTo>
                    <a:lnTo>
                      <a:pt x="3326" y="234"/>
                    </a:lnTo>
                    <a:lnTo>
                      <a:pt x="3326" y="234"/>
                    </a:lnTo>
                    <a:lnTo>
                      <a:pt x="3322" y="236"/>
                    </a:lnTo>
                    <a:lnTo>
                      <a:pt x="3320" y="240"/>
                    </a:lnTo>
                    <a:lnTo>
                      <a:pt x="3318" y="256"/>
                    </a:lnTo>
                    <a:lnTo>
                      <a:pt x="3318" y="266"/>
                    </a:lnTo>
                    <a:lnTo>
                      <a:pt x="3316" y="278"/>
                    </a:lnTo>
                    <a:lnTo>
                      <a:pt x="3310" y="288"/>
                    </a:lnTo>
                    <a:lnTo>
                      <a:pt x="3300" y="296"/>
                    </a:lnTo>
                    <a:lnTo>
                      <a:pt x="3300" y="296"/>
                    </a:lnTo>
                    <a:lnTo>
                      <a:pt x="3292" y="302"/>
                    </a:lnTo>
                    <a:lnTo>
                      <a:pt x="3286" y="310"/>
                    </a:lnTo>
                    <a:lnTo>
                      <a:pt x="3284" y="316"/>
                    </a:lnTo>
                    <a:lnTo>
                      <a:pt x="3282" y="322"/>
                    </a:lnTo>
                    <a:lnTo>
                      <a:pt x="3280" y="328"/>
                    </a:lnTo>
                    <a:lnTo>
                      <a:pt x="3278" y="332"/>
                    </a:lnTo>
                    <a:lnTo>
                      <a:pt x="3274" y="338"/>
                    </a:lnTo>
                    <a:lnTo>
                      <a:pt x="3264" y="342"/>
                    </a:lnTo>
                    <a:lnTo>
                      <a:pt x="3264" y="342"/>
                    </a:lnTo>
                    <a:lnTo>
                      <a:pt x="3250" y="344"/>
                    </a:lnTo>
                    <a:lnTo>
                      <a:pt x="3246" y="344"/>
                    </a:lnTo>
                    <a:lnTo>
                      <a:pt x="3244" y="340"/>
                    </a:lnTo>
                    <a:lnTo>
                      <a:pt x="3238" y="330"/>
                    </a:lnTo>
                    <a:lnTo>
                      <a:pt x="3232" y="322"/>
                    </a:lnTo>
                    <a:lnTo>
                      <a:pt x="3222" y="312"/>
                    </a:lnTo>
                    <a:lnTo>
                      <a:pt x="3222" y="312"/>
                    </a:lnTo>
                    <a:lnTo>
                      <a:pt x="3214" y="304"/>
                    </a:lnTo>
                    <a:lnTo>
                      <a:pt x="3210" y="298"/>
                    </a:lnTo>
                    <a:lnTo>
                      <a:pt x="3212" y="292"/>
                    </a:lnTo>
                    <a:lnTo>
                      <a:pt x="3216" y="288"/>
                    </a:lnTo>
                    <a:lnTo>
                      <a:pt x="3226" y="280"/>
                    </a:lnTo>
                    <a:lnTo>
                      <a:pt x="3232" y="276"/>
                    </a:lnTo>
                    <a:lnTo>
                      <a:pt x="3234" y="270"/>
                    </a:lnTo>
                    <a:lnTo>
                      <a:pt x="3234" y="270"/>
                    </a:lnTo>
                    <a:lnTo>
                      <a:pt x="3232" y="260"/>
                    </a:lnTo>
                    <a:lnTo>
                      <a:pt x="3228" y="248"/>
                    </a:lnTo>
                    <a:lnTo>
                      <a:pt x="3220" y="234"/>
                    </a:lnTo>
                    <a:lnTo>
                      <a:pt x="3212" y="220"/>
                    </a:lnTo>
                    <a:lnTo>
                      <a:pt x="3200" y="210"/>
                    </a:lnTo>
                    <a:lnTo>
                      <a:pt x="3190" y="202"/>
                    </a:lnTo>
                    <a:lnTo>
                      <a:pt x="3184" y="200"/>
                    </a:lnTo>
                    <a:lnTo>
                      <a:pt x="3178" y="200"/>
                    </a:lnTo>
                    <a:lnTo>
                      <a:pt x="3172" y="202"/>
                    </a:lnTo>
                    <a:lnTo>
                      <a:pt x="3168" y="206"/>
                    </a:lnTo>
                    <a:lnTo>
                      <a:pt x="3168" y="206"/>
                    </a:lnTo>
                    <a:lnTo>
                      <a:pt x="3158" y="216"/>
                    </a:lnTo>
                    <a:lnTo>
                      <a:pt x="3154" y="230"/>
                    </a:lnTo>
                    <a:lnTo>
                      <a:pt x="3148" y="254"/>
                    </a:lnTo>
                    <a:lnTo>
                      <a:pt x="3146" y="262"/>
                    </a:lnTo>
                    <a:lnTo>
                      <a:pt x="3142" y="268"/>
                    </a:lnTo>
                    <a:lnTo>
                      <a:pt x="3140" y="268"/>
                    </a:lnTo>
                    <a:lnTo>
                      <a:pt x="3138" y="268"/>
                    </a:lnTo>
                    <a:lnTo>
                      <a:pt x="3130" y="260"/>
                    </a:lnTo>
                    <a:lnTo>
                      <a:pt x="3130" y="260"/>
                    </a:lnTo>
                    <a:lnTo>
                      <a:pt x="3124" y="252"/>
                    </a:lnTo>
                    <a:lnTo>
                      <a:pt x="3122" y="246"/>
                    </a:lnTo>
                    <a:lnTo>
                      <a:pt x="3122" y="242"/>
                    </a:lnTo>
                    <a:lnTo>
                      <a:pt x="3124" y="238"/>
                    </a:lnTo>
                    <a:lnTo>
                      <a:pt x="3126" y="236"/>
                    </a:lnTo>
                    <a:lnTo>
                      <a:pt x="3128" y="232"/>
                    </a:lnTo>
                    <a:lnTo>
                      <a:pt x="3124" y="226"/>
                    </a:lnTo>
                    <a:lnTo>
                      <a:pt x="3118" y="216"/>
                    </a:lnTo>
                    <a:lnTo>
                      <a:pt x="3118" y="216"/>
                    </a:lnTo>
                    <a:lnTo>
                      <a:pt x="3112" y="208"/>
                    </a:lnTo>
                    <a:lnTo>
                      <a:pt x="3110" y="204"/>
                    </a:lnTo>
                    <a:lnTo>
                      <a:pt x="3110" y="202"/>
                    </a:lnTo>
                    <a:lnTo>
                      <a:pt x="3114" y="198"/>
                    </a:lnTo>
                    <a:lnTo>
                      <a:pt x="3120" y="194"/>
                    </a:lnTo>
                    <a:lnTo>
                      <a:pt x="3126" y="192"/>
                    </a:lnTo>
                    <a:lnTo>
                      <a:pt x="3128" y="190"/>
                    </a:lnTo>
                    <a:lnTo>
                      <a:pt x="3126" y="186"/>
                    </a:lnTo>
                    <a:lnTo>
                      <a:pt x="3116" y="180"/>
                    </a:lnTo>
                    <a:lnTo>
                      <a:pt x="3116" y="180"/>
                    </a:lnTo>
                    <a:lnTo>
                      <a:pt x="3104" y="174"/>
                    </a:lnTo>
                    <a:lnTo>
                      <a:pt x="3094" y="172"/>
                    </a:lnTo>
                    <a:lnTo>
                      <a:pt x="3088" y="172"/>
                    </a:lnTo>
                    <a:lnTo>
                      <a:pt x="3082" y="174"/>
                    </a:lnTo>
                    <a:lnTo>
                      <a:pt x="3076" y="176"/>
                    </a:lnTo>
                    <a:lnTo>
                      <a:pt x="3070" y="178"/>
                    </a:lnTo>
                    <a:lnTo>
                      <a:pt x="3064" y="176"/>
                    </a:lnTo>
                    <a:lnTo>
                      <a:pt x="3054" y="172"/>
                    </a:lnTo>
                    <a:lnTo>
                      <a:pt x="3054" y="172"/>
                    </a:lnTo>
                    <a:lnTo>
                      <a:pt x="3050" y="170"/>
                    </a:lnTo>
                    <a:lnTo>
                      <a:pt x="3048" y="168"/>
                    </a:lnTo>
                    <a:lnTo>
                      <a:pt x="3048" y="164"/>
                    </a:lnTo>
                    <a:lnTo>
                      <a:pt x="3048" y="162"/>
                    </a:lnTo>
                    <a:lnTo>
                      <a:pt x="3054" y="154"/>
                    </a:lnTo>
                    <a:lnTo>
                      <a:pt x="3062" y="148"/>
                    </a:lnTo>
                    <a:lnTo>
                      <a:pt x="3076" y="134"/>
                    </a:lnTo>
                    <a:lnTo>
                      <a:pt x="3080" y="130"/>
                    </a:lnTo>
                    <a:lnTo>
                      <a:pt x="3080" y="126"/>
                    </a:lnTo>
                    <a:lnTo>
                      <a:pt x="3078" y="124"/>
                    </a:lnTo>
                    <a:lnTo>
                      <a:pt x="3078" y="124"/>
                    </a:lnTo>
                    <a:lnTo>
                      <a:pt x="3064" y="114"/>
                    </a:lnTo>
                    <a:lnTo>
                      <a:pt x="3046" y="102"/>
                    </a:lnTo>
                    <a:lnTo>
                      <a:pt x="3038" y="94"/>
                    </a:lnTo>
                    <a:lnTo>
                      <a:pt x="3032" y="86"/>
                    </a:lnTo>
                    <a:lnTo>
                      <a:pt x="3028" y="78"/>
                    </a:lnTo>
                    <a:lnTo>
                      <a:pt x="3026" y="66"/>
                    </a:lnTo>
                    <a:lnTo>
                      <a:pt x="3026" y="66"/>
                    </a:lnTo>
                    <a:lnTo>
                      <a:pt x="3026" y="62"/>
                    </a:lnTo>
                    <a:lnTo>
                      <a:pt x="3026" y="56"/>
                    </a:lnTo>
                    <a:lnTo>
                      <a:pt x="3020" y="44"/>
                    </a:lnTo>
                    <a:lnTo>
                      <a:pt x="3010" y="34"/>
                    </a:lnTo>
                    <a:lnTo>
                      <a:pt x="2998" y="24"/>
                    </a:lnTo>
                    <a:lnTo>
                      <a:pt x="2986" y="14"/>
                    </a:lnTo>
                    <a:lnTo>
                      <a:pt x="2972" y="8"/>
                    </a:lnTo>
                    <a:lnTo>
                      <a:pt x="2960" y="2"/>
                    </a:lnTo>
                    <a:lnTo>
                      <a:pt x="2948" y="0"/>
                    </a:lnTo>
                    <a:lnTo>
                      <a:pt x="2948" y="0"/>
                    </a:lnTo>
                    <a:lnTo>
                      <a:pt x="2940" y="0"/>
                    </a:lnTo>
                    <a:lnTo>
                      <a:pt x="2936" y="2"/>
                    </a:lnTo>
                    <a:lnTo>
                      <a:pt x="2934" y="4"/>
                    </a:lnTo>
                    <a:lnTo>
                      <a:pt x="2932" y="8"/>
                    </a:lnTo>
                    <a:lnTo>
                      <a:pt x="2932" y="12"/>
                    </a:lnTo>
                    <a:lnTo>
                      <a:pt x="2928" y="16"/>
                    </a:lnTo>
                    <a:lnTo>
                      <a:pt x="2924" y="20"/>
                    </a:lnTo>
                    <a:lnTo>
                      <a:pt x="2916" y="22"/>
                    </a:lnTo>
                    <a:lnTo>
                      <a:pt x="2916" y="22"/>
                    </a:lnTo>
                    <a:lnTo>
                      <a:pt x="2908" y="26"/>
                    </a:lnTo>
                    <a:lnTo>
                      <a:pt x="2904" y="28"/>
                    </a:lnTo>
                    <a:lnTo>
                      <a:pt x="2902" y="30"/>
                    </a:lnTo>
                    <a:lnTo>
                      <a:pt x="2902" y="34"/>
                    </a:lnTo>
                    <a:lnTo>
                      <a:pt x="2902" y="38"/>
                    </a:lnTo>
                    <a:lnTo>
                      <a:pt x="2900" y="42"/>
                    </a:lnTo>
                    <a:lnTo>
                      <a:pt x="2894" y="46"/>
                    </a:lnTo>
                    <a:lnTo>
                      <a:pt x="2886" y="50"/>
                    </a:lnTo>
                    <a:lnTo>
                      <a:pt x="2886" y="50"/>
                    </a:lnTo>
                    <a:lnTo>
                      <a:pt x="2878" y="56"/>
                    </a:lnTo>
                    <a:lnTo>
                      <a:pt x="2876" y="62"/>
                    </a:lnTo>
                    <a:lnTo>
                      <a:pt x="2876" y="70"/>
                    </a:lnTo>
                    <a:lnTo>
                      <a:pt x="2878" y="80"/>
                    </a:lnTo>
                    <a:lnTo>
                      <a:pt x="2886" y="98"/>
                    </a:lnTo>
                    <a:lnTo>
                      <a:pt x="2888" y="106"/>
                    </a:lnTo>
                    <a:lnTo>
                      <a:pt x="2886" y="114"/>
                    </a:lnTo>
                    <a:lnTo>
                      <a:pt x="2886" y="114"/>
                    </a:lnTo>
                    <a:lnTo>
                      <a:pt x="2884" y="128"/>
                    </a:lnTo>
                    <a:lnTo>
                      <a:pt x="2884" y="136"/>
                    </a:lnTo>
                    <a:lnTo>
                      <a:pt x="2886" y="142"/>
                    </a:lnTo>
                    <a:lnTo>
                      <a:pt x="2890" y="150"/>
                    </a:lnTo>
                    <a:lnTo>
                      <a:pt x="2898" y="156"/>
                    </a:lnTo>
                    <a:lnTo>
                      <a:pt x="2910" y="162"/>
                    </a:lnTo>
                    <a:lnTo>
                      <a:pt x="2924" y="168"/>
                    </a:lnTo>
                    <a:lnTo>
                      <a:pt x="2924" y="168"/>
                    </a:lnTo>
                    <a:lnTo>
                      <a:pt x="2940" y="172"/>
                    </a:lnTo>
                    <a:lnTo>
                      <a:pt x="2954" y="180"/>
                    </a:lnTo>
                    <a:lnTo>
                      <a:pt x="2964" y="186"/>
                    </a:lnTo>
                    <a:lnTo>
                      <a:pt x="2970" y="194"/>
                    </a:lnTo>
                    <a:lnTo>
                      <a:pt x="2974" y="202"/>
                    </a:lnTo>
                    <a:lnTo>
                      <a:pt x="2974" y="208"/>
                    </a:lnTo>
                    <a:lnTo>
                      <a:pt x="2972" y="214"/>
                    </a:lnTo>
                    <a:lnTo>
                      <a:pt x="2966" y="218"/>
                    </a:lnTo>
                    <a:lnTo>
                      <a:pt x="2966" y="218"/>
                    </a:lnTo>
                    <a:lnTo>
                      <a:pt x="2958" y="222"/>
                    </a:lnTo>
                    <a:lnTo>
                      <a:pt x="2954" y="226"/>
                    </a:lnTo>
                    <a:lnTo>
                      <a:pt x="2954" y="232"/>
                    </a:lnTo>
                    <a:lnTo>
                      <a:pt x="2956" y="234"/>
                    </a:lnTo>
                    <a:lnTo>
                      <a:pt x="2960" y="238"/>
                    </a:lnTo>
                    <a:lnTo>
                      <a:pt x="2966" y="238"/>
                    </a:lnTo>
                    <a:lnTo>
                      <a:pt x="2972" y="236"/>
                    </a:lnTo>
                    <a:lnTo>
                      <a:pt x="2980" y="234"/>
                    </a:lnTo>
                    <a:lnTo>
                      <a:pt x="2980" y="234"/>
                    </a:lnTo>
                    <a:lnTo>
                      <a:pt x="2986" y="230"/>
                    </a:lnTo>
                    <a:lnTo>
                      <a:pt x="2992" y="230"/>
                    </a:lnTo>
                    <a:lnTo>
                      <a:pt x="2996" y="232"/>
                    </a:lnTo>
                    <a:lnTo>
                      <a:pt x="2996" y="238"/>
                    </a:lnTo>
                    <a:lnTo>
                      <a:pt x="2994" y="246"/>
                    </a:lnTo>
                    <a:lnTo>
                      <a:pt x="2988" y="254"/>
                    </a:lnTo>
                    <a:lnTo>
                      <a:pt x="2980" y="262"/>
                    </a:lnTo>
                    <a:lnTo>
                      <a:pt x="2968" y="272"/>
                    </a:lnTo>
                    <a:lnTo>
                      <a:pt x="2968" y="272"/>
                    </a:lnTo>
                    <a:lnTo>
                      <a:pt x="2956" y="280"/>
                    </a:lnTo>
                    <a:lnTo>
                      <a:pt x="2946" y="282"/>
                    </a:lnTo>
                    <a:lnTo>
                      <a:pt x="2940" y="284"/>
                    </a:lnTo>
                    <a:lnTo>
                      <a:pt x="2934" y="282"/>
                    </a:lnTo>
                    <a:lnTo>
                      <a:pt x="2930" y="280"/>
                    </a:lnTo>
                    <a:lnTo>
                      <a:pt x="2928" y="282"/>
                    </a:lnTo>
                    <a:lnTo>
                      <a:pt x="2926" y="284"/>
                    </a:lnTo>
                    <a:lnTo>
                      <a:pt x="2922" y="290"/>
                    </a:lnTo>
                    <a:lnTo>
                      <a:pt x="2922" y="290"/>
                    </a:lnTo>
                    <a:lnTo>
                      <a:pt x="2920" y="300"/>
                    </a:lnTo>
                    <a:lnTo>
                      <a:pt x="2924" y="312"/>
                    </a:lnTo>
                    <a:lnTo>
                      <a:pt x="2930" y="334"/>
                    </a:lnTo>
                    <a:lnTo>
                      <a:pt x="2934" y="342"/>
                    </a:lnTo>
                    <a:lnTo>
                      <a:pt x="2934" y="348"/>
                    </a:lnTo>
                    <a:lnTo>
                      <a:pt x="2934" y="350"/>
                    </a:lnTo>
                    <a:lnTo>
                      <a:pt x="2930" y="348"/>
                    </a:lnTo>
                    <a:lnTo>
                      <a:pt x="2922" y="344"/>
                    </a:lnTo>
                    <a:lnTo>
                      <a:pt x="2922" y="344"/>
                    </a:lnTo>
                    <a:lnTo>
                      <a:pt x="2902" y="330"/>
                    </a:lnTo>
                    <a:lnTo>
                      <a:pt x="2896" y="326"/>
                    </a:lnTo>
                    <a:lnTo>
                      <a:pt x="2892" y="320"/>
                    </a:lnTo>
                    <a:lnTo>
                      <a:pt x="2892" y="316"/>
                    </a:lnTo>
                    <a:lnTo>
                      <a:pt x="2892" y="312"/>
                    </a:lnTo>
                    <a:lnTo>
                      <a:pt x="2896" y="298"/>
                    </a:lnTo>
                    <a:lnTo>
                      <a:pt x="2896" y="298"/>
                    </a:lnTo>
                    <a:lnTo>
                      <a:pt x="2900" y="286"/>
                    </a:lnTo>
                    <a:lnTo>
                      <a:pt x="2902" y="280"/>
                    </a:lnTo>
                    <a:lnTo>
                      <a:pt x="2900" y="276"/>
                    </a:lnTo>
                    <a:lnTo>
                      <a:pt x="2898" y="272"/>
                    </a:lnTo>
                    <a:lnTo>
                      <a:pt x="2892" y="270"/>
                    </a:lnTo>
                    <a:lnTo>
                      <a:pt x="2886" y="270"/>
                    </a:lnTo>
                    <a:lnTo>
                      <a:pt x="2876" y="270"/>
                    </a:lnTo>
                    <a:lnTo>
                      <a:pt x="2876" y="270"/>
                    </a:lnTo>
                    <a:lnTo>
                      <a:pt x="2866" y="270"/>
                    </a:lnTo>
                    <a:lnTo>
                      <a:pt x="2858" y="268"/>
                    </a:lnTo>
                    <a:lnTo>
                      <a:pt x="2844" y="260"/>
                    </a:lnTo>
                    <a:lnTo>
                      <a:pt x="2838" y="256"/>
                    </a:lnTo>
                    <a:lnTo>
                      <a:pt x="2830" y="254"/>
                    </a:lnTo>
                    <a:lnTo>
                      <a:pt x="2820" y="254"/>
                    </a:lnTo>
                    <a:lnTo>
                      <a:pt x="2810" y="258"/>
                    </a:lnTo>
                    <a:lnTo>
                      <a:pt x="2810" y="258"/>
                    </a:lnTo>
                    <a:lnTo>
                      <a:pt x="2800" y="264"/>
                    </a:lnTo>
                    <a:lnTo>
                      <a:pt x="2796" y="272"/>
                    </a:lnTo>
                    <a:lnTo>
                      <a:pt x="2796" y="278"/>
                    </a:lnTo>
                    <a:lnTo>
                      <a:pt x="2796" y="286"/>
                    </a:lnTo>
                    <a:lnTo>
                      <a:pt x="2798" y="292"/>
                    </a:lnTo>
                    <a:lnTo>
                      <a:pt x="2798" y="298"/>
                    </a:lnTo>
                    <a:lnTo>
                      <a:pt x="2794" y="304"/>
                    </a:lnTo>
                    <a:lnTo>
                      <a:pt x="2786" y="308"/>
                    </a:lnTo>
                    <a:lnTo>
                      <a:pt x="2786" y="308"/>
                    </a:lnTo>
                    <a:lnTo>
                      <a:pt x="2778" y="310"/>
                    </a:lnTo>
                    <a:lnTo>
                      <a:pt x="2772" y="308"/>
                    </a:lnTo>
                    <a:lnTo>
                      <a:pt x="2760" y="302"/>
                    </a:lnTo>
                    <a:lnTo>
                      <a:pt x="2752" y="300"/>
                    </a:lnTo>
                    <a:lnTo>
                      <a:pt x="2742" y="298"/>
                    </a:lnTo>
                    <a:lnTo>
                      <a:pt x="2726" y="298"/>
                    </a:lnTo>
                    <a:lnTo>
                      <a:pt x="2708" y="302"/>
                    </a:lnTo>
                    <a:lnTo>
                      <a:pt x="2708" y="302"/>
                    </a:lnTo>
                    <a:lnTo>
                      <a:pt x="2680" y="306"/>
                    </a:lnTo>
                    <a:lnTo>
                      <a:pt x="2658" y="306"/>
                    </a:lnTo>
                    <a:lnTo>
                      <a:pt x="2640" y="302"/>
                    </a:lnTo>
                    <a:lnTo>
                      <a:pt x="2626" y="298"/>
                    </a:lnTo>
                    <a:lnTo>
                      <a:pt x="2606" y="286"/>
                    </a:lnTo>
                    <a:lnTo>
                      <a:pt x="2598" y="284"/>
                    </a:lnTo>
                    <a:lnTo>
                      <a:pt x="2590" y="286"/>
                    </a:lnTo>
                    <a:lnTo>
                      <a:pt x="2590" y="286"/>
                    </a:lnTo>
                    <a:lnTo>
                      <a:pt x="2580" y="288"/>
                    </a:lnTo>
                    <a:lnTo>
                      <a:pt x="2572" y="288"/>
                    </a:lnTo>
                    <a:lnTo>
                      <a:pt x="2564" y="286"/>
                    </a:lnTo>
                    <a:lnTo>
                      <a:pt x="2556" y="282"/>
                    </a:lnTo>
                    <a:lnTo>
                      <a:pt x="2544" y="272"/>
                    </a:lnTo>
                    <a:lnTo>
                      <a:pt x="2532" y="260"/>
                    </a:lnTo>
                    <a:lnTo>
                      <a:pt x="2520" y="246"/>
                    </a:lnTo>
                    <a:lnTo>
                      <a:pt x="2510" y="234"/>
                    </a:lnTo>
                    <a:lnTo>
                      <a:pt x="2504" y="230"/>
                    </a:lnTo>
                    <a:lnTo>
                      <a:pt x="2498" y="226"/>
                    </a:lnTo>
                    <a:lnTo>
                      <a:pt x="2492" y="224"/>
                    </a:lnTo>
                    <a:lnTo>
                      <a:pt x="2486" y="224"/>
                    </a:lnTo>
                    <a:lnTo>
                      <a:pt x="2486" y="224"/>
                    </a:lnTo>
                    <a:lnTo>
                      <a:pt x="2456" y="230"/>
                    </a:lnTo>
                    <a:lnTo>
                      <a:pt x="2438" y="234"/>
                    </a:lnTo>
                    <a:lnTo>
                      <a:pt x="2422" y="240"/>
                    </a:lnTo>
                    <a:lnTo>
                      <a:pt x="2408" y="246"/>
                    </a:lnTo>
                    <a:lnTo>
                      <a:pt x="2398" y="252"/>
                    </a:lnTo>
                    <a:lnTo>
                      <a:pt x="2394" y="256"/>
                    </a:lnTo>
                    <a:lnTo>
                      <a:pt x="2392" y="262"/>
                    </a:lnTo>
                    <a:lnTo>
                      <a:pt x="2392" y="266"/>
                    </a:lnTo>
                    <a:lnTo>
                      <a:pt x="2394" y="270"/>
                    </a:lnTo>
                    <a:lnTo>
                      <a:pt x="2394" y="270"/>
                    </a:lnTo>
                    <a:lnTo>
                      <a:pt x="2398" y="274"/>
                    </a:lnTo>
                    <a:lnTo>
                      <a:pt x="2400" y="278"/>
                    </a:lnTo>
                    <a:lnTo>
                      <a:pt x="2406" y="280"/>
                    </a:lnTo>
                    <a:lnTo>
                      <a:pt x="2410" y="280"/>
                    </a:lnTo>
                    <a:lnTo>
                      <a:pt x="2420" y="278"/>
                    </a:lnTo>
                    <a:lnTo>
                      <a:pt x="2432" y="274"/>
                    </a:lnTo>
                    <a:lnTo>
                      <a:pt x="2456" y="264"/>
                    </a:lnTo>
                    <a:lnTo>
                      <a:pt x="2464" y="262"/>
                    </a:lnTo>
                    <a:lnTo>
                      <a:pt x="2468" y="262"/>
                    </a:lnTo>
                    <a:lnTo>
                      <a:pt x="2472" y="264"/>
                    </a:lnTo>
                    <a:lnTo>
                      <a:pt x="2472" y="264"/>
                    </a:lnTo>
                    <a:lnTo>
                      <a:pt x="2474" y="266"/>
                    </a:lnTo>
                    <a:lnTo>
                      <a:pt x="2476" y="268"/>
                    </a:lnTo>
                    <a:lnTo>
                      <a:pt x="2472" y="272"/>
                    </a:lnTo>
                    <a:lnTo>
                      <a:pt x="2456" y="278"/>
                    </a:lnTo>
                    <a:lnTo>
                      <a:pt x="2436" y="286"/>
                    </a:lnTo>
                    <a:lnTo>
                      <a:pt x="2428" y="292"/>
                    </a:lnTo>
                    <a:lnTo>
                      <a:pt x="2422" y="298"/>
                    </a:lnTo>
                    <a:lnTo>
                      <a:pt x="2422" y="298"/>
                    </a:lnTo>
                    <a:lnTo>
                      <a:pt x="2422" y="304"/>
                    </a:lnTo>
                    <a:lnTo>
                      <a:pt x="2424" y="308"/>
                    </a:lnTo>
                    <a:lnTo>
                      <a:pt x="2428" y="320"/>
                    </a:lnTo>
                    <a:lnTo>
                      <a:pt x="2440" y="342"/>
                    </a:lnTo>
                    <a:lnTo>
                      <a:pt x="2444" y="350"/>
                    </a:lnTo>
                    <a:lnTo>
                      <a:pt x="2444" y="352"/>
                    </a:lnTo>
                    <a:lnTo>
                      <a:pt x="2444" y="354"/>
                    </a:lnTo>
                    <a:lnTo>
                      <a:pt x="2436" y="350"/>
                    </a:lnTo>
                    <a:lnTo>
                      <a:pt x="2418" y="340"/>
                    </a:lnTo>
                    <a:lnTo>
                      <a:pt x="2418" y="340"/>
                    </a:lnTo>
                    <a:lnTo>
                      <a:pt x="2398" y="326"/>
                    </a:lnTo>
                    <a:lnTo>
                      <a:pt x="2382" y="318"/>
                    </a:lnTo>
                    <a:lnTo>
                      <a:pt x="2364" y="310"/>
                    </a:lnTo>
                    <a:lnTo>
                      <a:pt x="2354" y="306"/>
                    </a:lnTo>
                    <a:lnTo>
                      <a:pt x="2348" y="302"/>
                    </a:lnTo>
                    <a:lnTo>
                      <a:pt x="2340" y="294"/>
                    </a:lnTo>
                    <a:lnTo>
                      <a:pt x="2340" y="294"/>
                    </a:lnTo>
                    <a:lnTo>
                      <a:pt x="2334" y="288"/>
                    </a:lnTo>
                    <a:lnTo>
                      <a:pt x="2330" y="286"/>
                    </a:lnTo>
                    <a:lnTo>
                      <a:pt x="2326" y="288"/>
                    </a:lnTo>
                    <a:lnTo>
                      <a:pt x="2320" y="290"/>
                    </a:lnTo>
                    <a:lnTo>
                      <a:pt x="2314" y="296"/>
                    </a:lnTo>
                    <a:lnTo>
                      <a:pt x="2304" y="300"/>
                    </a:lnTo>
                    <a:lnTo>
                      <a:pt x="2286" y="304"/>
                    </a:lnTo>
                    <a:lnTo>
                      <a:pt x="2262" y="308"/>
                    </a:lnTo>
                    <a:lnTo>
                      <a:pt x="2262" y="308"/>
                    </a:lnTo>
                    <a:lnTo>
                      <a:pt x="2206" y="308"/>
                    </a:lnTo>
                    <a:lnTo>
                      <a:pt x="2180" y="308"/>
                    </a:lnTo>
                    <a:lnTo>
                      <a:pt x="2156" y="306"/>
                    </a:lnTo>
                    <a:lnTo>
                      <a:pt x="2140" y="302"/>
                    </a:lnTo>
                    <a:lnTo>
                      <a:pt x="2128" y="298"/>
                    </a:lnTo>
                    <a:lnTo>
                      <a:pt x="2124" y="296"/>
                    </a:lnTo>
                    <a:lnTo>
                      <a:pt x="2124" y="292"/>
                    </a:lnTo>
                    <a:lnTo>
                      <a:pt x="2126" y="288"/>
                    </a:lnTo>
                    <a:lnTo>
                      <a:pt x="2130" y="284"/>
                    </a:lnTo>
                    <a:lnTo>
                      <a:pt x="2130" y="284"/>
                    </a:lnTo>
                    <a:lnTo>
                      <a:pt x="2142" y="278"/>
                    </a:lnTo>
                    <a:lnTo>
                      <a:pt x="2154" y="274"/>
                    </a:lnTo>
                    <a:lnTo>
                      <a:pt x="2172" y="272"/>
                    </a:lnTo>
                    <a:lnTo>
                      <a:pt x="2178" y="270"/>
                    </a:lnTo>
                    <a:lnTo>
                      <a:pt x="2180" y="268"/>
                    </a:lnTo>
                    <a:lnTo>
                      <a:pt x="2178" y="264"/>
                    </a:lnTo>
                    <a:lnTo>
                      <a:pt x="2170" y="256"/>
                    </a:lnTo>
                    <a:lnTo>
                      <a:pt x="2170" y="256"/>
                    </a:lnTo>
                    <a:lnTo>
                      <a:pt x="2154" y="240"/>
                    </a:lnTo>
                    <a:lnTo>
                      <a:pt x="2144" y="232"/>
                    </a:lnTo>
                    <a:lnTo>
                      <a:pt x="2134" y="228"/>
                    </a:lnTo>
                    <a:lnTo>
                      <a:pt x="2124" y="222"/>
                    </a:lnTo>
                    <a:lnTo>
                      <a:pt x="2110" y="220"/>
                    </a:lnTo>
                    <a:lnTo>
                      <a:pt x="2096" y="220"/>
                    </a:lnTo>
                    <a:lnTo>
                      <a:pt x="2080" y="220"/>
                    </a:lnTo>
                    <a:lnTo>
                      <a:pt x="2080" y="220"/>
                    </a:lnTo>
                    <a:lnTo>
                      <a:pt x="2064" y="222"/>
                    </a:lnTo>
                    <a:lnTo>
                      <a:pt x="2046" y="220"/>
                    </a:lnTo>
                    <a:lnTo>
                      <a:pt x="2030" y="218"/>
                    </a:lnTo>
                    <a:lnTo>
                      <a:pt x="2014" y="212"/>
                    </a:lnTo>
                    <a:lnTo>
                      <a:pt x="1982" y="202"/>
                    </a:lnTo>
                    <a:lnTo>
                      <a:pt x="1948" y="194"/>
                    </a:lnTo>
                    <a:lnTo>
                      <a:pt x="1948" y="194"/>
                    </a:lnTo>
                    <a:lnTo>
                      <a:pt x="1932" y="190"/>
                    </a:lnTo>
                    <a:lnTo>
                      <a:pt x="1918" y="184"/>
                    </a:lnTo>
                    <a:lnTo>
                      <a:pt x="1890" y="172"/>
                    </a:lnTo>
                    <a:lnTo>
                      <a:pt x="1876" y="166"/>
                    </a:lnTo>
                    <a:lnTo>
                      <a:pt x="1862" y="160"/>
                    </a:lnTo>
                    <a:lnTo>
                      <a:pt x="1848" y="158"/>
                    </a:lnTo>
                    <a:lnTo>
                      <a:pt x="1832" y="158"/>
                    </a:lnTo>
                    <a:lnTo>
                      <a:pt x="1832" y="158"/>
                    </a:lnTo>
                    <a:lnTo>
                      <a:pt x="1820" y="160"/>
                    </a:lnTo>
                    <a:lnTo>
                      <a:pt x="1812" y="164"/>
                    </a:lnTo>
                    <a:lnTo>
                      <a:pt x="1808" y="170"/>
                    </a:lnTo>
                    <a:lnTo>
                      <a:pt x="1806" y="176"/>
                    </a:lnTo>
                    <a:lnTo>
                      <a:pt x="1804" y="182"/>
                    </a:lnTo>
                    <a:lnTo>
                      <a:pt x="1800" y="186"/>
                    </a:lnTo>
                    <a:lnTo>
                      <a:pt x="1792" y="188"/>
                    </a:lnTo>
                    <a:lnTo>
                      <a:pt x="1780" y="188"/>
                    </a:lnTo>
                    <a:lnTo>
                      <a:pt x="1780" y="188"/>
                    </a:lnTo>
                    <a:lnTo>
                      <a:pt x="1774" y="186"/>
                    </a:lnTo>
                    <a:lnTo>
                      <a:pt x="1768" y="184"/>
                    </a:lnTo>
                    <a:lnTo>
                      <a:pt x="1764" y="180"/>
                    </a:lnTo>
                    <a:lnTo>
                      <a:pt x="1762" y="176"/>
                    </a:lnTo>
                    <a:lnTo>
                      <a:pt x="1760" y="166"/>
                    </a:lnTo>
                    <a:lnTo>
                      <a:pt x="1760" y="156"/>
                    </a:lnTo>
                    <a:lnTo>
                      <a:pt x="1760" y="146"/>
                    </a:lnTo>
                    <a:lnTo>
                      <a:pt x="1758" y="138"/>
                    </a:lnTo>
                    <a:lnTo>
                      <a:pt x="1756" y="136"/>
                    </a:lnTo>
                    <a:lnTo>
                      <a:pt x="1750" y="134"/>
                    </a:lnTo>
                    <a:lnTo>
                      <a:pt x="1744" y="134"/>
                    </a:lnTo>
                    <a:lnTo>
                      <a:pt x="1736" y="134"/>
                    </a:lnTo>
                    <a:lnTo>
                      <a:pt x="1736" y="134"/>
                    </a:lnTo>
                    <a:lnTo>
                      <a:pt x="1732" y="136"/>
                    </a:lnTo>
                    <a:lnTo>
                      <a:pt x="1730" y="140"/>
                    </a:lnTo>
                    <a:lnTo>
                      <a:pt x="1726" y="148"/>
                    </a:lnTo>
                    <a:lnTo>
                      <a:pt x="1724" y="172"/>
                    </a:lnTo>
                    <a:lnTo>
                      <a:pt x="1720" y="182"/>
                    </a:lnTo>
                    <a:lnTo>
                      <a:pt x="1718" y="186"/>
                    </a:lnTo>
                    <a:lnTo>
                      <a:pt x="1716" y="190"/>
                    </a:lnTo>
                    <a:lnTo>
                      <a:pt x="1712" y="190"/>
                    </a:lnTo>
                    <a:lnTo>
                      <a:pt x="1706" y="190"/>
                    </a:lnTo>
                    <a:lnTo>
                      <a:pt x="1698" y="188"/>
                    </a:lnTo>
                    <a:lnTo>
                      <a:pt x="1688" y="184"/>
                    </a:lnTo>
                    <a:lnTo>
                      <a:pt x="1688" y="184"/>
                    </a:lnTo>
                    <a:lnTo>
                      <a:pt x="1684" y="182"/>
                    </a:lnTo>
                    <a:lnTo>
                      <a:pt x="1678" y="176"/>
                    </a:lnTo>
                    <a:lnTo>
                      <a:pt x="1668" y="162"/>
                    </a:lnTo>
                    <a:lnTo>
                      <a:pt x="1650" y="132"/>
                    </a:lnTo>
                    <a:lnTo>
                      <a:pt x="1640" y="116"/>
                    </a:lnTo>
                    <a:lnTo>
                      <a:pt x="1630" y="106"/>
                    </a:lnTo>
                    <a:lnTo>
                      <a:pt x="1624" y="104"/>
                    </a:lnTo>
                    <a:lnTo>
                      <a:pt x="1620" y="102"/>
                    </a:lnTo>
                    <a:lnTo>
                      <a:pt x="1614" y="102"/>
                    </a:lnTo>
                    <a:lnTo>
                      <a:pt x="1608" y="106"/>
                    </a:lnTo>
                    <a:lnTo>
                      <a:pt x="1608" y="106"/>
                    </a:lnTo>
                    <a:lnTo>
                      <a:pt x="1600" y="114"/>
                    </a:lnTo>
                    <a:lnTo>
                      <a:pt x="1598" y="116"/>
                    </a:lnTo>
                    <a:lnTo>
                      <a:pt x="1600" y="118"/>
                    </a:lnTo>
                    <a:lnTo>
                      <a:pt x="1604" y="120"/>
                    </a:lnTo>
                    <a:lnTo>
                      <a:pt x="1610" y="122"/>
                    </a:lnTo>
                    <a:lnTo>
                      <a:pt x="1616" y="124"/>
                    </a:lnTo>
                    <a:lnTo>
                      <a:pt x="1616" y="126"/>
                    </a:lnTo>
                    <a:lnTo>
                      <a:pt x="1616" y="130"/>
                    </a:lnTo>
                    <a:lnTo>
                      <a:pt x="1610" y="138"/>
                    </a:lnTo>
                    <a:lnTo>
                      <a:pt x="1592" y="150"/>
                    </a:lnTo>
                    <a:lnTo>
                      <a:pt x="1592" y="150"/>
                    </a:lnTo>
                    <a:lnTo>
                      <a:pt x="1574" y="160"/>
                    </a:lnTo>
                    <a:lnTo>
                      <a:pt x="1572" y="160"/>
                    </a:lnTo>
                    <a:lnTo>
                      <a:pt x="1570" y="158"/>
                    </a:lnTo>
                    <a:lnTo>
                      <a:pt x="1568" y="156"/>
                    </a:lnTo>
                    <a:lnTo>
                      <a:pt x="1560" y="156"/>
                    </a:lnTo>
                    <a:lnTo>
                      <a:pt x="1546" y="160"/>
                    </a:lnTo>
                    <a:lnTo>
                      <a:pt x="1522" y="168"/>
                    </a:lnTo>
                    <a:lnTo>
                      <a:pt x="1522" y="168"/>
                    </a:lnTo>
                    <a:lnTo>
                      <a:pt x="1482" y="180"/>
                    </a:lnTo>
                    <a:lnTo>
                      <a:pt x="1476" y="182"/>
                    </a:lnTo>
                    <a:lnTo>
                      <a:pt x="1476" y="180"/>
                    </a:lnTo>
                    <a:lnTo>
                      <a:pt x="1476" y="180"/>
                    </a:lnTo>
                    <a:lnTo>
                      <a:pt x="1494" y="168"/>
                    </a:lnTo>
                    <a:lnTo>
                      <a:pt x="1526" y="152"/>
                    </a:lnTo>
                    <a:lnTo>
                      <a:pt x="1526" y="152"/>
                    </a:lnTo>
                    <a:lnTo>
                      <a:pt x="1552" y="140"/>
                    </a:lnTo>
                    <a:lnTo>
                      <a:pt x="1558" y="136"/>
                    </a:lnTo>
                    <a:lnTo>
                      <a:pt x="1560" y="132"/>
                    </a:lnTo>
                    <a:lnTo>
                      <a:pt x="1560" y="132"/>
                    </a:lnTo>
                    <a:lnTo>
                      <a:pt x="1556" y="132"/>
                    </a:lnTo>
                    <a:lnTo>
                      <a:pt x="1538" y="134"/>
                    </a:lnTo>
                    <a:lnTo>
                      <a:pt x="1538" y="134"/>
                    </a:lnTo>
                    <a:lnTo>
                      <a:pt x="1530" y="136"/>
                    </a:lnTo>
                    <a:lnTo>
                      <a:pt x="1522" y="134"/>
                    </a:lnTo>
                    <a:lnTo>
                      <a:pt x="1510" y="134"/>
                    </a:lnTo>
                    <a:lnTo>
                      <a:pt x="1506" y="134"/>
                    </a:lnTo>
                    <a:lnTo>
                      <a:pt x="1498" y="136"/>
                    </a:lnTo>
                    <a:lnTo>
                      <a:pt x="1488" y="140"/>
                    </a:lnTo>
                    <a:lnTo>
                      <a:pt x="1474" y="148"/>
                    </a:lnTo>
                    <a:lnTo>
                      <a:pt x="1474" y="148"/>
                    </a:lnTo>
                    <a:lnTo>
                      <a:pt x="1462" y="156"/>
                    </a:lnTo>
                    <a:lnTo>
                      <a:pt x="1454" y="160"/>
                    </a:lnTo>
                    <a:lnTo>
                      <a:pt x="1448" y="160"/>
                    </a:lnTo>
                    <a:lnTo>
                      <a:pt x="1442" y="162"/>
                    </a:lnTo>
                    <a:lnTo>
                      <a:pt x="1438" y="162"/>
                    </a:lnTo>
                    <a:lnTo>
                      <a:pt x="1432" y="164"/>
                    </a:lnTo>
                    <a:lnTo>
                      <a:pt x="1422" y="168"/>
                    </a:lnTo>
                    <a:lnTo>
                      <a:pt x="1406" y="178"/>
                    </a:lnTo>
                    <a:lnTo>
                      <a:pt x="1406" y="178"/>
                    </a:lnTo>
                    <a:lnTo>
                      <a:pt x="1378" y="198"/>
                    </a:lnTo>
                    <a:lnTo>
                      <a:pt x="1358" y="210"/>
                    </a:lnTo>
                    <a:lnTo>
                      <a:pt x="1352" y="214"/>
                    </a:lnTo>
                    <a:lnTo>
                      <a:pt x="1350" y="218"/>
                    </a:lnTo>
                    <a:lnTo>
                      <a:pt x="1350" y="224"/>
                    </a:lnTo>
                    <a:lnTo>
                      <a:pt x="1352" y="230"/>
                    </a:lnTo>
                    <a:lnTo>
                      <a:pt x="1352" y="230"/>
                    </a:lnTo>
                    <a:lnTo>
                      <a:pt x="1352" y="234"/>
                    </a:lnTo>
                    <a:lnTo>
                      <a:pt x="1352" y="236"/>
                    </a:lnTo>
                    <a:lnTo>
                      <a:pt x="1340" y="232"/>
                    </a:lnTo>
                    <a:lnTo>
                      <a:pt x="1332" y="230"/>
                    </a:lnTo>
                    <a:lnTo>
                      <a:pt x="1324" y="228"/>
                    </a:lnTo>
                    <a:lnTo>
                      <a:pt x="1316" y="230"/>
                    </a:lnTo>
                    <a:lnTo>
                      <a:pt x="1308" y="232"/>
                    </a:lnTo>
                    <a:lnTo>
                      <a:pt x="1308" y="232"/>
                    </a:lnTo>
                    <a:lnTo>
                      <a:pt x="1300" y="236"/>
                    </a:lnTo>
                    <a:lnTo>
                      <a:pt x="1296" y="236"/>
                    </a:lnTo>
                    <a:lnTo>
                      <a:pt x="1294" y="236"/>
                    </a:lnTo>
                    <a:lnTo>
                      <a:pt x="1290" y="232"/>
                    </a:lnTo>
                    <a:lnTo>
                      <a:pt x="1286" y="228"/>
                    </a:lnTo>
                    <a:lnTo>
                      <a:pt x="1280" y="226"/>
                    </a:lnTo>
                    <a:lnTo>
                      <a:pt x="1270" y="224"/>
                    </a:lnTo>
                    <a:lnTo>
                      <a:pt x="1258" y="222"/>
                    </a:lnTo>
                    <a:lnTo>
                      <a:pt x="1258" y="222"/>
                    </a:lnTo>
                    <a:lnTo>
                      <a:pt x="1236" y="220"/>
                    </a:lnTo>
                    <a:lnTo>
                      <a:pt x="1216" y="214"/>
                    </a:lnTo>
                    <a:lnTo>
                      <a:pt x="1198" y="206"/>
                    </a:lnTo>
                    <a:lnTo>
                      <a:pt x="1178" y="196"/>
                    </a:lnTo>
                    <a:lnTo>
                      <a:pt x="1160" y="186"/>
                    </a:lnTo>
                    <a:lnTo>
                      <a:pt x="1138" y="178"/>
                    </a:lnTo>
                    <a:lnTo>
                      <a:pt x="1114" y="172"/>
                    </a:lnTo>
                    <a:lnTo>
                      <a:pt x="1102" y="172"/>
                    </a:lnTo>
                    <a:lnTo>
                      <a:pt x="1088" y="172"/>
                    </a:lnTo>
                    <a:lnTo>
                      <a:pt x="1088" y="172"/>
                    </a:lnTo>
                    <a:lnTo>
                      <a:pt x="1074" y="170"/>
                    </a:lnTo>
                    <a:lnTo>
                      <a:pt x="1062" y="168"/>
                    </a:lnTo>
                    <a:lnTo>
                      <a:pt x="1052" y="162"/>
                    </a:lnTo>
                    <a:lnTo>
                      <a:pt x="1044" y="158"/>
                    </a:lnTo>
                    <a:lnTo>
                      <a:pt x="1036" y="152"/>
                    </a:lnTo>
                    <a:lnTo>
                      <a:pt x="1026" y="146"/>
                    </a:lnTo>
                    <a:lnTo>
                      <a:pt x="1014" y="142"/>
                    </a:lnTo>
                    <a:lnTo>
                      <a:pt x="998" y="140"/>
                    </a:lnTo>
                    <a:lnTo>
                      <a:pt x="998" y="140"/>
                    </a:lnTo>
                    <a:lnTo>
                      <a:pt x="982" y="138"/>
                    </a:lnTo>
                    <a:lnTo>
                      <a:pt x="970" y="140"/>
                    </a:lnTo>
                    <a:lnTo>
                      <a:pt x="950" y="144"/>
                    </a:lnTo>
                    <a:lnTo>
                      <a:pt x="940" y="146"/>
                    </a:lnTo>
                    <a:lnTo>
                      <a:pt x="932" y="146"/>
                    </a:lnTo>
                    <a:lnTo>
                      <a:pt x="922" y="146"/>
                    </a:lnTo>
                    <a:lnTo>
                      <a:pt x="912" y="142"/>
                    </a:lnTo>
                    <a:lnTo>
                      <a:pt x="912" y="142"/>
                    </a:lnTo>
                    <a:lnTo>
                      <a:pt x="898" y="138"/>
                    </a:lnTo>
                    <a:lnTo>
                      <a:pt x="884" y="134"/>
                    </a:lnTo>
                    <a:lnTo>
                      <a:pt x="852" y="132"/>
                    </a:lnTo>
                    <a:lnTo>
                      <a:pt x="816" y="128"/>
                    </a:lnTo>
                    <a:lnTo>
                      <a:pt x="798" y="122"/>
                    </a:lnTo>
                    <a:lnTo>
                      <a:pt x="778" y="116"/>
                    </a:lnTo>
                    <a:lnTo>
                      <a:pt x="778" y="116"/>
                    </a:lnTo>
                    <a:lnTo>
                      <a:pt x="758" y="110"/>
                    </a:lnTo>
                    <a:lnTo>
                      <a:pt x="744" y="108"/>
                    </a:lnTo>
                    <a:lnTo>
                      <a:pt x="732" y="108"/>
                    </a:lnTo>
                    <a:lnTo>
                      <a:pt x="722" y="110"/>
                    </a:lnTo>
                    <a:lnTo>
                      <a:pt x="710" y="114"/>
                    </a:lnTo>
                    <a:lnTo>
                      <a:pt x="698" y="116"/>
                    </a:lnTo>
                    <a:lnTo>
                      <a:pt x="682" y="114"/>
                    </a:lnTo>
                    <a:lnTo>
                      <a:pt x="664" y="110"/>
                    </a:lnTo>
                    <a:lnTo>
                      <a:pt x="664" y="110"/>
                    </a:lnTo>
                    <a:lnTo>
                      <a:pt x="648" y="104"/>
                    </a:lnTo>
                    <a:lnTo>
                      <a:pt x="640" y="98"/>
                    </a:lnTo>
                    <a:lnTo>
                      <a:pt x="636" y="94"/>
                    </a:lnTo>
                    <a:lnTo>
                      <a:pt x="636" y="90"/>
                    </a:lnTo>
                    <a:lnTo>
                      <a:pt x="634" y="86"/>
                    </a:lnTo>
                    <a:lnTo>
                      <a:pt x="630" y="82"/>
                    </a:lnTo>
                    <a:lnTo>
                      <a:pt x="622" y="82"/>
                    </a:lnTo>
                    <a:lnTo>
                      <a:pt x="604" y="80"/>
                    </a:lnTo>
                    <a:lnTo>
                      <a:pt x="604" y="80"/>
                    </a:lnTo>
                    <a:lnTo>
                      <a:pt x="572" y="82"/>
                    </a:lnTo>
                    <a:lnTo>
                      <a:pt x="556" y="82"/>
                    </a:lnTo>
                    <a:lnTo>
                      <a:pt x="552" y="82"/>
                    </a:lnTo>
                    <a:lnTo>
                      <a:pt x="548" y="80"/>
                    </a:lnTo>
                    <a:lnTo>
                      <a:pt x="540" y="72"/>
                    </a:lnTo>
                    <a:lnTo>
                      <a:pt x="540" y="72"/>
                    </a:lnTo>
                    <a:lnTo>
                      <a:pt x="534" y="66"/>
                    </a:lnTo>
                    <a:lnTo>
                      <a:pt x="528" y="66"/>
                    </a:lnTo>
                    <a:lnTo>
                      <a:pt x="524" y="66"/>
                    </a:lnTo>
                    <a:lnTo>
                      <a:pt x="518" y="68"/>
                    </a:lnTo>
                    <a:lnTo>
                      <a:pt x="510" y="70"/>
                    </a:lnTo>
                    <a:lnTo>
                      <a:pt x="506" y="70"/>
                    </a:lnTo>
                    <a:lnTo>
                      <a:pt x="500" y="66"/>
                    </a:lnTo>
                    <a:lnTo>
                      <a:pt x="500" y="66"/>
                    </a:lnTo>
                    <a:lnTo>
                      <a:pt x="488" y="56"/>
                    </a:lnTo>
                    <a:lnTo>
                      <a:pt x="482" y="52"/>
                    </a:lnTo>
                    <a:lnTo>
                      <a:pt x="474" y="50"/>
                    </a:lnTo>
                    <a:lnTo>
                      <a:pt x="466" y="50"/>
                    </a:lnTo>
                    <a:lnTo>
                      <a:pt x="456" y="52"/>
                    </a:lnTo>
                    <a:lnTo>
                      <a:pt x="444" y="58"/>
                    </a:lnTo>
                    <a:lnTo>
                      <a:pt x="432" y="68"/>
                    </a:lnTo>
                    <a:lnTo>
                      <a:pt x="432" y="68"/>
                    </a:lnTo>
                    <a:lnTo>
                      <a:pt x="418" y="78"/>
                    </a:lnTo>
                    <a:lnTo>
                      <a:pt x="404" y="82"/>
                    </a:lnTo>
                    <a:lnTo>
                      <a:pt x="392" y="84"/>
                    </a:lnTo>
                    <a:lnTo>
                      <a:pt x="378" y="84"/>
                    </a:lnTo>
                    <a:lnTo>
                      <a:pt x="364" y="84"/>
                    </a:lnTo>
                    <a:lnTo>
                      <a:pt x="348" y="86"/>
                    </a:lnTo>
                    <a:lnTo>
                      <a:pt x="330" y="94"/>
                    </a:lnTo>
                    <a:lnTo>
                      <a:pt x="310" y="106"/>
                    </a:lnTo>
                    <a:lnTo>
                      <a:pt x="310" y="106"/>
                    </a:lnTo>
                    <a:lnTo>
                      <a:pt x="300" y="114"/>
                    </a:lnTo>
                    <a:lnTo>
                      <a:pt x="290" y="120"/>
                    </a:lnTo>
                    <a:lnTo>
                      <a:pt x="282" y="122"/>
                    </a:lnTo>
                    <a:lnTo>
                      <a:pt x="274" y="124"/>
                    </a:lnTo>
                    <a:lnTo>
                      <a:pt x="260" y="126"/>
                    </a:lnTo>
                    <a:lnTo>
                      <a:pt x="250" y="124"/>
                    </a:lnTo>
                    <a:lnTo>
                      <a:pt x="240" y="124"/>
                    </a:lnTo>
                    <a:lnTo>
                      <a:pt x="236" y="124"/>
                    </a:lnTo>
                    <a:lnTo>
                      <a:pt x="230" y="126"/>
                    </a:lnTo>
                    <a:lnTo>
                      <a:pt x="226" y="130"/>
                    </a:lnTo>
                    <a:lnTo>
                      <a:pt x="222" y="134"/>
                    </a:lnTo>
                    <a:lnTo>
                      <a:pt x="212" y="152"/>
                    </a:lnTo>
                    <a:lnTo>
                      <a:pt x="212" y="152"/>
                    </a:lnTo>
                    <a:lnTo>
                      <a:pt x="202" y="172"/>
                    </a:lnTo>
                    <a:lnTo>
                      <a:pt x="192" y="188"/>
                    </a:lnTo>
                    <a:lnTo>
                      <a:pt x="182" y="202"/>
                    </a:lnTo>
                    <a:lnTo>
                      <a:pt x="172" y="212"/>
                    </a:lnTo>
                    <a:lnTo>
                      <a:pt x="158" y="220"/>
                    </a:lnTo>
                    <a:lnTo>
                      <a:pt x="142" y="224"/>
                    </a:lnTo>
                    <a:lnTo>
                      <a:pt x="122" y="228"/>
                    </a:lnTo>
                    <a:lnTo>
                      <a:pt x="96" y="228"/>
                    </a:lnTo>
                    <a:lnTo>
                      <a:pt x="96" y="228"/>
                    </a:lnTo>
                    <a:lnTo>
                      <a:pt x="84" y="230"/>
                    </a:lnTo>
                    <a:lnTo>
                      <a:pt x="78" y="232"/>
                    </a:lnTo>
                    <a:lnTo>
                      <a:pt x="74" y="236"/>
                    </a:lnTo>
                    <a:lnTo>
                      <a:pt x="74" y="240"/>
                    </a:lnTo>
                    <a:lnTo>
                      <a:pt x="74" y="244"/>
                    </a:lnTo>
                    <a:lnTo>
                      <a:pt x="72" y="250"/>
                    </a:lnTo>
                    <a:lnTo>
                      <a:pt x="66" y="254"/>
                    </a:lnTo>
                    <a:lnTo>
                      <a:pt x="58" y="258"/>
                    </a:lnTo>
                    <a:lnTo>
                      <a:pt x="58" y="258"/>
                    </a:lnTo>
                    <a:lnTo>
                      <a:pt x="54" y="260"/>
                    </a:lnTo>
                    <a:lnTo>
                      <a:pt x="52" y="262"/>
                    </a:lnTo>
                    <a:lnTo>
                      <a:pt x="54" y="266"/>
                    </a:lnTo>
                    <a:lnTo>
                      <a:pt x="58" y="268"/>
                    </a:lnTo>
                    <a:lnTo>
                      <a:pt x="72" y="274"/>
                    </a:lnTo>
                    <a:lnTo>
                      <a:pt x="92" y="282"/>
                    </a:lnTo>
                    <a:lnTo>
                      <a:pt x="114" y="292"/>
                    </a:lnTo>
                    <a:lnTo>
                      <a:pt x="136" y="304"/>
                    </a:lnTo>
                    <a:lnTo>
                      <a:pt x="156" y="318"/>
                    </a:lnTo>
                    <a:lnTo>
                      <a:pt x="162" y="326"/>
                    </a:lnTo>
                    <a:lnTo>
                      <a:pt x="168" y="334"/>
                    </a:lnTo>
                    <a:lnTo>
                      <a:pt x="168" y="334"/>
                    </a:lnTo>
                    <a:lnTo>
                      <a:pt x="172" y="342"/>
                    </a:lnTo>
                    <a:lnTo>
                      <a:pt x="176" y="346"/>
                    </a:lnTo>
                    <a:lnTo>
                      <a:pt x="186" y="354"/>
                    </a:lnTo>
                    <a:lnTo>
                      <a:pt x="196" y="356"/>
                    </a:lnTo>
                    <a:lnTo>
                      <a:pt x="206" y="356"/>
                    </a:lnTo>
                    <a:lnTo>
                      <a:pt x="212" y="356"/>
                    </a:lnTo>
                    <a:lnTo>
                      <a:pt x="218" y="356"/>
                    </a:lnTo>
                    <a:lnTo>
                      <a:pt x="220" y="356"/>
                    </a:lnTo>
                    <a:lnTo>
                      <a:pt x="222" y="358"/>
                    </a:lnTo>
                    <a:lnTo>
                      <a:pt x="220" y="364"/>
                    </a:lnTo>
                    <a:lnTo>
                      <a:pt x="220" y="364"/>
                    </a:lnTo>
                    <a:lnTo>
                      <a:pt x="220" y="372"/>
                    </a:lnTo>
                    <a:lnTo>
                      <a:pt x="220" y="376"/>
                    </a:lnTo>
                    <a:lnTo>
                      <a:pt x="224" y="378"/>
                    </a:lnTo>
                    <a:lnTo>
                      <a:pt x="228" y="380"/>
                    </a:lnTo>
                    <a:lnTo>
                      <a:pt x="232" y="380"/>
                    </a:lnTo>
                    <a:lnTo>
                      <a:pt x="236" y="382"/>
                    </a:lnTo>
                    <a:lnTo>
                      <a:pt x="240" y="386"/>
                    </a:lnTo>
                    <a:lnTo>
                      <a:pt x="242" y="392"/>
                    </a:lnTo>
                    <a:lnTo>
                      <a:pt x="242" y="392"/>
                    </a:lnTo>
                    <a:lnTo>
                      <a:pt x="244" y="400"/>
                    </a:lnTo>
                    <a:lnTo>
                      <a:pt x="248" y="402"/>
                    </a:lnTo>
                    <a:lnTo>
                      <a:pt x="254" y="404"/>
                    </a:lnTo>
                    <a:lnTo>
                      <a:pt x="260" y="402"/>
                    </a:lnTo>
                    <a:lnTo>
                      <a:pt x="266" y="402"/>
                    </a:lnTo>
                    <a:lnTo>
                      <a:pt x="270" y="402"/>
                    </a:lnTo>
                    <a:lnTo>
                      <a:pt x="274" y="404"/>
                    </a:lnTo>
                    <a:lnTo>
                      <a:pt x="276" y="410"/>
                    </a:lnTo>
                    <a:lnTo>
                      <a:pt x="276" y="410"/>
                    </a:lnTo>
                    <a:lnTo>
                      <a:pt x="274" y="418"/>
                    </a:lnTo>
                    <a:lnTo>
                      <a:pt x="272" y="418"/>
                    </a:lnTo>
                    <a:lnTo>
                      <a:pt x="270" y="418"/>
                    </a:lnTo>
                    <a:lnTo>
                      <a:pt x="266" y="416"/>
                    </a:lnTo>
                    <a:lnTo>
                      <a:pt x="262" y="416"/>
                    </a:lnTo>
                    <a:lnTo>
                      <a:pt x="258" y="418"/>
                    </a:lnTo>
                    <a:lnTo>
                      <a:pt x="252" y="424"/>
                    </a:lnTo>
                    <a:lnTo>
                      <a:pt x="252" y="424"/>
                    </a:lnTo>
                    <a:lnTo>
                      <a:pt x="250" y="426"/>
                    </a:lnTo>
                    <a:lnTo>
                      <a:pt x="248" y="426"/>
                    </a:lnTo>
                    <a:lnTo>
                      <a:pt x="240" y="422"/>
                    </a:lnTo>
                    <a:lnTo>
                      <a:pt x="234" y="420"/>
                    </a:lnTo>
                    <a:lnTo>
                      <a:pt x="224" y="420"/>
                    </a:lnTo>
                    <a:lnTo>
                      <a:pt x="212" y="420"/>
                    </a:lnTo>
                    <a:lnTo>
                      <a:pt x="194" y="422"/>
                    </a:lnTo>
                    <a:lnTo>
                      <a:pt x="194" y="422"/>
                    </a:lnTo>
                    <a:lnTo>
                      <a:pt x="186" y="422"/>
                    </a:lnTo>
                    <a:lnTo>
                      <a:pt x="180" y="420"/>
                    </a:lnTo>
                    <a:lnTo>
                      <a:pt x="176" y="418"/>
                    </a:lnTo>
                    <a:lnTo>
                      <a:pt x="174" y="416"/>
                    </a:lnTo>
                    <a:lnTo>
                      <a:pt x="174" y="408"/>
                    </a:lnTo>
                    <a:lnTo>
                      <a:pt x="176" y="398"/>
                    </a:lnTo>
                    <a:lnTo>
                      <a:pt x="176" y="390"/>
                    </a:lnTo>
                    <a:lnTo>
                      <a:pt x="174" y="388"/>
                    </a:lnTo>
                    <a:lnTo>
                      <a:pt x="172" y="384"/>
                    </a:lnTo>
                    <a:lnTo>
                      <a:pt x="168" y="384"/>
                    </a:lnTo>
                    <a:lnTo>
                      <a:pt x="162" y="384"/>
                    </a:lnTo>
                    <a:lnTo>
                      <a:pt x="140" y="388"/>
                    </a:lnTo>
                    <a:lnTo>
                      <a:pt x="140" y="388"/>
                    </a:lnTo>
                    <a:lnTo>
                      <a:pt x="116" y="396"/>
                    </a:lnTo>
                    <a:lnTo>
                      <a:pt x="92" y="406"/>
                    </a:lnTo>
                    <a:lnTo>
                      <a:pt x="56" y="424"/>
                    </a:lnTo>
                    <a:lnTo>
                      <a:pt x="28" y="440"/>
                    </a:lnTo>
                    <a:lnTo>
                      <a:pt x="18" y="444"/>
                    </a:lnTo>
                    <a:lnTo>
                      <a:pt x="10" y="446"/>
                    </a:lnTo>
                    <a:lnTo>
                      <a:pt x="10" y="446"/>
                    </a:lnTo>
                    <a:lnTo>
                      <a:pt x="4" y="448"/>
                    </a:lnTo>
                    <a:lnTo>
                      <a:pt x="0" y="452"/>
                    </a:lnTo>
                    <a:lnTo>
                      <a:pt x="0" y="456"/>
                    </a:lnTo>
                    <a:lnTo>
                      <a:pt x="2" y="460"/>
                    </a:lnTo>
                    <a:lnTo>
                      <a:pt x="8" y="466"/>
                    </a:lnTo>
                    <a:lnTo>
                      <a:pt x="16" y="470"/>
                    </a:lnTo>
                    <a:lnTo>
                      <a:pt x="28" y="472"/>
                    </a:lnTo>
                    <a:lnTo>
                      <a:pt x="42" y="474"/>
                    </a:lnTo>
                    <a:lnTo>
                      <a:pt x="42" y="474"/>
                    </a:lnTo>
                    <a:lnTo>
                      <a:pt x="54" y="474"/>
                    </a:lnTo>
                    <a:lnTo>
                      <a:pt x="60" y="478"/>
                    </a:lnTo>
                    <a:lnTo>
                      <a:pt x="58" y="480"/>
                    </a:lnTo>
                    <a:lnTo>
                      <a:pt x="56" y="484"/>
                    </a:lnTo>
                    <a:lnTo>
                      <a:pt x="52" y="488"/>
                    </a:lnTo>
                    <a:lnTo>
                      <a:pt x="50" y="492"/>
                    </a:lnTo>
                    <a:lnTo>
                      <a:pt x="50" y="498"/>
                    </a:lnTo>
                    <a:lnTo>
                      <a:pt x="56" y="502"/>
                    </a:lnTo>
                    <a:lnTo>
                      <a:pt x="56" y="502"/>
                    </a:lnTo>
                    <a:lnTo>
                      <a:pt x="64" y="506"/>
                    </a:lnTo>
                    <a:lnTo>
                      <a:pt x="66" y="512"/>
                    </a:lnTo>
                    <a:lnTo>
                      <a:pt x="68" y="520"/>
                    </a:lnTo>
                    <a:lnTo>
                      <a:pt x="70" y="524"/>
                    </a:lnTo>
                    <a:lnTo>
                      <a:pt x="74" y="528"/>
                    </a:lnTo>
                    <a:lnTo>
                      <a:pt x="82" y="532"/>
                    </a:lnTo>
                    <a:lnTo>
                      <a:pt x="94" y="534"/>
                    </a:lnTo>
                    <a:lnTo>
                      <a:pt x="94" y="534"/>
                    </a:lnTo>
                    <a:lnTo>
                      <a:pt x="110" y="534"/>
                    </a:lnTo>
                    <a:lnTo>
                      <a:pt x="122" y="534"/>
                    </a:lnTo>
                    <a:lnTo>
                      <a:pt x="144" y="528"/>
                    </a:lnTo>
                    <a:lnTo>
                      <a:pt x="154" y="526"/>
                    </a:lnTo>
                    <a:lnTo>
                      <a:pt x="166" y="526"/>
                    </a:lnTo>
                    <a:lnTo>
                      <a:pt x="176" y="528"/>
                    </a:lnTo>
                    <a:lnTo>
                      <a:pt x="190" y="534"/>
                    </a:lnTo>
                    <a:lnTo>
                      <a:pt x="190" y="534"/>
                    </a:lnTo>
                    <a:lnTo>
                      <a:pt x="198" y="536"/>
                    </a:lnTo>
                    <a:lnTo>
                      <a:pt x="204" y="538"/>
                    </a:lnTo>
                    <a:lnTo>
                      <a:pt x="210" y="538"/>
                    </a:lnTo>
                    <a:lnTo>
                      <a:pt x="218" y="536"/>
                    </a:lnTo>
                    <a:lnTo>
                      <a:pt x="230" y="530"/>
                    </a:lnTo>
                    <a:lnTo>
                      <a:pt x="242" y="522"/>
                    </a:lnTo>
                    <a:lnTo>
                      <a:pt x="254" y="512"/>
                    </a:lnTo>
                    <a:lnTo>
                      <a:pt x="266" y="506"/>
                    </a:lnTo>
                    <a:lnTo>
                      <a:pt x="270" y="506"/>
                    </a:lnTo>
                    <a:lnTo>
                      <a:pt x="276" y="506"/>
                    </a:lnTo>
                    <a:lnTo>
                      <a:pt x="280" y="508"/>
                    </a:lnTo>
                    <a:lnTo>
                      <a:pt x="286" y="510"/>
                    </a:lnTo>
                    <a:lnTo>
                      <a:pt x="286" y="510"/>
                    </a:lnTo>
                    <a:lnTo>
                      <a:pt x="290" y="516"/>
                    </a:lnTo>
                    <a:lnTo>
                      <a:pt x="290" y="518"/>
                    </a:lnTo>
                    <a:lnTo>
                      <a:pt x="290" y="522"/>
                    </a:lnTo>
                    <a:lnTo>
                      <a:pt x="288" y="524"/>
                    </a:lnTo>
                    <a:lnTo>
                      <a:pt x="282" y="526"/>
                    </a:lnTo>
                    <a:lnTo>
                      <a:pt x="272" y="528"/>
                    </a:lnTo>
                    <a:lnTo>
                      <a:pt x="264" y="530"/>
                    </a:lnTo>
                    <a:lnTo>
                      <a:pt x="260" y="534"/>
                    </a:lnTo>
                    <a:lnTo>
                      <a:pt x="260" y="536"/>
                    </a:lnTo>
                    <a:lnTo>
                      <a:pt x="262" y="538"/>
                    </a:lnTo>
                    <a:lnTo>
                      <a:pt x="274" y="544"/>
                    </a:lnTo>
                    <a:lnTo>
                      <a:pt x="274" y="544"/>
                    </a:lnTo>
                    <a:lnTo>
                      <a:pt x="280" y="550"/>
                    </a:lnTo>
                    <a:lnTo>
                      <a:pt x="286" y="554"/>
                    </a:lnTo>
                    <a:lnTo>
                      <a:pt x="290" y="558"/>
                    </a:lnTo>
                    <a:lnTo>
                      <a:pt x="292" y="564"/>
                    </a:lnTo>
                    <a:lnTo>
                      <a:pt x="292" y="570"/>
                    </a:lnTo>
                    <a:lnTo>
                      <a:pt x="292" y="574"/>
                    </a:lnTo>
                    <a:lnTo>
                      <a:pt x="288" y="584"/>
                    </a:lnTo>
                    <a:lnTo>
                      <a:pt x="280" y="592"/>
                    </a:lnTo>
                    <a:lnTo>
                      <a:pt x="270" y="598"/>
                    </a:lnTo>
                    <a:lnTo>
                      <a:pt x="258" y="600"/>
                    </a:lnTo>
                    <a:lnTo>
                      <a:pt x="244" y="598"/>
                    </a:lnTo>
                    <a:lnTo>
                      <a:pt x="244" y="598"/>
                    </a:lnTo>
                    <a:lnTo>
                      <a:pt x="240" y="598"/>
                    </a:lnTo>
                    <a:lnTo>
                      <a:pt x="234" y="598"/>
                    </a:lnTo>
                    <a:lnTo>
                      <a:pt x="226" y="602"/>
                    </a:lnTo>
                    <a:lnTo>
                      <a:pt x="220" y="610"/>
                    </a:lnTo>
                    <a:lnTo>
                      <a:pt x="214" y="618"/>
                    </a:lnTo>
                    <a:lnTo>
                      <a:pt x="210" y="624"/>
                    </a:lnTo>
                    <a:lnTo>
                      <a:pt x="202" y="630"/>
                    </a:lnTo>
                    <a:lnTo>
                      <a:pt x="198" y="630"/>
                    </a:lnTo>
                    <a:lnTo>
                      <a:pt x="192" y="630"/>
                    </a:lnTo>
                    <a:lnTo>
                      <a:pt x="186" y="628"/>
                    </a:lnTo>
                    <a:lnTo>
                      <a:pt x="180" y="624"/>
                    </a:lnTo>
                    <a:lnTo>
                      <a:pt x="180" y="624"/>
                    </a:lnTo>
                    <a:lnTo>
                      <a:pt x="172" y="620"/>
                    </a:lnTo>
                    <a:lnTo>
                      <a:pt x="166" y="618"/>
                    </a:lnTo>
                    <a:lnTo>
                      <a:pt x="160" y="618"/>
                    </a:lnTo>
                    <a:lnTo>
                      <a:pt x="154" y="620"/>
                    </a:lnTo>
                    <a:lnTo>
                      <a:pt x="144" y="626"/>
                    </a:lnTo>
                    <a:lnTo>
                      <a:pt x="136" y="636"/>
                    </a:lnTo>
                    <a:lnTo>
                      <a:pt x="124" y="658"/>
                    </a:lnTo>
                    <a:lnTo>
                      <a:pt x="118" y="666"/>
                    </a:lnTo>
                    <a:lnTo>
                      <a:pt x="112" y="672"/>
                    </a:lnTo>
                    <a:lnTo>
                      <a:pt x="112" y="672"/>
                    </a:lnTo>
                    <a:lnTo>
                      <a:pt x="106" y="674"/>
                    </a:lnTo>
                    <a:lnTo>
                      <a:pt x="102" y="678"/>
                    </a:lnTo>
                    <a:lnTo>
                      <a:pt x="96" y="690"/>
                    </a:lnTo>
                    <a:lnTo>
                      <a:pt x="92" y="702"/>
                    </a:lnTo>
                    <a:lnTo>
                      <a:pt x="88" y="708"/>
                    </a:lnTo>
                    <a:lnTo>
                      <a:pt x="82" y="712"/>
                    </a:lnTo>
                    <a:lnTo>
                      <a:pt x="82" y="712"/>
                    </a:lnTo>
                    <a:lnTo>
                      <a:pt x="76" y="716"/>
                    </a:lnTo>
                    <a:lnTo>
                      <a:pt x="74" y="720"/>
                    </a:lnTo>
                    <a:lnTo>
                      <a:pt x="74" y="726"/>
                    </a:lnTo>
                    <a:lnTo>
                      <a:pt x="76" y="730"/>
                    </a:lnTo>
                    <a:lnTo>
                      <a:pt x="88" y="740"/>
                    </a:lnTo>
                    <a:lnTo>
                      <a:pt x="108" y="756"/>
                    </a:lnTo>
                    <a:lnTo>
                      <a:pt x="108" y="756"/>
                    </a:lnTo>
                    <a:lnTo>
                      <a:pt x="116" y="764"/>
                    </a:lnTo>
                    <a:lnTo>
                      <a:pt x="118" y="772"/>
                    </a:lnTo>
                    <a:lnTo>
                      <a:pt x="118" y="778"/>
                    </a:lnTo>
                    <a:lnTo>
                      <a:pt x="116" y="784"/>
                    </a:lnTo>
                    <a:lnTo>
                      <a:pt x="114" y="790"/>
                    </a:lnTo>
                    <a:lnTo>
                      <a:pt x="112" y="794"/>
                    </a:lnTo>
                    <a:lnTo>
                      <a:pt x="112" y="800"/>
                    </a:lnTo>
                    <a:lnTo>
                      <a:pt x="116" y="804"/>
                    </a:lnTo>
                    <a:lnTo>
                      <a:pt x="116" y="804"/>
                    </a:lnTo>
                    <a:lnTo>
                      <a:pt x="132" y="818"/>
                    </a:lnTo>
                    <a:lnTo>
                      <a:pt x="148" y="834"/>
                    </a:lnTo>
                    <a:lnTo>
                      <a:pt x="158" y="840"/>
                    </a:lnTo>
                    <a:lnTo>
                      <a:pt x="168" y="844"/>
                    </a:lnTo>
                    <a:lnTo>
                      <a:pt x="180" y="844"/>
                    </a:lnTo>
                    <a:lnTo>
                      <a:pt x="194" y="840"/>
                    </a:lnTo>
                    <a:lnTo>
                      <a:pt x="194" y="840"/>
                    </a:lnTo>
                    <a:lnTo>
                      <a:pt x="208" y="836"/>
                    </a:lnTo>
                    <a:lnTo>
                      <a:pt x="218" y="834"/>
                    </a:lnTo>
                    <a:lnTo>
                      <a:pt x="228" y="836"/>
                    </a:lnTo>
                    <a:lnTo>
                      <a:pt x="234" y="838"/>
                    </a:lnTo>
                    <a:lnTo>
                      <a:pt x="240" y="842"/>
                    </a:lnTo>
                    <a:lnTo>
                      <a:pt x="242" y="848"/>
                    </a:lnTo>
                    <a:lnTo>
                      <a:pt x="242" y="858"/>
                    </a:lnTo>
                    <a:lnTo>
                      <a:pt x="238" y="868"/>
                    </a:lnTo>
                    <a:lnTo>
                      <a:pt x="238" y="868"/>
                    </a:lnTo>
                    <a:lnTo>
                      <a:pt x="236" y="878"/>
                    </a:lnTo>
                    <a:lnTo>
                      <a:pt x="236" y="884"/>
                    </a:lnTo>
                    <a:lnTo>
                      <a:pt x="238" y="888"/>
                    </a:lnTo>
                    <a:lnTo>
                      <a:pt x="242" y="890"/>
                    </a:lnTo>
                    <a:lnTo>
                      <a:pt x="244" y="892"/>
                    </a:lnTo>
                    <a:lnTo>
                      <a:pt x="246" y="896"/>
                    </a:lnTo>
                    <a:lnTo>
                      <a:pt x="246" y="900"/>
                    </a:lnTo>
                    <a:lnTo>
                      <a:pt x="244" y="908"/>
                    </a:lnTo>
                    <a:lnTo>
                      <a:pt x="244" y="908"/>
                    </a:lnTo>
                    <a:lnTo>
                      <a:pt x="242" y="918"/>
                    </a:lnTo>
                    <a:lnTo>
                      <a:pt x="244" y="922"/>
                    </a:lnTo>
                    <a:lnTo>
                      <a:pt x="248" y="924"/>
                    </a:lnTo>
                    <a:lnTo>
                      <a:pt x="254" y="924"/>
                    </a:lnTo>
                    <a:lnTo>
                      <a:pt x="262" y="920"/>
                    </a:lnTo>
                    <a:lnTo>
                      <a:pt x="270" y="916"/>
                    </a:lnTo>
                    <a:lnTo>
                      <a:pt x="284" y="904"/>
                    </a:lnTo>
                    <a:lnTo>
                      <a:pt x="284" y="904"/>
                    </a:lnTo>
                    <a:lnTo>
                      <a:pt x="292" y="900"/>
                    </a:lnTo>
                    <a:lnTo>
                      <a:pt x="300" y="898"/>
                    </a:lnTo>
                    <a:lnTo>
                      <a:pt x="308" y="898"/>
                    </a:lnTo>
                    <a:lnTo>
                      <a:pt x="316" y="902"/>
                    </a:lnTo>
                    <a:lnTo>
                      <a:pt x="326" y="906"/>
                    </a:lnTo>
                    <a:lnTo>
                      <a:pt x="336" y="912"/>
                    </a:lnTo>
                    <a:lnTo>
                      <a:pt x="352" y="926"/>
                    </a:lnTo>
                    <a:lnTo>
                      <a:pt x="352" y="926"/>
                    </a:lnTo>
                    <a:lnTo>
                      <a:pt x="358" y="930"/>
                    </a:lnTo>
                    <a:lnTo>
                      <a:pt x="362" y="932"/>
                    </a:lnTo>
                    <a:lnTo>
                      <a:pt x="366" y="930"/>
                    </a:lnTo>
                    <a:lnTo>
                      <a:pt x="370" y="926"/>
                    </a:lnTo>
                    <a:lnTo>
                      <a:pt x="376" y="918"/>
                    </a:lnTo>
                    <a:lnTo>
                      <a:pt x="380" y="916"/>
                    </a:lnTo>
                    <a:lnTo>
                      <a:pt x="386" y="918"/>
                    </a:lnTo>
                    <a:lnTo>
                      <a:pt x="386" y="918"/>
                    </a:lnTo>
                    <a:lnTo>
                      <a:pt x="392" y="920"/>
                    </a:lnTo>
                    <a:lnTo>
                      <a:pt x="402" y="918"/>
                    </a:lnTo>
                    <a:lnTo>
                      <a:pt x="420" y="912"/>
                    </a:lnTo>
                    <a:lnTo>
                      <a:pt x="432" y="908"/>
                    </a:lnTo>
                    <a:lnTo>
                      <a:pt x="432" y="908"/>
                    </a:lnTo>
                    <a:lnTo>
                      <a:pt x="432" y="910"/>
                    </a:lnTo>
                    <a:lnTo>
                      <a:pt x="430" y="916"/>
                    </a:lnTo>
                    <a:lnTo>
                      <a:pt x="430" y="916"/>
                    </a:lnTo>
                    <a:lnTo>
                      <a:pt x="418" y="932"/>
                    </a:lnTo>
                    <a:lnTo>
                      <a:pt x="412" y="946"/>
                    </a:lnTo>
                    <a:lnTo>
                      <a:pt x="410" y="962"/>
                    </a:lnTo>
                    <a:lnTo>
                      <a:pt x="410" y="978"/>
                    </a:lnTo>
                    <a:lnTo>
                      <a:pt x="410" y="978"/>
                    </a:lnTo>
                    <a:lnTo>
                      <a:pt x="408" y="986"/>
                    </a:lnTo>
                    <a:lnTo>
                      <a:pt x="406" y="990"/>
                    </a:lnTo>
                    <a:lnTo>
                      <a:pt x="402" y="992"/>
                    </a:lnTo>
                    <a:lnTo>
                      <a:pt x="396" y="994"/>
                    </a:lnTo>
                    <a:lnTo>
                      <a:pt x="392" y="998"/>
                    </a:lnTo>
                    <a:lnTo>
                      <a:pt x="386" y="1000"/>
                    </a:lnTo>
                    <a:lnTo>
                      <a:pt x="380" y="1008"/>
                    </a:lnTo>
                    <a:lnTo>
                      <a:pt x="374" y="1018"/>
                    </a:lnTo>
                    <a:lnTo>
                      <a:pt x="374" y="1018"/>
                    </a:lnTo>
                    <a:lnTo>
                      <a:pt x="368" y="1028"/>
                    </a:lnTo>
                    <a:lnTo>
                      <a:pt x="360" y="1036"/>
                    </a:lnTo>
                    <a:lnTo>
                      <a:pt x="352" y="1040"/>
                    </a:lnTo>
                    <a:lnTo>
                      <a:pt x="342" y="1044"/>
                    </a:lnTo>
                    <a:lnTo>
                      <a:pt x="332" y="1048"/>
                    </a:lnTo>
                    <a:lnTo>
                      <a:pt x="324" y="1054"/>
                    </a:lnTo>
                    <a:lnTo>
                      <a:pt x="314" y="1060"/>
                    </a:lnTo>
                    <a:lnTo>
                      <a:pt x="306" y="1072"/>
                    </a:lnTo>
                    <a:lnTo>
                      <a:pt x="306" y="1072"/>
                    </a:lnTo>
                    <a:lnTo>
                      <a:pt x="300" y="1082"/>
                    </a:lnTo>
                    <a:lnTo>
                      <a:pt x="296" y="1088"/>
                    </a:lnTo>
                    <a:lnTo>
                      <a:pt x="292" y="1090"/>
                    </a:lnTo>
                    <a:lnTo>
                      <a:pt x="288" y="1088"/>
                    </a:lnTo>
                    <a:lnTo>
                      <a:pt x="276" y="1086"/>
                    </a:lnTo>
                    <a:lnTo>
                      <a:pt x="268" y="1088"/>
                    </a:lnTo>
                    <a:lnTo>
                      <a:pt x="254" y="1090"/>
                    </a:lnTo>
                    <a:lnTo>
                      <a:pt x="254" y="1090"/>
                    </a:lnTo>
                    <a:lnTo>
                      <a:pt x="244" y="1096"/>
                    </a:lnTo>
                    <a:lnTo>
                      <a:pt x="236" y="1100"/>
                    </a:lnTo>
                    <a:lnTo>
                      <a:pt x="232" y="1104"/>
                    </a:lnTo>
                    <a:lnTo>
                      <a:pt x="228" y="1110"/>
                    </a:lnTo>
                    <a:lnTo>
                      <a:pt x="222" y="1118"/>
                    </a:lnTo>
                    <a:lnTo>
                      <a:pt x="218" y="1124"/>
                    </a:lnTo>
                    <a:lnTo>
                      <a:pt x="210" y="1128"/>
                    </a:lnTo>
                    <a:lnTo>
                      <a:pt x="210" y="1128"/>
                    </a:lnTo>
                    <a:lnTo>
                      <a:pt x="200" y="1132"/>
                    </a:lnTo>
                    <a:lnTo>
                      <a:pt x="194" y="1138"/>
                    </a:lnTo>
                    <a:lnTo>
                      <a:pt x="188" y="1144"/>
                    </a:lnTo>
                    <a:lnTo>
                      <a:pt x="186" y="1148"/>
                    </a:lnTo>
                    <a:lnTo>
                      <a:pt x="188" y="1152"/>
                    </a:lnTo>
                    <a:lnTo>
                      <a:pt x="192" y="1154"/>
                    </a:lnTo>
                    <a:lnTo>
                      <a:pt x="200" y="1154"/>
                    </a:lnTo>
                    <a:lnTo>
                      <a:pt x="212" y="1150"/>
                    </a:lnTo>
                    <a:lnTo>
                      <a:pt x="212" y="1150"/>
                    </a:lnTo>
                    <a:lnTo>
                      <a:pt x="224" y="1144"/>
                    </a:lnTo>
                    <a:lnTo>
                      <a:pt x="234" y="1138"/>
                    </a:lnTo>
                    <a:lnTo>
                      <a:pt x="248" y="1124"/>
                    </a:lnTo>
                    <a:lnTo>
                      <a:pt x="256" y="1116"/>
                    </a:lnTo>
                    <a:lnTo>
                      <a:pt x="258" y="1116"/>
                    </a:lnTo>
                    <a:lnTo>
                      <a:pt x="262" y="1120"/>
                    </a:lnTo>
                    <a:lnTo>
                      <a:pt x="262" y="1120"/>
                    </a:lnTo>
                    <a:lnTo>
                      <a:pt x="266" y="1124"/>
                    </a:lnTo>
                    <a:lnTo>
                      <a:pt x="270" y="1124"/>
                    </a:lnTo>
                    <a:lnTo>
                      <a:pt x="278" y="1122"/>
                    </a:lnTo>
                    <a:lnTo>
                      <a:pt x="282" y="1120"/>
                    </a:lnTo>
                    <a:lnTo>
                      <a:pt x="284" y="1120"/>
                    </a:lnTo>
                    <a:lnTo>
                      <a:pt x="288" y="1124"/>
                    </a:lnTo>
                    <a:lnTo>
                      <a:pt x="290" y="1128"/>
                    </a:lnTo>
                    <a:lnTo>
                      <a:pt x="290" y="1128"/>
                    </a:lnTo>
                    <a:lnTo>
                      <a:pt x="292" y="1136"/>
                    </a:lnTo>
                    <a:lnTo>
                      <a:pt x="296" y="1138"/>
                    </a:lnTo>
                    <a:lnTo>
                      <a:pt x="298" y="1140"/>
                    </a:lnTo>
                    <a:lnTo>
                      <a:pt x="302" y="1138"/>
                    </a:lnTo>
                    <a:lnTo>
                      <a:pt x="306" y="1136"/>
                    </a:lnTo>
                    <a:lnTo>
                      <a:pt x="308" y="1130"/>
                    </a:lnTo>
                    <a:lnTo>
                      <a:pt x="308" y="1126"/>
                    </a:lnTo>
                    <a:lnTo>
                      <a:pt x="306" y="1120"/>
                    </a:lnTo>
                    <a:lnTo>
                      <a:pt x="306" y="1120"/>
                    </a:lnTo>
                    <a:lnTo>
                      <a:pt x="306" y="1114"/>
                    </a:lnTo>
                    <a:lnTo>
                      <a:pt x="308" y="1110"/>
                    </a:lnTo>
                    <a:lnTo>
                      <a:pt x="312" y="1106"/>
                    </a:lnTo>
                    <a:lnTo>
                      <a:pt x="316" y="1102"/>
                    </a:lnTo>
                    <a:lnTo>
                      <a:pt x="322" y="1100"/>
                    </a:lnTo>
                    <a:lnTo>
                      <a:pt x="328" y="1100"/>
                    </a:lnTo>
                    <a:lnTo>
                      <a:pt x="332" y="1102"/>
                    </a:lnTo>
                    <a:lnTo>
                      <a:pt x="334" y="1108"/>
                    </a:lnTo>
                    <a:lnTo>
                      <a:pt x="334" y="1108"/>
                    </a:lnTo>
                    <a:lnTo>
                      <a:pt x="334" y="1110"/>
                    </a:lnTo>
                    <a:lnTo>
                      <a:pt x="336" y="1110"/>
                    </a:lnTo>
                    <a:lnTo>
                      <a:pt x="340" y="1110"/>
                    </a:lnTo>
                    <a:lnTo>
                      <a:pt x="354" y="1100"/>
                    </a:lnTo>
                    <a:lnTo>
                      <a:pt x="372" y="1088"/>
                    </a:lnTo>
                    <a:lnTo>
                      <a:pt x="380" y="1084"/>
                    </a:lnTo>
                    <a:lnTo>
                      <a:pt x="388" y="1082"/>
                    </a:lnTo>
                    <a:lnTo>
                      <a:pt x="388" y="1082"/>
                    </a:lnTo>
                    <a:lnTo>
                      <a:pt x="394" y="1082"/>
                    </a:lnTo>
                    <a:lnTo>
                      <a:pt x="396" y="1080"/>
                    </a:lnTo>
                    <a:lnTo>
                      <a:pt x="394" y="1074"/>
                    </a:lnTo>
                    <a:lnTo>
                      <a:pt x="394" y="1068"/>
                    </a:lnTo>
                    <a:lnTo>
                      <a:pt x="398" y="1062"/>
                    </a:lnTo>
                    <a:lnTo>
                      <a:pt x="408" y="1052"/>
                    </a:lnTo>
                    <a:lnTo>
                      <a:pt x="424" y="1042"/>
                    </a:lnTo>
                    <a:lnTo>
                      <a:pt x="424" y="1042"/>
                    </a:lnTo>
                    <a:lnTo>
                      <a:pt x="440" y="1032"/>
                    </a:lnTo>
                    <a:lnTo>
                      <a:pt x="452" y="1024"/>
                    </a:lnTo>
                    <a:lnTo>
                      <a:pt x="462" y="1016"/>
                    </a:lnTo>
                    <a:lnTo>
                      <a:pt x="468" y="1010"/>
                    </a:lnTo>
                    <a:lnTo>
                      <a:pt x="478" y="998"/>
                    </a:lnTo>
                    <a:lnTo>
                      <a:pt x="484" y="994"/>
                    </a:lnTo>
                    <a:lnTo>
                      <a:pt x="492" y="988"/>
                    </a:lnTo>
                    <a:lnTo>
                      <a:pt x="492" y="988"/>
                    </a:lnTo>
                    <a:lnTo>
                      <a:pt x="516" y="976"/>
                    </a:lnTo>
                    <a:lnTo>
                      <a:pt x="538" y="964"/>
                    </a:lnTo>
                    <a:lnTo>
                      <a:pt x="548" y="956"/>
                    </a:lnTo>
                    <a:lnTo>
                      <a:pt x="556" y="950"/>
                    </a:lnTo>
                    <a:lnTo>
                      <a:pt x="562" y="942"/>
                    </a:lnTo>
                    <a:lnTo>
                      <a:pt x="566" y="934"/>
                    </a:lnTo>
                    <a:lnTo>
                      <a:pt x="566" y="934"/>
                    </a:lnTo>
                    <a:lnTo>
                      <a:pt x="568" y="928"/>
                    </a:lnTo>
                    <a:lnTo>
                      <a:pt x="572" y="922"/>
                    </a:lnTo>
                    <a:lnTo>
                      <a:pt x="580" y="916"/>
                    </a:lnTo>
                    <a:lnTo>
                      <a:pt x="588" y="912"/>
                    </a:lnTo>
                    <a:lnTo>
                      <a:pt x="592" y="906"/>
                    </a:lnTo>
                    <a:lnTo>
                      <a:pt x="592" y="900"/>
                    </a:lnTo>
                    <a:lnTo>
                      <a:pt x="592" y="900"/>
                    </a:lnTo>
                    <a:lnTo>
                      <a:pt x="592" y="898"/>
                    </a:lnTo>
                    <a:lnTo>
                      <a:pt x="590" y="896"/>
                    </a:lnTo>
                    <a:lnTo>
                      <a:pt x="582" y="892"/>
                    </a:lnTo>
                    <a:lnTo>
                      <a:pt x="564" y="892"/>
                    </a:lnTo>
                    <a:lnTo>
                      <a:pt x="556" y="890"/>
                    </a:lnTo>
                    <a:lnTo>
                      <a:pt x="554" y="890"/>
                    </a:lnTo>
                    <a:lnTo>
                      <a:pt x="554" y="888"/>
                    </a:lnTo>
                    <a:lnTo>
                      <a:pt x="554" y="886"/>
                    </a:lnTo>
                    <a:lnTo>
                      <a:pt x="556" y="882"/>
                    </a:lnTo>
                    <a:lnTo>
                      <a:pt x="570" y="870"/>
                    </a:lnTo>
                    <a:lnTo>
                      <a:pt x="570" y="870"/>
                    </a:lnTo>
                    <a:lnTo>
                      <a:pt x="598" y="846"/>
                    </a:lnTo>
                    <a:lnTo>
                      <a:pt x="616" y="828"/>
                    </a:lnTo>
                    <a:lnTo>
                      <a:pt x="630" y="810"/>
                    </a:lnTo>
                    <a:lnTo>
                      <a:pt x="644" y="786"/>
                    </a:lnTo>
                    <a:lnTo>
                      <a:pt x="644" y="786"/>
                    </a:lnTo>
                    <a:lnTo>
                      <a:pt x="654" y="774"/>
                    </a:lnTo>
                    <a:lnTo>
                      <a:pt x="666" y="764"/>
                    </a:lnTo>
                    <a:lnTo>
                      <a:pt x="680" y="756"/>
                    </a:lnTo>
                    <a:lnTo>
                      <a:pt x="694" y="750"/>
                    </a:lnTo>
                    <a:lnTo>
                      <a:pt x="710" y="750"/>
                    </a:lnTo>
                    <a:lnTo>
                      <a:pt x="726" y="752"/>
                    </a:lnTo>
                    <a:lnTo>
                      <a:pt x="742" y="758"/>
                    </a:lnTo>
                    <a:lnTo>
                      <a:pt x="750" y="764"/>
                    </a:lnTo>
                    <a:lnTo>
                      <a:pt x="758" y="770"/>
                    </a:lnTo>
                    <a:lnTo>
                      <a:pt x="758" y="770"/>
                    </a:lnTo>
                    <a:lnTo>
                      <a:pt x="768" y="782"/>
                    </a:lnTo>
                    <a:lnTo>
                      <a:pt x="770" y="784"/>
                    </a:lnTo>
                    <a:lnTo>
                      <a:pt x="770" y="784"/>
                    </a:lnTo>
                    <a:lnTo>
                      <a:pt x="752" y="776"/>
                    </a:lnTo>
                    <a:lnTo>
                      <a:pt x="738" y="768"/>
                    </a:lnTo>
                    <a:lnTo>
                      <a:pt x="720" y="764"/>
                    </a:lnTo>
                    <a:lnTo>
                      <a:pt x="712" y="762"/>
                    </a:lnTo>
                    <a:lnTo>
                      <a:pt x="704" y="762"/>
                    </a:lnTo>
                    <a:lnTo>
                      <a:pt x="696" y="764"/>
                    </a:lnTo>
                    <a:lnTo>
                      <a:pt x="690" y="768"/>
                    </a:lnTo>
                    <a:lnTo>
                      <a:pt x="690" y="768"/>
                    </a:lnTo>
                    <a:lnTo>
                      <a:pt x="680" y="776"/>
                    </a:lnTo>
                    <a:lnTo>
                      <a:pt x="674" y="784"/>
                    </a:lnTo>
                    <a:lnTo>
                      <a:pt x="672" y="790"/>
                    </a:lnTo>
                    <a:lnTo>
                      <a:pt x="672" y="796"/>
                    </a:lnTo>
                    <a:lnTo>
                      <a:pt x="672" y="802"/>
                    </a:lnTo>
                    <a:lnTo>
                      <a:pt x="670" y="810"/>
                    </a:lnTo>
                    <a:lnTo>
                      <a:pt x="666" y="818"/>
                    </a:lnTo>
                    <a:lnTo>
                      <a:pt x="658" y="828"/>
                    </a:lnTo>
                    <a:lnTo>
                      <a:pt x="658" y="828"/>
                    </a:lnTo>
                    <a:lnTo>
                      <a:pt x="652" y="836"/>
                    </a:lnTo>
                    <a:lnTo>
                      <a:pt x="650" y="844"/>
                    </a:lnTo>
                    <a:lnTo>
                      <a:pt x="652" y="848"/>
                    </a:lnTo>
                    <a:lnTo>
                      <a:pt x="656" y="852"/>
                    </a:lnTo>
                    <a:lnTo>
                      <a:pt x="660" y="856"/>
                    </a:lnTo>
                    <a:lnTo>
                      <a:pt x="662" y="858"/>
                    </a:lnTo>
                    <a:lnTo>
                      <a:pt x="662" y="862"/>
                    </a:lnTo>
                    <a:lnTo>
                      <a:pt x="656" y="866"/>
                    </a:lnTo>
                    <a:lnTo>
                      <a:pt x="656" y="866"/>
                    </a:lnTo>
                    <a:lnTo>
                      <a:pt x="646" y="874"/>
                    </a:lnTo>
                    <a:lnTo>
                      <a:pt x="644" y="876"/>
                    </a:lnTo>
                    <a:lnTo>
                      <a:pt x="644" y="878"/>
                    </a:lnTo>
                    <a:lnTo>
                      <a:pt x="646" y="880"/>
                    </a:lnTo>
                    <a:lnTo>
                      <a:pt x="648" y="882"/>
                    </a:lnTo>
                    <a:lnTo>
                      <a:pt x="658" y="884"/>
                    </a:lnTo>
                    <a:lnTo>
                      <a:pt x="670" y="884"/>
                    </a:lnTo>
                    <a:lnTo>
                      <a:pt x="684" y="882"/>
                    </a:lnTo>
                    <a:lnTo>
                      <a:pt x="698" y="876"/>
                    </a:lnTo>
                    <a:lnTo>
                      <a:pt x="712" y="866"/>
                    </a:lnTo>
                    <a:lnTo>
                      <a:pt x="712" y="866"/>
                    </a:lnTo>
                    <a:lnTo>
                      <a:pt x="732" y="850"/>
                    </a:lnTo>
                    <a:lnTo>
                      <a:pt x="748" y="840"/>
                    </a:lnTo>
                    <a:lnTo>
                      <a:pt x="762" y="834"/>
                    </a:lnTo>
                    <a:lnTo>
                      <a:pt x="778" y="834"/>
                    </a:lnTo>
                    <a:lnTo>
                      <a:pt x="778" y="834"/>
                    </a:lnTo>
                    <a:lnTo>
                      <a:pt x="786" y="832"/>
                    </a:lnTo>
                    <a:lnTo>
                      <a:pt x="790" y="830"/>
                    </a:lnTo>
                    <a:lnTo>
                      <a:pt x="790" y="828"/>
                    </a:lnTo>
                    <a:lnTo>
                      <a:pt x="790" y="824"/>
                    </a:lnTo>
                    <a:lnTo>
                      <a:pt x="790" y="820"/>
                    </a:lnTo>
                    <a:lnTo>
                      <a:pt x="790" y="818"/>
                    </a:lnTo>
                    <a:lnTo>
                      <a:pt x="794" y="814"/>
                    </a:lnTo>
                    <a:lnTo>
                      <a:pt x="800" y="810"/>
                    </a:lnTo>
                    <a:lnTo>
                      <a:pt x="800" y="810"/>
                    </a:lnTo>
                    <a:lnTo>
                      <a:pt x="804" y="806"/>
                    </a:lnTo>
                    <a:lnTo>
                      <a:pt x="806" y="802"/>
                    </a:lnTo>
                    <a:lnTo>
                      <a:pt x="804" y="796"/>
                    </a:lnTo>
                    <a:lnTo>
                      <a:pt x="802" y="790"/>
                    </a:lnTo>
                    <a:lnTo>
                      <a:pt x="800" y="784"/>
                    </a:lnTo>
                    <a:lnTo>
                      <a:pt x="800" y="780"/>
                    </a:lnTo>
                    <a:lnTo>
                      <a:pt x="804" y="776"/>
                    </a:lnTo>
                    <a:lnTo>
                      <a:pt x="812" y="774"/>
                    </a:lnTo>
                    <a:lnTo>
                      <a:pt x="812" y="774"/>
                    </a:lnTo>
                    <a:lnTo>
                      <a:pt x="824" y="772"/>
                    </a:lnTo>
                    <a:lnTo>
                      <a:pt x="834" y="770"/>
                    </a:lnTo>
                    <a:lnTo>
                      <a:pt x="850" y="764"/>
                    </a:lnTo>
                    <a:lnTo>
                      <a:pt x="856" y="764"/>
                    </a:lnTo>
                    <a:lnTo>
                      <a:pt x="860" y="764"/>
                    </a:lnTo>
                    <a:lnTo>
                      <a:pt x="862" y="768"/>
                    </a:lnTo>
                    <a:lnTo>
                      <a:pt x="862" y="774"/>
                    </a:lnTo>
                    <a:lnTo>
                      <a:pt x="862" y="774"/>
                    </a:lnTo>
                    <a:lnTo>
                      <a:pt x="862" y="780"/>
                    </a:lnTo>
                    <a:lnTo>
                      <a:pt x="866" y="784"/>
                    </a:lnTo>
                    <a:lnTo>
                      <a:pt x="870" y="788"/>
                    </a:lnTo>
                    <a:lnTo>
                      <a:pt x="874" y="790"/>
                    </a:lnTo>
                    <a:lnTo>
                      <a:pt x="888" y="794"/>
                    </a:lnTo>
                    <a:lnTo>
                      <a:pt x="896" y="798"/>
                    </a:lnTo>
                    <a:lnTo>
                      <a:pt x="906" y="802"/>
                    </a:lnTo>
                    <a:lnTo>
                      <a:pt x="906" y="802"/>
                    </a:lnTo>
                    <a:lnTo>
                      <a:pt x="912" y="806"/>
                    </a:lnTo>
                    <a:lnTo>
                      <a:pt x="918" y="806"/>
                    </a:lnTo>
                    <a:lnTo>
                      <a:pt x="922" y="804"/>
                    </a:lnTo>
                    <a:lnTo>
                      <a:pt x="924" y="802"/>
                    </a:lnTo>
                    <a:lnTo>
                      <a:pt x="926" y="800"/>
                    </a:lnTo>
                    <a:lnTo>
                      <a:pt x="930" y="800"/>
                    </a:lnTo>
                    <a:lnTo>
                      <a:pt x="934" y="804"/>
                    </a:lnTo>
                    <a:lnTo>
                      <a:pt x="940" y="810"/>
                    </a:lnTo>
                    <a:lnTo>
                      <a:pt x="940" y="810"/>
                    </a:lnTo>
                    <a:lnTo>
                      <a:pt x="948" y="820"/>
                    </a:lnTo>
                    <a:lnTo>
                      <a:pt x="958" y="824"/>
                    </a:lnTo>
                    <a:lnTo>
                      <a:pt x="968" y="828"/>
                    </a:lnTo>
                    <a:lnTo>
                      <a:pt x="978" y="828"/>
                    </a:lnTo>
                    <a:lnTo>
                      <a:pt x="1002" y="826"/>
                    </a:lnTo>
                    <a:lnTo>
                      <a:pt x="1024" y="824"/>
                    </a:lnTo>
                    <a:lnTo>
                      <a:pt x="1024" y="824"/>
                    </a:lnTo>
                    <a:lnTo>
                      <a:pt x="1036" y="826"/>
                    </a:lnTo>
                    <a:lnTo>
                      <a:pt x="1050" y="830"/>
                    </a:lnTo>
                    <a:lnTo>
                      <a:pt x="1076" y="842"/>
                    </a:lnTo>
                    <a:lnTo>
                      <a:pt x="1090" y="846"/>
                    </a:lnTo>
                    <a:lnTo>
                      <a:pt x="1104" y="850"/>
                    </a:lnTo>
                    <a:lnTo>
                      <a:pt x="1116" y="850"/>
                    </a:lnTo>
                    <a:lnTo>
                      <a:pt x="1122" y="848"/>
                    </a:lnTo>
                    <a:lnTo>
                      <a:pt x="1126" y="846"/>
                    </a:lnTo>
                    <a:lnTo>
                      <a:pt x="1126" y="846"/>
                    </a:lnTo>
                    <a:lnTo>
                      <a:pt x="1136" y="842"/>
                    </a:lnTo>
                    <a:lnTo>
                      <a:pt x="1142" y="840"/>
                    </a:lnTo>
                    <a:lnTo>
                      <a:pt x="1146" y="840"/>
                    </a:lnTo>
                    <a:lnTo>
                      <a:pt x="1150" y="842"/>
                    </a:lnTo>
                    <a:lnTo>
                      <a:pt x="1150" y="846"/>
                    </a:lnTo>
                    <a:lnTo>
                      <a:pt x="1150" y="850"/>
                    </a:lnTo>
                    <a:lnTo>
                      <a:pt x="1146" y="854"/>
                    </a:lnTo>
                    <a:lnTo>
                      <a:pt x="1142" y="858"/>
                    </a:lnTo>
                    <a:lnTo>
                      <a:pt x="1142" y="858"/>
                    </a:lnTo>
                    <a:lnTo>
                      <a:pt x="1138" y="860"/>
                    </a:lnTo>
                    <a:lnTo>
                      <a:pt x="1140" y="864"/>
                    </a:lnTo>
                    <a:lnTo>
                      <a:pt x="1146" y="868"/>
                    </a:lnTo>
                    <a:lnTo>
                      <a:pt x="1154" y="874"/>
                    </a:lnTo>
                    <a:lnTo>
                      <a:pt x="1174" y="882"/>
                    </a:lnTo>
                    <a:lnTo>
                      <a:pt x="1192" y="892"/>
                    </a:lnTo>
                    <a:lnTo>
                      <a:pt x="1192" y="892"/>
                    </a:lnTo>
                    <a:lnTo>
                      <a:pt x="1206" y="900"/>
                    </a:lnTo>
                    <a:lnTo>
                      <a:pt x="1216" y="912"/>
                    </a:lnTo>
                    <a:lnTo>
                      <a:pt x="1228" y="924"/>
                    </a:lnTo>
                    <a:lnTo>
                      <a:pt x="1244" y="934"/>
                    </a:lnTo>
                    <a:lnTo>
                      <a:pt x="1244" y="934"/>
                    </a:lnTo>
                    <a:lnTo>
                      <a:pt x="1254" y="938"/>
                    </a:lnTo>
                    <a:lnTo>
                      <a:pt x="1264" y="940"/>
                    </a:lnTo>
                    <a:lnTo>
                      <a:pt x="1272" y="940"/>
                    </a:lnTo>
                    <a:lnTo>
                      <a:pt x="1278" y="940"/>
                    </a:lnTo>
                    <a:lnTo>
                      <a:pt x="1282" y="938"/>
                    </a:lnTo>
                    <a:lnTo>
                      <a:pt x="1284" y="934"/>
                    </a:lnTo>
                    <a:lnTo>
                      <a:pt x="1284" y="930"/>
                    </a:lnTo>
                    <a:lnTo>
                      <a:pt x="1280" y="924"/>
                    </a:lnTo>
                    <a:lnTo>
                      <a:pt x="1280" y="924"/>
                    </a:lnTo>
                    <a:lnTo>
                      <a:pt x="1272" y="912"/>
                    </a:lnTo>
                    <a:lnTo>
                      <a:pt x="1268" y="904"/>
                    </a:lnTo>
                    <a:lnTo>
                      <a:pt x="1268" y="902"/>
                    </a:lnTo>
                    <a:lnTo>
                      <a:pt x="1270" y="902"/>
                    </a:lnTo>
                    <a:lnTo>
                      <a:pt x="1282" y="912"/>
                    </a:lnTo>
                    <a:lnTo>
                      <a:pt x="1282" y="912"/>
                    </a:lnTo>
                    <a:lnTo>
                      <a:pt x="1298" y="928"/>
                    </a:lnTo>
                    <a:lnTo>
                      <a:pt x="1314" y="938"/>
                    </a:lnTo>
                    <a:lnTo>
                      <a:pt x="1320" y="940"/>
                    </a:lnTo>
                    <a:lnTo>
                      <a:pt x="1324" y="940"/>
                    </a:lnTo>
                    <a:lnTo>
                      <a:pt x="1326" y="938"/>
                    </a:lnTo>
                    <a:lnTo>
                      <a:pt x="1326" y="930"/>
                    </a:lnTo>
                    <a:lnTo>
                      <a:pt x="1326" y="930"/>
                    </a:lnTo>
                    <a:lnTo>
                      <a:pt x="1322" y="916"/>
                    </a:lnTo>
                    <a:lnTo>
                      <a:pt x="1322" y="908"/>
                    </a:lnTo>
                    <a:lnTo>
                      <a:pt x="1322" y="906"/>
                    </a:lnTo>
                    <a:lnTo>
                      <a:pt x="1324" y="908"/>
                    </a:lnTo>
                    <a:lnTo>
                      <a:pt x="1332" y="922"/>
                    </a:lnTo>
                    <a:lnTo>
                      <a:pt x="1332" y="922"/>
                    </a:lnTo>
                    <a:lnTo>
                      <a:pt x="1338" y="930"/>
                    </a:lnTo>
                    <a:lnTo>
                      <a:pt x="1344" y="934"/>
                    </a:lnTo>
                    <a:lnTo>
                      <a:pt x="1348" y="936"/>
                    </a:lnTo>
                    <a:lnTo>
                      <a:pt x="1354" y="938"/>
                    </a:lnTo>
                    <a:lnTo>
                      <a:pt x="1358" y="938"/>
                    </a:lnTo>
                    <a:lnTo>
                      <a:pt x="1362" y="940"/>
                    </a:lnTo>
                    <a:lnTo>
                      <a:pt x="1368" y="942"/>
                    </a:lnTo>
                    <a:lnTo>
                      <a:pt x="1372" y="950"/>
                    </a:lnTo>
                    <a:lnTo>
                      <a:pt x="1372" y="950"/>
                    </a:lnTo>
                    <a:lnTo>
                      <a:pt x="1378" y="966"/>
                    </a:lnTo>
                    <a:lnTo>
                      <a:pt x="1382" y="976"/>
                    </a:lnTo>
                    <a:lnTo>
                      <a:pt x="1384" y="982"/>
                    </a:lnTo>
                    <a:lnTo>
                      <a:pt x="1390" y="988"/>
                    </a:lnTo>
                    <a:lnTo>
                      <a:pt x="1390" y="988"/>
                    </a:lnTo>
                    <a:lnTo>
                      <a:pt x="1394" y="992"/>
                    </a:lnTo>
                    <a:lnTo>
                      <a:pt x="1394" y="996"/>
                    </a:lnTo>
                    <a:lnTo>
                      <a:pt x="1390" y="1002"/>
                    </a:lnTo>
                    <a:lnTo>
                      <a:pt x="1388" y="1006"/>
                    </a:lnTo>
                    <a:lnTo>
                      <a:pt x="1388" y="1008"/>
                    </a:lnTo>
                    <a:lnTo>
                      <a:pt x="1392" y="1012"/>
                    </a:lnTo>
                    <a:lnTo>
                      <a:pt x="1398" y="1014"/>
                    </a:lnTo>
                    <a:lnTo>
                      <a:pt x="1398" y="1014"/>
                    </a:lnTo>
                    <a:lnTo>
                      <a:pt x="1412" y="1020"/>
                    </a:lnTo>
                    <a:lnTo>
                      <a:pt x="1414" y="1024"/>
                    </a:lnTo>
                    <a:lnTo>
                      <a:pt x="1416" y="1026"/>
                    </a:lnTo>
                    <a:lnTo>
                      <a:pt x="1422" y="1036"/>
                    </a:lnTo>
                    <a:lnTo>
                      <a:pt x="1426" y="1042"/>
                    </a:lnTo>
                    <a:lnTo>
                      <a:pt x="1434" y="1052"/>
                    </a:lnTo>
                    <a:lnTo>
                      <a:pt x="1434" y="1052"/>
                    </a:lnTo>
                    <a:lnTo>
                      <a:pt x="1452" y="1064"/>
                    </a:lnTo>
                    <a:lnTo>
                      <a:pt x="1464" y="1070"/>
                    </a:lnTo>
                    <a:lnTo>
                      <a:pt x="1466" y="1074"/>
                    </a:lnTo>
                    <a:lnTo>
                      <a:pt x="1460" y="1076"/>
                    </a:lnTo>
                    <a:lnTo>
                      <a:pt x="1460" y="1076"/>
                    </a:lnTo>
                    <a:lnTo>
                      <a:pt x="1452" y="1080"/>
                    </a:lnTo>
                    <a:lnTo>
                      <a:pt x="1450" y="1086"/>
                    </a:lnTo>
                    <a:lnTo>
                      <a:pt x="1448" y="1092"/>
                    </a:lnTo>
                    <a:lnTo>
                      <a:pt x="1442" y="1100"/>
                    </a:lnTo>
                    <a:lnTo>
                      <a:pt x="1442" y="1100"/>
                    </a:lnTo>
                    <a:lnTo>
                      <a:pt x="1440" y="1104"/>
                    </a:lnTo>
                    <a:lnTo>
                      <a:pt x="1440" y="1108"/>
                    </a:lnTo>
                    <a:lnTo>
                      <a:pt x="1440" y="1112"/>
                    </a:lnTo>
                    <a:lnTo>
                      <a:pt x="1442" y="1114"/>
                    </a:lnTo>
                    <a:lnTo>
                      <a:pt x="1446" y="1116"/>
                    </a:lnTo>
                    <a:lnTo>
                      <a:pt x="1450" y="1114"/>
                    </a:lnTo>
                    <a:lnTo>
                      <a:pt x="1452" y="1112"/>
                    </a:lnTo>
                    <a:lnTo>
                      <a:pt x="1456" y="1106"/>
                    </a:lnTo>
                    <a:lnTo>
                      <a:pt x="1456" y="1106"/>
                    </a:lnTo>
                    <a:lnTo>
                      <a:pt x="1462" y="1092"/>
                    </a:lnTo>
                    <a:lnTo>
                      <a:pt x="1466" y="1088"/>
                    </a:lnTo>
                    <a:lnTo>
                      <a:pt x="1470" y="1084"/>
                    </a:lnTo>
                    <a:lnTo>
                      <a:pt x="1474" y="1082"/>
                    </a:lnTo>
                    <a:lnTo>
                      <a:pt x="1478" y="1084"/>
                    </a:lnTo>
                    <a:lnTo>
                      <a:pt x="1484" y="1088"/>
                    </a:lnTo>
                    <a:lnTo>
                      <a:pt x="1488" y="1094"/>
                    </a:lnTo>
                    <a:lnTo>
                      <a:pt x="1488" y="1094"/>
                    </a:lnTo>
                    <a:lnTo>
                      <a:pt x="1492" y="1104"/>
                    </a:lnTo>
                    <a:lnTo>
                      <a:pt x="1494" y="1112"/>
                    </a:lnTo>
                    <a:lnTo>
                      <a:pt x="1494" y="1118"/>
                    </a:lnTo>
                    <a:lnTo>
                      <a:pt x="1492" y="1124"/>
                    </a:lnTo>
                    <a:lnTo>
                      <a:pt x="1488" y="1134"/>
                    </a:lnTo>
                    <a:lnTo>
                      <a:pt x="1488" y="1138"/>
                    </a:lnTo>
                    <a:lnTo>
                      <a:pt x="1488" y="1144"/>
                    </a:lnTo>
                    <a:lnTo>
                      <a:pt x="1488" y="1144"/>
                    </a:lnTo>
                    <a:lnTo>
                      <a:pt x="1492" y="1152"/>
                    </a:lnTo>
                    <a:lnTo>
                      <a:pt x="1494" y="1160"/>
                    </a:lnTo>
                    <a:lnTo>
                      <a:pt x="1496" y="1164"/>
                    </a:lnTo>
                    <a:lnTo>
                      <a:pt x="1498" y="1164"/>
                    </a:lnTo>
                    <a:lnTo>
                      <a:pt x="1502" y="1162"/>
                    </a:lnTo>
                    <a:lnTo>
                      <a:pt x="1508" y="1158"/>
                    </a:lnTo>
                    <a:lnTo>
                      <a:pt x="1508" y="1158"/>
                    </a:lnTo>
                    <a:lnTo>
                      <a:pt x="1516" y="1150"/>
                    </a:lnTo>
                    <a:lnTo>
                      <a:pt x="1524" y="1142"/>
                    </a:lnTo>
                    <a:lnTo>
                      <a:pt x="1526" y="1138"/>
                    </a:lnTo>
                    <a:lnTo>
                      <a:pt x="1526" y="1132"/>
                    </a:lnTo>
                    <a:lnTo>
                      <a:pt x="1524" y="1118"/>
                    </a:lnTo>
                    <a:lnTo>
                      <a:pt x="1524" y="1118"/>
                    </a:lnTo>
                    <a:lnTo>
                      <a:pt x="1522" y="1106"/>
                    </a:lnTo>
                    <a:lnTo>
                      <a:pt x="1524" y="1098"/>
                    </a:lnTo>
                    <a:lnTo>
                      <a:pt x="1528" y="1094"/>
                    </a:lnTo>
                    <a:lnTo>
                      <a:pt x="1530" y="1090"/>
                    </a:lnTo>
                    <a:lnTo>
                      <a:pt x="1530" y="1090"/>
                    </a:lnTo>
                    <a:lnTo>
                      <a:pt x="1528" y="1098"/>
                    </a:lnTo>
                    <a:lnTo>
                      <a:pt x="1530" y="1106"/>
                    </a:lnTo>
                    <a:lnTo>
                      <a:pt x="1532" y="1118"/>
                    </a:lnTo>
                    <a:lnTo>
                      <a:pt x="1534" y="1130"/>
                    </a:lnTo>
                    <a:lnTo>
                      <a:pt x="1532" y="1136"/>
                    </a:lnTo>
                    <a:lnTo>
                      <a:pt x="1530" y="1140"/>
                    </a:lnTo>
                    <a:lnTo>
                      <a:pt x="1530" y="1140"/>
                    </a:lnTo>
                    <a:lnTo>
                      <a:pt x="1526" y="1142"/>
                    </a:lnTo>
                    <a:lnTo>
                      <a:pt x="1526" y="1146"/>
                    </a:lnTo>
                    <a:lnTo>
                      <a:pt x="1526" y="1152"/>
                    </a:lnTo>
                    <a:lnTo>
                      <a:pt x="1526" y="1160"/>
                    </a:lnTo>
                    <a:lnTo>
                      <a:pt x="1524" y="1162"/>
                    </a:lnTo>
                    <a:lnTo>
                      <a:pt x="1522" y="1166"/>
                    </a:lnTo>
                    <a:lnTo>
                      <a:pt x="1522" y="1166"/>
                    </a:lnTo>
                    <a:lnTo>
                      <a:pt x="1516" y="1172"/>
                    </a:lnTo>
                    <a:lnTo>
                      <a:pt x="1512" y="1178"/>
                    </a:lnTo>
                    <a:lnTo>
                      <a:pt x="1512" y="1182"/>
                    </a:lnTo>
                    <a:lnTo>
                      <a:pt x="1512" y="1186"/>
                    </a:lnTo>
                    <a:lnTo>
                      <a:pt x="1518" y="1192"/>
                    </a:lnTo>
                    <a:lnTo>
                      <a:pt x="1520" y="1194"/>
                    </a:lnTo>
                    <a:lnTo>
                      <a:pt x="1524" y="1198"/>
                    </a:lnTo>
                    <a:lnTo>
                      <a:pt x="1524" y="1198"/>
                    </a:lnTo>
                    <a:lnTo>
                      <a:pt x="1528" y="1210"/>
                    </a:lnTo>
                    <a:lnTo>
                      <a:pt x="1534" y="1222"/>
                    </a:lnTo>
                    <a:lnTo>
                      <a:pt x="1542" y="1232"/>
                    </a:lnTo>
                    <a:lnTo>
                      <a:pt x="1554" y="1244"/>
                    </a:lnTo>
                    <a:lnTo>
                      <a:pt x="1554" y="1244"/>
                    </a:lnTo>
                    <a:lnTo>
                      <a:pt x="1558" y="1246"/>
                    </a:lnTo>
                    <a:lnTo>
                      <a:pt x="1560" y="1244"/>
                    </a:lnTo>
                    <a:lnTo>
                      <a:pt x="1562" y="1236"/>
                    </a:lnTo>
                    <a:lnTo>
                      <a:pt x="1564" y="1230"/>
                    </a:lnTo>
                    <a:lnTo>
                      <a:pt x="1566" y="1224"/>
                    </a:lnTo>
                    <a:lnTo>
                      <a:pt x="1574" y="1218"/>
                    </a:lnTo>
                    <a:lnTo>
                      <a:pt x="1584" y="1216"/>
                    </a:lnTo>
                    <a:lnTo>
                      <a:pt x="1584" y="1216"/>
                    </a:lnTo>
                    <a:lnTo>
                      <a:pt x="1592" y="1216"/>
                    </a:lnTo>
                    <a:lnTo>
                      <a:pt x="1594" y="1216"/>
                    </a:lnTo>
                    <a:lnTo>
                      <a:pt x="1586" y="1222"/>
                    </a:lnTo>
                    <a:lnTo>
                      <a:pt x="1582" y="1228"/>
                    </a:lnTo>
                    <a:lnTo>
                      <a:pt x="1578" y="1234"/>
                    </a:lnTo>
                    <a:lnTo>
                      <a:pt x="1574" y="1240"/>
                    </a:lnTo>
                    <a:lnTo>
                      <a:pt x="1576" y="1248"/>
                    </a:lnTo>
                    <a:lnTo>
                      <a:pt x="1576" y="1248"/>
                    </a:lnTo>
                    <a:lnTo>
                      <a:pt x="1582" y="1258"/>
                    </a:lnTo>
                    <a:lnTo>
                      <a:pt x="1586" y="1260"/>
                    </a:lnTo>
                    <a:lnTo>
                      <a:pt x="1588" y="1262"/>
                    </a:lnTo>
                    <a:lnTo>
                      <a:pt x="1590" y="1274"/>
                    </a:lnTo>
                    <a:lnTo>
                      <a:pt x="1590" y="1274"/>
                    </a:lnTo>
                    <a:lnTo>
                      <a:pt x="1592" y="1280"/>
                    </a:lnTo>
                    <a:lnTo>
                      <a:pt x="1596" y="1280"/>
                    </a:lnTo>
                    <a:lnTo>
                      <a:pt x="1600" y="1280"/>
                    </a:lnTo>
                    <a:lnTo>
                      <a:pt x="1604" y="1278"/>
                    </a:lnTo>
                    <a:lnTo>
                      <a:pt x="1608" y="1278"/>
                    </a:lnTo>
                    <a:lnTo>
                      <a:pt x="1610" y="1278"/>
                    </a:lnTo>
                    <a:lnTo>
                      <a:pt x="1610" y="1280"/>
                    </a:lnTo>
                    <a:lnTo>
                      <a:pt x="1606" y="1290"/>
                    </a:lnTo>
                    <a:lnTo>
                      <a:pt x="1606" y="1290"/>
                    </a:lnTo>
                    <a:lnTo>
                      <a:pt x="1598" y="1306"/>
                    </a:lnTo>
                    <a:lnTo>
                      <a:pt x="1596" y="1318"/>
                    </a:lnTo>
                    <a:lnTo>
                      <a:pt x="1598" y="1322"/>
                    </a:lnTo>
                    <a:lnTo>
                      <a:pt x="1600" y="1322"/>
                    </a:lnTo>
                    <a:lnTo>
                      <a:pt x="1600" y="1322"/>
                    </a:lnTo>
                    <a:lnTo>
                      <a:pt x="1602" y="1322"/>
                    </a:lnTo>
                    <a:lnTo>
                      <a:pt x="1602" y="1324"/>
                    </a:lnTo>
                    <a:lnTo>
                      <a:pt x="1602" y="1330"/>
                    </a:lnTo>
                    <a:lnTo>
                      <a:pt x="1602" y="1336"/>
                    </a:lnTo>
                    <a:lnTo>
                      <a:pt x="1604" y="1340"/>
                    </a:lnTo>
                    <a:lnTo>
                      <a:pt x="1608" y="1342"/>
                    </a:lnTo>
                    <a:lnTo>
                      <a:pt x="1608" y="1342"/>
                    </a:lnTo>
                    <a:lnTo>
                      <a:pt x="1610" y="1342"/>
                    </a:lnTo>
                    <a:lnTo>
                      <a:pt x="1612" y="1340"/>
                    </a:lnTo>
                    <a:lnTo>
                      <a:pt x="1614" y="1330"/>
                    </a:lnTo>
                    <a:lnTo>
                      <a:pt x="1616" y="1320"/>
                    </a:lnTo>
                    <a:lnTo>
                      <a:pt x="1618" y="1316"/>
                    </a:lnTo>
                    <a:lnTo>
                      <a:pt x="1622" y="1314"/>
                    </a:lnTo>
                    <a:lnTo>
                      <a:pt x="1622" y="1314"/>
                    </a:lnTo>
                    <a:lnTo>
                      <a:pt x="1630" y="1310"/>
                    </a:lnTo>
                    <a:lnTo>
                      <a:pt x="1636" y="1304"/>
                    </a:lnTo>
                    <a:lnTo>
                      <a:pt x="1642" y="1300"/>
                    </a:lnTo>
                    <a:lnTo>
                      <a:pt x="1642" y="1300"/>
                    </a:lnTo>
                    <a:lnTo>
                      <a:pt x="1644" y="1304"/>
                    </a:lnTo>
                    <a:lnTo>
                      <a:pt x="1644" y="1304"/>
                    </a:lnTo>
                    <a:lnTo>
                      <a:pt x="1646" y="1306"/>
                    </a:lnTo>
                    <a:lnTo>
                      <a:pt x="1648" y="1308"/>
                    </a:lnTo>
                    <a:lnTo>
                      <a:pt x="1654" y="1308"/>
                    </a:lnTo>
                    <a:lnTo>
                      <a:pt x="1660" y="1308"/>
                    </a:lnTo>
                    <a:lnTo>
                      <a:pt x="1660" y="1310"/>
                    </a:lnTo>
                    <a:lnTo>
                      <a:pt x="1660" y="1314"/>
                    </a:lnTo>
                    <a:lnTo>
                      <a:pt x="1660" y="1314"/>
                    </a:lnTo>
                    <a:lnTo>
                      <a:pt x="1660" y="1318"/>
                    </a:lnTo>
                    <a:lnTo>
                      <a:pt x="1658" y="1318"/>
                    </a:lnTo>
                    <a:lnTo>
                      <a:pt x="1656" y="1316"/>
                    </a:lnTo>
                    <a:lnTo>
                      <a:pt x="1652" y="1314"/>
                    </a:lnTo>
                    <a:lnTo>
                      <a:pt x="1648" y="1312"/>
                    </a:lnTo>
                    <a:lnTo>
                      <a:pt x="1642" y="1314"/>
                    </a:lnTo>
                    <a:lnTo>
                      <a:pt x="1634" y="1318"/>
                    </a:lnTo>
                    <a:lnTo>
                      <a:pt x="1634" y="1318"/>
                    </a:lnTo>
                    <a:lnTo>
                      <a:pt x="1622" y="1330"/>
                    </a:lnTo>
                    <a:lnTo>
                      <a:pt x="1618" y="1336"/>
                    </a:lnTo>
                    <a:lnTo>
                      <a:pt x="1618" y="1342"/>
                    </a:lnTo>
                    <a:lnTo>
                      <a:pt x="1618" y="1350"/>
                    </a:lnTo>
                    <a:lnTo>
                      <a:pt x="1618" y="1350"/>
                    </a:lnTo>
                    <a:lnTo>
                      <a:pt x="1620" y="1356"/>
                    </a:lnTo>
                    <a:lnTo>
                      <a:pt x="1622" y="1358"/>
                    </a:lnTo>
                    <a:lnTo>
                      <a:pt x="1626" y="1360"/>
                    </a:lnTo>
                    <a:lnTo>
                      <a:pt x="1628" y="1362"/>
                    </a:lnTo>
                    <a:lnTo>
                      <a:pt x="1624" y="1366"/>
                    </a:lnTo>
                    <a:lnTo>
                      <a:pt x="1624" y="1366"/>
                    </a:lnTo>
                    <a:lnTo>
                      <a:pt x="1622" y="1368"/>
                    </a:lnTo>
                    <a:lnTo>
                      <a:pt x="1622" y="1370"/>
                    </a:lnTo>
                    <a:lnTo>
                      <a:pt x="1624" y="1372"/>
                    </a:lnTo>
                    <a:lnTo>
                      <a:pt x="1626" y="1374"/>
                    </a:lnTo>
                    <a:lnTo>
                      <a:pt x="1624" y="1376"/>
                    </a:lnTo>
                    <a:lnTo>
                      <a:pt x="1624" y="1376"/>
                    </a:lnTo>
                    <a:lnTo>
                      <a:pt x="1620" y="1378"/>
                    </a:lnTo>
                    <a:lnTo>
                      <a:pt x="1620" y="1382"/>
                    </a:lnTo>
                    <a:lnTo>
                      <a:pt x="1620" y="1384"/>
                    </a:lnTo>
                    <a:lnTo>
                      <a:pt x="1622" y="1386"/>
                    </a:lnTo>
                    <a:lnTo>
                      <a:pt x="1630" y="1392"/>
                    </a:lnTo>
                    <a:lnTo>
                      <a:pt x="1642" y="1396"/>
                    </a:lnTo>
                    <a:lnTo>
                      <a:pt x="1642" y="1396"/>
                    </a:lnTo>
                    <a:lnTo>
                      <a:pt x="1650" y="1398"/>
                    </a:lnTo>
                    <a:lnTo>
                      <a:pt x="1656" y="1396"/>
                    </a:lnTo>
                    <a:lnTo>
                      <a:pt x="1662" y="1394"/>
                    </a:lnTo>
                    <a:lnTo>
                      <a:pt x="1670" y="1394"/>
                    </a:lnTo>
                    <a:lnTo>
                      <a:pt x="1670" y="1394"/>
                    </a:lnTo>
                    <a:lnTo>
                      <a:pt x="1676" y="1396"/>
                    </a:lnTo>
                    <a:lnTo>
                      <a:pt x="1676" y="1398"/>
                    </a:lnTo>
                    <a:lnTo>
                      <a:pt x="1676" y="1400"/>
                    </a:lnTo>
                    <a:lnTo>
                      <a:pt x="1682" y="1400"/>
                    </a:lnTo>
                    <a:lnTo>
                      <a:pt x="1682" y="1400"/>
                    </a:lnTo>
                    <a:lnTo>
                      <a:pt x="1688" y="1402"/>
                    </a:lnTo>
                    <a:lnTo>
                      <a:pt x="1688" y="1404"/>
                    </a:lnTo>
                    <a:lnTo>
                      <a:pt x="1686" y="1412"/>
                    </a:lnTo>
                    <a:lnTo>
                      <a:pt x="1686" y="1416"/>
                    </a:lnTo>
                    <a:lnTo>
                      <a:pt x="1686" y="1420"/>
                    </a:lnTo>
                    <a:lnTo>
                      <a:pt x="1688" y="1422"/>
                    </a:lnTo>
                    <a:lnTo>
                      <a:pt x="1694" y="1420"/>
                    </a:lnTo>
                    <a:lnTo>
                      <a:pt x="1694" y="1420"/>
                    </a:lnTo>
                    <a:lnTo>
                      <a:pt x="1700" y="1420"/>
                    </a:lnTo>
                    <a:lnTo>
                      <a:pt x="1702" y="1422"/>
                    </a:lnTo>
                    <a:lnTo>
                      <a:pt x="1706" y="1424"/>
                    </a:lnTo>
                    <a:lnTo>
                      <a:pt x="1714" y="1422"/>
                    </a:lnTo>
                    <a:lnTo>
                      <a:pt x="1714" y="1422"/>
                    </a:lnTo>
                    <a:lnTo>
                      <a:pt x="1718" y="1422"/>
                    </a:lnTo>
                    <a:lnTo>
                      <a:pt x="1722" y="1422"/>
                    </a:lnTo>
                    <a:lnTo>
                      <a:pt x="1730" y="1426"/>
                    </a:lnTo>
                    <a:lnTo>
                      <a:pt x="1736" y="1430"/>
                    </a:lnTo>
                    <a:lnTo>
                      <a:pt x="1738" y="1430"/>
                    </a:lnTo>
                    <a:lnTo>
                      <a:pt x="1742" y="1428"/>
                    </a:lnTo>
                    <a:lnTo>
                      <a:pt x="1742" y="1428"/>
                    </a:lnTo>
                    <a:lnTo>
                      <a:pt x="1744" y="1428"/>
                    </a:lnTo>
                    <a:lnTo>
                      <a:pt x="1748" y="1430"/>
                    </a:lnTo>
                    <a:lnTo>
                      <a:pt x="1750" y="1434"/>
                    </a:lnTo>
                    <a:lnTo>
                      <a:pt x="1750" y="1442"/>
                    </a:lnTo>
                    <a:lnTo>
                      <a:pt x="1748" y="1444"/>
                    </a:lnTo>
                    <a:lnTo>
                      <a:pt x="1744" y="1446"/>
                    </a:lnTo>
                    <a:lnTo>
                      <a:pt x="1744" y="1446"/>
                    </a:lnTo>
                    <a:lnTo>
                      <a:pt x="1742" y="1448"/>
                    </a:lnTo>
                    <a:lnTo>
                      <a:pt x="1742" y="1450"/>
                    </a:lnTo>
                    <a:lnTo>
                      <a:pt x="1748" y="1458"/>
                    </a:lnTo>
                    <a:lnTo>
                      <a:pt x="1758" y="1464"/>
                    </a:lnTo>
                    <a:lnTo>
                      <a:pt x="1764" y="1464"/>
                    </a:lnTo>
                    <a:lnTo>
                      <a:pt x="1768" y="1464"/>
                    </a:lnTo>
                    <a:lnTo>
                      <a:pt x="1768" y="1464"/>
                    </a:lnTo>
                    <a:lnTo>
                      <a:pt x="1774" y="1458"/>
                    </a:lnTo>
                    <a:lnTo>
                      <a:pt x="1778" y="1454"/>
                    </a:lnTo>
                    <a:lnTo>
                      <a:pt x="1778" y="1452"/>
                    </a:lnTo>
                    <a:lnTo>
                      <a:pt x="1778" y="1454"/>
                    </a:lnTo>
                    <a:lnTo>
                      <a:pt x="1780" y="1460"/>
                    </a:lnTo>
                    <a:lnTo>
                      <a:pt x="1780" y="1460"/>
                    </a:lnTo>
                    <a:lnTo>
                      <a:pt x="1780" y="1468"/>
                    </a:lnTo>
                    <a:lnTo>
                      <a:pt x="1784" y="1470"/>
                    </a:lnTo>
                    <a:lnTo>
                      <a:pt x="1786" y="1470"/>
                    </a:lnTo>
                    <a:lnTo>
                      <a:pt x="1786" y="1474"/>
                    </a:lnTo>
                    <a:lnTo>
                      <a:pt x="1786" y="1474"/>
                    </a:lnTo>
                    <a:lnTo>
                      <a:pt x="1784" y="1476"/>
                    </a:lnTo>
                    <a:lnTo>
                      <a:pt x="1782" y="1476"/>
                    </a:lnTo>
                    <a:lnTo>
                      <a:pt x="1780" y="1472"/>
                    </a:lnTo>
                    <a:lnTo>
                      <a:pt x="1776" y="1468"/>
                    </a:lnTo>
                    <a:lnTo>
                      <a:pt x="1774" y="1468"/>
                    </a:lnTo>
                    <a:lnTo>
                      <a:pt x="1772" y="1470"/>
                    </a:lnTo>
                    <a:lnTo>
                      <a:pt x="1772" y="1470"/>
                    </a:lnTo>
                    <a:lnTo>
                      <a:pt x="1770" y="1472"/>
                    </a:lnTo>
                    <a:lnTo>
                      <a:pt x="1772" y="1476"/>
                    </a:lnTo>
                    <a:lnTo>
                      <a:pt x="1780" y="1484"/>
                    </a:lnTo>
                    <a:lnTo>
                      <a:pt x="1790" y="1486"/>
                    </a:lnTo>
                    <a:lnTo>
                      <a:pt x="1794" y="1486"/>
                    </a:lnTo>
                    <a:lnTo>
                      <a:pt x="1794" y="1484"/>
                    </a:lnTo>
                    <a:lnTo>
                      <a:pt x="1794" y="1484"/>
                    </a:lnTo>
                    <a:lnTo>
                      <a:pt x="1796" y="1478"/>
                    </a:lnTo>
                    <a:lnTo>
                      <a:pt x="1800" y="1474"/>
                    </a:lnTo>
                    <a:lnTo>
                      <a:pt x="1804" y="1474"/>
                    </a:lnTo>
                    <a:lnTo>
                      <a:pt x="1804" y="1478"/>
                    </a:lnTo>
                    <a:lnTo>
                      <a:pt x="1804" y="1478"/>
                    </a:lnTo>
                    <a:lnTo>
                      <a:pt x="1804" y="1486"/>
                    </a:lnTo>
                    <a:lnTo>
                      <a:pt x="1806" y="1492"/>
                    </a:lnTo>
                    <a:lnTo>
                      <a:pt x="1808" y="1498"/>
                    </a:lnTo>
                    <a:lnTo>
                      <a:pt x="1808" y="1504"/>
                    </a:lnTo>
                    <a:lnTo>
                      <a:pt x="1808" y="1504"/>
                    </a:lnTo>
                    <a:lnTo>
                      <a:pt x="1808" y="1510"/>
                    </a:lnTo>
                    <a:lnTo>
                      <a:pt x="1810" y="1512"/>
                    </a:lnTo>
                    <a:lnTo>
                      <a:pt x="1812" y="1510"/>
                    </a:lnTo>
                    <a:lnTo>
                      <a:pt x="1816" y="1506"/>
                    </a:lnTo>
                    <a:lnTo>
                      <a:pt x="1816" y="1506"/>
                    </a:lnTo>
                    <a:lnTo>
                      <a:pt x="1818" y="1504"/>
                    </a:lnTo>
                    <a:lnTo>
                      <a:pt x="1820" y="1506"/>
                    </a:lnTo>
                    <a:lnTo>
                      <a:pt x="1822" y="1508"/>
                    </a:lnTo>
                    <a:lnTo>
                      <a:pt x="1822" y="1508"/>
                    </a:lnTo>
                    <a:lnTo>
                      <a:pt x="1822" y="1516"/>
                    </a:lnTo>
                    <a:lnTo>
                      <a:pt x="1824" y="1520"/>
                    </a:lnTo>
                    <a:lnTo>
                      <a:pt x="1828" y="1526"/>
                    </a:lnTo>
                    <a:lnTo>
                      <a:pt x="1832" y="1528"/>
                    </a:lnTo>
                    <a:lnTo>
                      <a:pt x="1832" y="1530"/>
                    </a:lnTo>
                    <a:lnTo>
                      <a:pt x="1832" y="1534"/>
                    </a:lnTo>
                    <a:lnTo>
                      <a:pt x="1832" y="1534"/>
                    </a:lnTo>
                    <a:lnTo>
                      <a:pt x="1832" y="1538"/>
                    </a:lnTo>
                    <a:lnTo>
                      <a:pt x="1830" y="1538"/>
                    </a:lnTo>
                    <a:lnTo>
                      <a:pt x="1826" y="1540"/>
                    </a:lnTo>
                    <a:lnTo>
                      <a:pt x="1824" y="1540"/>
                    </a:lnTo>
                    <a:lnTo>
                      <a:pt x="1824" y="1542"/>
                    </a:lnTo>
                    <a:lnTo>
                      <a:pt x="1830" y="1550"/>
                    </a:lnTo>
                    <a:lnTo>
                      <a:pt x="1830" y="1550"/>
                    </a:lnTo>
                    <a:lnTo>
                      <a:pt x="1836" y="1562"/>
                    </a:lnTo>
                    <a:lnTo>
                      <a:pt x="1840" y="1570"/>
                    </a:lnTo>
                    <a:lnTo>
                      <a:pt x="1840" y="1582"/>
                    </a:lnTo>
                    <a:lnTo>
                      <a:pt x="1840" y="1600"/>
                    </a:lnTo>
                    <a:lnTo>
                      <a:pt x="1840" y="1600"/>
                    </a:lnTo>
                    <a:lnTo>
                      <a:pt x="1838" y="1608"/>
                    </a:lnTo>
                    <a:lnTo>
                      <a:pt x="1836" y="1610"/>
                    </a:lnTo>
                    <a:lnTo>
                      <a:pt x="1834" y="1608"/>
                    </a:lnTo>
                    <a:lnTo>
                      <a:pt x="1834" y="1604"/>
                    </a:lnTo>
                    <a:lnTo>
                      <a:pt x="1828" y="1570"/>
                    </a:lnTo>
                    <a:lnTo>
                      <a:pt x="1828" y="1570"/>
                    </a:lnTo>
                    <a:lnTo>
                      <a:pt x="1824" y="1564"/>
                    </a:lnTo>
                    <a:lnTo>
                      <a:pt x="1816" y="1560"/>
                    </a:lnTo>
                    <a:lnTo>
                      <a:pt x="1808" y="1558"/>
                    </a:lnTo>
                    <a:lnTo>
                      <a:pt x="1798" y="1556"/>
                    </a:lnTo>
                    <a:lnTo>
                      <a:pt x="1776" y="1554"/>
                    </a:lnTo>
                    <a:lnTo>
                      <a:pt x="1766" y="1552"/>
                    </a:lnTo>
                    <a:lnTo>
                      <a:pt x="1758" y="1548"/>
                    </a:lnTo>
                    <a:lnTo>
                      <a:pt x="1758" y="1548"/>
                    </a:lnTo>
                    <a:lnTo>
                      <a:pt x="1752" y="1546"/>
                    </a:lnTo>
                    <a:lnTo>
                      <a:pt x="1746" y="1546"/>
                    </a:lnTo>
                    <a:lnTo>
                      <a:pt x="1744" y="1548"/>
                    </a:lnTo>
                    <a:lnTo>
                      <a:pt x="1742" y="1552"/>
                    </a:lnTo>
                    <a:lnTo>
                      <a:pt x="1744" y="1556"/>
                    </a:lnTo>
                    <a:lnTo>
                      <a:pt x="1746" y="1564"/>
                    </a:lnTo>
                    <a:lnTo>
                      <a:pt x="1754" y="1578"/>
                    </a:lnTo>
                    <a:lnTo>
                      <a:pt x="1754" y="1578"/>
                    </a:lnTo>
                    <a:lnTo>
                      <a:pt x="1758" y="1586"/>
                    </a:lnTo>
                    <a:lnTo>
                      <a:pt x="1764" y="1598"/>
                    </a:lnTo>
                    <a:lnTo>
                      <a:pt x="1770" y="1626"/>
                    </a:lnTo>
                    <a:lnTo>
                      <a:pt x="1774" y="1658"/>
                    </a:lnTo>
                    <a:lnTo>
                      <a:pt x="1774" y="1690"/>
                    </a:lnTo>
                    <a:lnTo>
                      <a:pt x="1774" y="1690"/>
                    </a:lnTo>
                    <a:lnTo>
                      <a:pt x="1774" y="1726"/>
                    </a:lnTo>
                    <a:lnTo>
                      <a:pt x="1770" y="1768"/>
                    </a:lnTo>
                    <a:lnTo>
                      <a:pt x="1766" y="1810"/>
                    </a:lnTo>
                    <a:lnTo>
                      <a:pt x="1762" y="1828"/>
                    </a:lnTo>
                    <a:lnTo>
                      <a:pt x="1756" y="1842"/>
                    </a:lnTo>
                    <a:lnTo>
                      <a:pt x="1756" y="1842"/>
                    </a:lnTo>
                    <a:lnTo>
                      <a:pt x="1754" y="1854"/>
                    </a:lnTo>
                    <a:lnTo>
                      <a:pt x="1754" y="1870"/>
                    </a:lnTo>
                    <a:lnTo>
                      <a:pt x="1756" y="1886"/>
                    </a:lnTo>
                    <a:lnTo>
                      <a:pt x="1760" y="1904"/>
                    </a:lnTo>
                    <a:lnTo>
                      <a:pt x="1764" y="1920"/>
                    </a:lnTo>
                    <a:lnTo>
                      <a:pt x="1766" y="1938"/>
                    </a:lnTo>
                    <a:lnTo>
                      <a:pt x="1766" y="1956"/>
                    </a:lnTo>
                    <a:lnTo>
                      <a:pt x="1762" y="1972"/>
                    </a:lnTo>
                    <a:lnTo>
                      <a:pt x="1762" y="1972"/>
                    </a:lnTo>
                    <a:lnTo>
                      <a:pt x="1760" y="1986"/>
                    </a:lnTo>
                    <a:lnTo>
                      <a:pt x="1758" y="1996"/>
                    </a:lnTo>
                    <a:lnTo>
                      <a:pt x="1762" y="2006"/>
                    </a:lnTo>
                    <a:lnTo>
                      <a:pt x="1766" y="2012"/>
                    </a:lnTo>
                    <a:lnTo>
                      <a:pt x="1774" y="2030"/>
                    </a:lnTo>
                    <a:lnTo>
                      <a:pt x="1778" y="2042"/>
                    </a:lnTo>
                    <a:lnTo>
                      <a:pt x="1780" y="2056"/>
                    </a:lnTo>
                    <a:lnTo>
                      <a:pt x="1780" y="2056"/>
                    </a:lnTo>
                    <a:lnTo>
                      <a:pt x="1784" y="2072"/>
                    </a:lnTo>
                    <a:lnTo>
                      <a:pt x="1786" y="2082"/>
                    </a:lnTo>
                    <a:lnTo>
                      <a:pt x="1792" y="2090"/>
                    </a:lnTo>
                    <a:lnTo>
                      <a:pt x="1798" y="2096"/>
                    </a:lnTo>
                    <a:lnTo>
                      <a:pt x="1808" y="2104"/>
                    </a:lnTo>
                    <a:lnTo>
                      <a:pt x="1812" y="2110"/>
                    </a:lnTo>
                    <a:lnTo>
                      <a:pt x="1814" y="2118"/>
                    </a:lnTo>
                    <a:lnTo>
                      <a:pt x="1814" y="2118"/>
                    </a:lnTo>
                    <a:lnTo>
                      <a:pt x="1816" y="2124"/>
                    </a:lnTo>
                    <a:lnTo>
                      <a:pt x="1818" y="2128"/>
                    </a:lnTo>
                    <a:lnTo>
                      <a:pt x="1824" y="2132"/>
                    </a:lnTo>
                    <a:lnTo>
                      <a:pt x="1828" y="2136"/>
                    </a:lnTo>
                    <a:lnTo>
                      <a:pt x="1832" y="2140"/>
                    </a:lnTo>
                    <a:lnTo>
                      <a:pt x="1834" y="2146"/>
                    </a:lnTo>
                    <a:lnTo>
                      <a:pt x="1836" y="2158"/>
                    </a:lnTo>
                    <a:lnTo>
                      <a:pt x="1836" y="2158"/>
                    </a:lnTo>
                    <a:lnTo>
                      <a:pt x="1838" y="2170"/>
                    </a:lnTo>
                    <a:lnTo>
                      <a:pt x="1842" y="2178"/>
                    </a:lnTo>
                    <a:lnTo>
                      <a:pt x="1846" y="2182"/>
                    </a:lnTo>
                    <a:lnTo>
                      <a:pt x="1852" y="2186"/>
                    </a:lnTo>
                    <a:lnTo>
                      <a:pt x="1856" y="2188"/>
                    </a:lnTo>
                    <a:lnTo>
                      <a:pt x="1860" y="2190"/>
                    </a:lnTo>
                    <a:lnTo>
                      <a:pt x="1862" y="2194"/>
                    </a:lnTo>
                    <a:lnTo>
                      <a:pt x="1860" y="2200"/>
                    </a:lnTo>
                    <a:lnTo>
                      <a:pt x="1860" y="2200"/>
                    </a:lnTo>
                    <a:lnTo>
                      <a:pt x="1858" y="2208"/>
                    </a:lnTo>
                    <a:lnTo>
                      <a:pt x="1858" y="2214"/>
                    </a:lnTo>
                    <a:lnTo>
                      <a:pt x="1860" y="2218"/>
                    </a:lnTo>
                    <a:lnTo>
                      <a:pt x="1862" y="2224"/>
                    </a:lnTo>
                    <a:lnTo>
                      <a:pt x="1872" y="2238"/>
                    </a:lnTo>
                    <a:lnTo>
                      <a:pt x="1890" y="2260"/>
                    </a:lnTo>
                    <a:lnTo>
                      <a:pt x="1890" y="2260"/>
                    </a:lnTo>
                    <a:lnTo>
                      <a:pt x="1900" y="2272"/>
                    </a:lnTo>
                    <a:lnTo>
                      <a:pt x="1904" y="2282"/>
                    </a:lnTo>
                    <a:lnTo>
                      <a:pt x="1908" y="2292"/>
                    </a:lnTo>
                    <a:lnTo>
                      <a:pt x="1908" y="2298"/>
                    </a:lnTo>
                    <a:lnTo>
                      <a:pt x="1910" y="2310"/>
                    </a:lnTo>
                    <a:lnTo>
                      <a:pt x="1912" y="2314"/>
                    </a:lnTo>
                    <a:lnTo>
                      <a:pt x="1916" y="2318"/>
                    </a:lnTo>
                    <a:lnTo>
                      <a:pt x="1916" y="2318"/>
                    </a:lnTo>
                    <a:lnTo>
                      <a:pt x="1920" y="2322"/>
                    </a:lnTo>
                    <a:lnTo>
                      <a:pt x="1926" y="2324"/>
                    </a:lnTo>
                    <a:lnTo>
                      <a:pt x="1940" y="2326"/>
                    </a:lnTo>
                    <a:lnTo>
                      <a:pt x="1948" y="2328"/>
                    </a:lnTo>
                    <a:lnTo>
                      <a:pt x="1958" y="2332"/>
                    </a:lnTo>
                    <a:lnTo>
                      <a:pt x="1968" y="2336"/>
                    </a:lnTo>
                    <a:lnTo>
                      <a:pt x="1978" y="2344"/>
                    </a:lnTo>
                    <a:lnTo>
                      <a:pt x="1978" y="2344"/>
                    </a:lnTo>
                    <a:lnTo>
                      <a:pt x="1986" y="2352"/>
                    </a:lnTo>
                    <a:lnTo>
                      <a:pt x="1994" y="2358"/>
                    </a:lnTo>
                    <a:lnTo>
                      <a:pt x="2006" y="2360"/>
                    </a:lnTo>
                    <a:lnTo>
                      <a:pt x="2016" y="2364"/>
                    </a:lnTo>
                    <a:lnTo>
                      <a:pt x="2022" y="2368"/>
                    </a:lnTo>
                    <a:lnTo>
                      <a:pt x="2030" y="2374"/>
                    </a:lnTo>
                    <a:lnTo>
                      <a:pt x="2030" y="2374"/>
                    </a:lnTo>
                    <a:lnTo>
                      <a:pt x="2036" y="2382"/>
                    </a:lnTo>
                    <a:lnTo>
                      <a:pt x="2040" y="2388"/>
                    </a:lnTo>
                    <a:lnTo>
                      <a:pt x="2046" y="2400"/>
                    </a:lnTo>
                    <a:lnTo>
                      <a:pt x="2048" y="2410"/>
                    </a:lnTo>
                    <a:lnTo>
                      <a:pt x="2052" y="2424"/>
                    </a:lnTo>
                    <a:lnTo>
                      <a:pt x="2052" y="2424"/>
                    </a:lnTo>
                    <a:lnTo>
                      <a:pt x="2052" y="2424"/>
                    </a:lnTo>
                    <a:lnTo>
                      <a:pt x="2052" y="2424"/>
                    </a:lnTo>
                    <a:lnTo>
                      <a:pt x="2066" y="2454"/>
                    </a:lnTo>
                    <a:lnTo>
                      <a:pt x="2078" y="2480"/>
                    </a:lnTo>
                    <a:lnTo>
                      <a:pt x="2092" y="2520"/>
                    </a:lnTo>
                    <a:lnTo>
                      <a:pt x="2100" y="2548"/>
                    </a:lnTo>
                    <a:lnTo>
                      <a:pt x="2106" y="2560"/>
                    </a:lnTo>
                    <a:lnTo>
                      <a:pt x="2112" y="2568"/>
                    </a:lnTo>
                    <a:lnTo>
                      <a:pt x="2112" y="2568"/>
                    </a:lnTo>
                    <a:lnTo>
                      <a:pt x="2120" y="2578"/>
                    </a:lnTo>
                    <a:lnTo>
                      <a:pt x="2130" y="2586"/>
                    </a:lnTo>
                    <a:lnTo>
                      <a:pt x="2150" y="2604"/>
                    </a:lnTo>
                    <a:lnTo>
                      <a:pt x="2160" y="2614"/>
                    </a:lnTo>
                    <a:lnTo>
                      <a:pt x="2166" y="2624"/>
                    </a:lnTo>
                    <a:lnTo>
                      <a:pt x="2170" y="2636"/>
                    </a:lnTo>
                    <a:lnTo>
                      <a:pt x="2170" y="2650"/>
                    </a:lnTo>
                    <a:lnTo>
                      <a:pt x="2170" y="2650"/>
                    </a:lnTo>
                    <a:lnTo>
                      <a:pt x="2170" y="2656"/>
                    </a:lnTo>
                    <a:lnTo>
                      <a:pt x="2168" y="2662"/>
                    </a:lnTo>
                    <a:lnTo>
                      <a:pt x="2164" y="2664"/>
                    </a:lnTo>
                    <a:lnTo>
                      <a:pt x="2162" y="2668"/>
                    </a:lnTo>
                    <a:lnTo>
                      <a:pt x="2154" y="2668"/>
                    </a:lnTo>
                    <a:lnTo>
                      <a:pt x="2148" y="2668"/>
                    </a:lnTo>
                    <a:lnTo>
                      <a:pt x="2142" y="2668"/>
                    </a:lnTo>
                    <a:lnTo>
                      <a:pt x="2138" y="2668"/>
                    </a:lnTo>
                    <a:lnTo>
                      <a:pt x="2140" y="2672"/>
                    </a:lnTo>
                    <a:lnTo>
                      <a:pt x="2146" y="2682"/>
                    </a:lnTo>
                    <a:lnTo>
                      <a:pt x="2146" y="2682"/>
                    </a:lnTo>
                    <a:lnTo>
                      <a:pt x="2156" y="2692"/>
                    </a:lnTo>
                    <a:lnTo>
                      <a:pt x="2166" y="2700"/>
                    </a:lnTo>
                    <a:lnTo>
                      <a:pt x="2188" y="2716"/>
                    </a:lnTo>
                    <a:lnTo>
                      <a:pt x="2212" y="2730"/>
                    </a:lnTo>
                    <a:lnTo>
                      <a:pt x="2226" y="2738"/>
                    </a:lnTo>
                    <a:lnTo>
                      <a:pt x="2238" y="2748"/>
                    </a:lnTo>
                    <a:lnTo>
                      <a:pt x="2238" y="2748"/>
                    </a:lnTo>
                    <a:lnTo>
                      <a:pt x="2244" y="2754"/>
                    </a:lnTo>
                    <a:lnTo>
                      <a:pt x="2248" y="2758"/>
                    </a:lnTo>
                    <a:lnTo>
                      <a:pt x="2250" y="2764"/>
                    </a:lnTo>
                    <a:lnTo>
                      <a:pt x="2252" y="2770"/>
                    </a:lnTo>
                    <a:lnTo>
                      <a:pt x="2250" y="2782"/>
                    </a:lnTo>
                    <a:lnTo>
                      <a:pt x="2250" y="2794"/>
                    </a:lnTo>
                    <a:lnTo>
                      <a:pt x="2248" y="2808"/>
                    </a:lnTo>
                    <a:lnTo>
                      <a:pt x="2250" y="2814"/>
                    </a:lnTo>
                    <a:lnTo>
                      <a:pt x="2252" y="2820"/>
                    </a:lnTo>
                    <a:lnTo>
                      <a:pt x="2256" y="2828"/>
                    </a:lnTo>
                    <a:lnTo>
                      <a:pt x="2262" y="2834"/>
                    </a:lnTo>
                    <a:lnTo>
                      <a:pt x="2270" y="2842"/>
                    </a:lnTo>
                    <a:lnTo>
                      <a:pt x="2280" y="2850"/>
                    </a:lnTo>
                    <a:lnTo>
                      <a:pt x="2280" y="2850"/>
                    </a:lnTo>
                    <a:lnTo>
                      <a:pt x="2300" y="2866"/>
                    </a:lnTo>
                    <a:lnTo>
                      <a:pt x="2316" y="2882"/>
                    </a:lnTo>
                    <a:lnTo>
                      <a:pt x="2326" y="2894"/>
                    </a:lnTo>
                    <a:lnTo>
                      <a:pt x="2332" y="2906"/>
                    </a:lnTo>
                    <a:lnTo>
                      <a:pt x="2336" y="2914"/>
                    </a:lnTo>
                    <a:lnTo>
                      <a:pt x="2340" y="2918"/>
                    </a:lnTo>
                    <a:lnTo>
                      <a:pt x="2344" y="2920"/>
                    </a:lnTo>
                    <a:lnTo>
                      <a:pt x="2350" y="2916"/>
                    </a:lnTo>
                    <a:lnTo>
                      <a:pt x="2350" y="2916"/>
                    </a:lnTo>
                    <a:lnTo>
                      <a:pt x="2358" y="2910"/>
                    </a:lnTo>
                    <a:lnTo>
                      <a:pt x="2362" y="2906"/>
                    </a:lnTo>
                    <a:lnTo>
                      <a:pt x="2364" y="2900"/>
                    </a:lnTo>
                    <a:lnTo>
                      <a:pt x="2364" y="2896"/>
                    </a:lnTo>
                    <a:lnTo>
                      <a:pt x="2358" y="2884"/>
                    </a:lnTo>
                    <a:lnTo>
                      <a:pt x="2346" y="2864"/>
                    </a:lnTo>
                    <a:lnTo>
                      <a:pt x="2346" y="2864"/>
                    </a:lnTo>
                    <a:lnTo>
                      <a:pt x="2340" y="2856"/>
                    </a:lnTo>
                    <a:lnTo>
                      <a:pt x="2336" y="2850"/>
                    </a:lnTo>
                    <a:lnTo>
                      <a:pt x="2332" y="2850"/>
                    </a:lnTo>
                    <a:lnTo>
                      <a:pt x="2330" y="2850"/>
                    </a:lnTo>
                    <a:lnTo>
                      <a:pt x="2324" y="2854"/>
                    </a:lnTo>
                    <a:lnTo>
                      <a:pt x="2320" y="2854"/>
                    </a:lnTo>
                    <a:lnTo>
                      <a:pt x="2316" y="2850"/>
                    </a:lnTo>
                    <a:lnTo>
                      <a:pt x="2316" y="2850"/>
                    </a:lnTo>
                    <a:lnTo>
                      <a:pt x="2312" y="2846"/>
                    </a:lnTo>
                    <a:lnTo>
                      <a:pt x="2310" y="2842"/>
                    </a:lnTo>
                    <a:lnTo>
                      <a:pt x="2310" y="2832"/>
                    </a:lnTo>
                    <a:lnTo>
                      <a:pt x="2310" y="2826"/>
                    </a:lnTo>
                    <a:lnTo>
                      <a:pt x="2310" y="2820"/>
                    </a:lnTo>
                    <a:lnTo>
                      <a:pt x="2306" y="2810"/>
                    </a:lnTo>
                    <a:lnTo>
                      <a:pt x="2300" y="2798"/>
                    </a:lnTo>
                    <a:lnTo>
                      <a:pt x="2300" y="2798"/>
                    </a:lnTo>
                    <a:lnTo>
                      <a:pt x="2290" y="2776"/>
                    </a:lnTo>
                    <a:lnTo>
                      <a:pt x="2286" y="2762"/>
                    </a:lnTo>
                    <a:lnTo>
                      <a:pt x="2282" y="2748"/>
                    </a:lnTo>
                    <a:lnTo>
                      <a:pt x="2276" y="2730"/>
                    </a:lnTo>
                    <a:lnTo>
                      <a:pt x="2276" y="2730"/>
                    </a:lnTo>
                    <a:lnTo>
                      <a:pt x="2270" y="2718"/>
                    </a:lnTo>
                    <a:lnTo>
                      <a:pt x="2264" y="2708"/>
                    </a:lnTo>
                    <a:lnTo>
                      <a:pt x="2250" y="2690"/>
                    </a:lnTo>
                    <a:lnTo>
                      <a:pt x="2236" y="2672"/>
                    </a:lnTo>
                    <a:lnTo>
                      <a:pt x="2230" y="2662"/>
                    </a:lnTo>
                    <a:lnTo>
                      <a:pt x="2224" y="2648"/>
                    </a:lnTo>
                    <a:lnTo>
                      <a:pt x="2224" y="2648"/>
                    </a:lnTo>
                    <a:lnTo>
                      <a:pt x="2220" y="2636"/>
                    </a:lnTo>
                    <a:lnTo>
                      <a:pt x="2214" y="2624"/>
                    </a:lnTo>
                    <a:lnTo>
                      <a:pt x="2198" y="2604"/>
                    </a:lnTo>
                    <a:lnTo>
                      <a:pt x="2182" y="2584"/>
                    </a:lnTo>
                    <a:lnTo>
                      <a:pt x="2168" y="2564"/>
                    </a:lnTo>
                    <a:lnTo>
                      <a:pt x="2168" y="2564"/>
                    </a:lnTo>
                    <a:lnTo>
                      <a:pt x="2160" y="2550"/>
                    </a:lnTo>
                    <a:lnTo>
                      <a:pt x="2154" y="2534"/>
                    </a:lnTo>
                    <a:lnTo>
                      <a:pt x="2148" y="2516"/>
                    </a:lnTo>
                    <a:lnTo>
                      <a:pt x="2144" y="2498"/>
                    </a:lnTo>
                    <a:lnTo>
                      <a:pt x="2142" y="2482"/>
                    </a:lnTo>
                    <a:lnTo>
                      <a:pt x="2142" y="2470"/>
                    </a:lnTo>
                    <a:lnTo>
                      <a:pt x="2144" y="2466"/>
                    </a:lnTo>
                    <a:lnTo>
                      <a:pt x="2146" y="2464"/>
                    </a:lnTo>
                    <a:lnTo>
                      <a:pt x="2148" y="2464"/>
                    </a:lnTo>
                    <a:lnTo>
                      <a:pt x="2154" y="2466"/>
                    </a:lnTo>
                    <a:lnTo>
                      <a:pt x="2154" y="2466"/>
                    </a:lnTo>
                    <a:lnTo>
                      <a:pt x="2168" y="2474"/>
                    </a:lnTo>
                    <a:lnTo>
                      <a:pt x="2172" y="2476"/>
                    </a:lnTo>
                    <a:lnTo>
                      <a:pt x="2178" y="2474"/>
                    </a:lnTo>
                    <a:lnTo>
                      <a:pt x="2186" y="2478"/>
                    </a:lnTo>
                    <a:lnTo>
                      <a:pt x="2186" y="2478"/>
                    </a:lnTo>
                    <a:lnTo>
                      <a:pt x="2198" y="2484"/>
                    </a:lnTo>
                    <a:lnTo>
                      <a:pt x="2202" y="2488"/>
                    </a:lnTo>
                    <a:lnTo>
                      <a:pt x="2206" y="2492"/>
                    </a:lnTo>
                    <a:lnTo>
                      <a:pt x="2214" y="2508"/>
                    </a:lnTo>
                    <a:lnTo>
                      <a:pt x="2222" y="2536"/>
                    </a:lnTo>
                    <a:lnTo>
                      <a:pt x="2222" y="2536"/>
                    </a:lnTo>
                    <a:lnTo>
                      <a:pt x="2228" y="2556"/>
                    </a:lnTo>
                    <a:lnTo>
                      <a:pt x="2236" y="2574"/>
                    </a:lnTo>
                    <a:lnTo>
                      <a:pt x="2244" y="2594"/>
                    </a:lnTo>
                    <a:lnTo>
                      <a:pt x="2254" y="2612"/>
                    </a:lnTo>
                    <a:lnTo>
                      <a:pt x="2264" y="2628"/>
                    </a:lnTo>
                    <a:lnTo>
                      <a:pt x="2276" y="2642"/>
                    </a:lnTo>
                    <a:lnTo>
                      <a:pt x="2288" y="2654"/>
                    </a:lnTo>
                    <a:lnTo>
                      <a:pt x="2300" y="2664"/>
                    </a:lnTo>
                    <a:lnTo>
                      <a:pt x="2300" y="2664"/>
                    </a:lnTo>
                    <a:lnTo>
                      <a:pt x="2308" y="2672"/>
                    </a:lnTo>
                    <a:lnTo>
                      <a:pt x="2314" y="2678"/>
                    </a:lnTo>
                    <a:lnTo>
                      <a:pt x="2320" y="2694"/>
                    </a:lnTo>
                    <a:lnTo>
                      <a:pt x="2324" y="2700"/>
                    </a:lnTo>
                    <a:lnTo>
                      <a:pt x="2328" y="2706"/>
                    </a:lnTo>
                    <a:lnTo>
                      <a:pt x="2338" y="2714"/>
                    </a:lnTo>
                    <a:lnTo>
                      <a:pt x="2352" y="2722"/>
                    </a:lnTo>
                    <a:lnTo>
                      <a:pt x="2352" y="2722"/>
                    </a:lnTo>
                    <a:lnTo>
                      <a:pt x="2360" y="2724"/>
                    </a:lnTo>
                    <a:lnTo>
                      <a:pt x="2364" y="2728"/>
                    </a:lnTo>
                    <a:lnTo>
                      <a:pt x="2368" y="2732"/>
                    </a:lnTo>
                    <a:lnTo>
                      <a:pt x="2370" y="2736"/>
                    </a:lnTo>
                    <a:lnTo>
                      <a:pt x="2368" y="2746"/>
                    </a:lnTo>
                    <a:lnTo>
                      <a:pt x="2366" y="2754"/>
                    </a:lnTo>
                    <a:lnTo>
                      <a:pt x="2364" y="2764"/>
                    </a:lnTo>
                    <a:lnTo>
                      <a:pt x="2362" y="2772"/>
                    </a:lnTo>
                    <a:lnTo>
                      <a:pt x="2364" y="2776"/>
                    </a:lnTo>
                    <a:lnTo>
                      <a:pt x="2368" y="2782"/>
                    </a:lnTo>
                    <a:lnTo>
                      <a:pt x="2372" y="2786"/>
                    </a:lnTo>
                    <a:lnTo>
                      <a:pt x="2380" y="2790"/>
                    </a:lnTo>
                    <a:lnTo>
                      <a:pt x="2380" y="2790"/>
                    </a:lnTo>
                    <a:lnTo>
                      <a:pt x="2394" y="2798"/>
                    </a:lnTo>
                    <a:lnTo>
                      <a:pt x="2402" y="2804"/>
                    </a:lnTo>
                    <a:lnTo>
                      <a:pt x="2408" y="2810"/>
                    </a:lnTo>
                    <a:lnTo>
                      <a:pt x="2410" y="2816"/>
                    </a:lnTo>
                    <a:lnTo>
                      <a:pt x="2422" y="2834"/>
                    </a:lnTo>
                    <a:lnTo>
                      <a:pt x="2432" y="2848"/>
                    </a:lnTo>
                    <a:lnTo>
                      <a:pt x="2450" y="2864"/>
                    </a:lnTo>
                    <a:lnTo>
                      <a:pt x="2450" y="2864"/>
                    </a:lnTo>
                    <a:lnTo>
                      <a:pt x="2476" y="2890"/>
                    </a:lnTo>
                    <a:lnTo>
                      <a:pt x="2494" y="2912"/>
                    </a:lnTo>
                    <a:lnTo>
                      <a:pt x="2504" y="2928"/>
                    </a:lnTo>
                    <a:lnTo>
                      <a:pt x="2512" y="2942"/>
                    </a:lnTo>
                    <a:lnTo>
                      <a:pt x="2516" y="2954"/>
                    </a:lnTo>
                    <a:lnTo>
                      <a:pt x="2518" y="2964"/>
                    </a:lnTo>
                    <a:lnTo>
                      <a:pt x="2522" y="2976"/>
                    </a:lnTo>
                    <a:lnTo>
                      <a:pt x="2526" y="2988"/>
                    </a:lnTo>
                    <a:lnTo>
                      <a:pt x="2526" y="2988"/>
                    </a:lnTo>
                    <a:lnTo>
                      <a:pt x="2530" y="2998"/>
                    </a:lnTo>
                    <a:lnTo>
                      <a:pt x="2530" y="3010"/>
                    </a:lnTo>
                    <a:lnTo>
                      <a:pt x="2528" y="3020"/>
                    </a:lnTo>
                    <a:lnTo>
                      <a:pt x="2524" y="3028"/>
                    </a:lnTo>
                    <a:lnTo>
                      <a:pt x="2518" y="3038"/>
                    </a:lnTo>
                    <a:lnTo>
                      <a:pt x="2516" y="3050"/>
                    </a:lnTo>
                    <a:lnTo>
                      <a:pt x="2516" y="3060"/>
                    </a:lnTo>
                    <a:lnTo>
                      <a:pt x="2520" y="3072"/>
                    </a:lnTo>
                    <a:lnTo>
                      <a:pt x="2520" y="3072"/>
                    </a:lnTo>
                    <a:lnTo>
                      <a:pt x="2528" y="3084"/>
                    </a:lnTo>
                    <a:lnTo>
                      <a:pt x="2534" y="3094"/>
                    </a:lnTo>
                    <a:lnTo>
                      <a:pt x="2550" y="3106"/>
                    </a:lnTo>
                    <a:lnTo>
                      <a:pt x="2570" y="3120"/>
                    </a:lnTo>
                    <a:lnTo>
                      <a:pt x="2580" y="3130"/>
                    </a:lnTo>
                    <a:lnTo>
                      <a:pt x="2594" y="3140"/>
                    </a:lnTo>
                    <a:lnTo>
                      <a:pt x="2594" y="3140"/>
                    </a:lnTo>
                    <a:lnTo>
                      <a:pt x="2606" y="3152"/>
                    </a:lnTo>
                    <a:lnTo>
                      <a:pt x="2618" y="3158"/>
                    </a:lnTo>
                    <a:lnTo>
                      <a:pt x="2628" y="3162"/>
                    </a:lnTo>
                    <a:lnTo>
                      <a:pt x="2638" y="3164"/>
                    </a:lnTo>
                    <a:lnTo>
                      <a:pt x="2648" y="3168"/>
                    </a:lnTo>
                    <a:lnTo>
                      <a:pt x="2658" y="3170"/>
                    </a:lnTo>
                    <a:lnTo>
                      <a:pt x="2668" y="3176"/>
                    </a:lnTo>
                    <a:lnTo>
                      <a:pt x="2680" y="3186"/>
                    </a:lnTo>
                    <a:lnTo>
                      <a:pt x="2680" y="3186"/>
                    </a:lnTo>
                    <a:lnTo>
                      <a:pt x="2694" y="3198"/>
                    </a:lnTo>
                    <a:lnTo>
                      <a:pt x="2714" y="3210"/>
                    </a:lnTo>
                    <a:lnTo>
                      <a:pt x="2736" y="3224"/>
                    </a:lnTo>
                    <a:lnTo>
                      <a:pt x="2762" y="3236"/>
                    </a:lnTo>
                    <a:lnTo>
                      <a:pt x="2814" y="3260"/>
                    </a:lnTo>
                    <a:lnTo>
                      <a:pt x="2862" y="3278"/>
                    </a:lnTo>
                    <a:lnTo>
                      <a:pt x="2862" y="3278"/>
                    </a:lnTo>
                    <a:lnTo>
                      <a:pt x="2880" y="3282"/>
                    </a:lnTo>
                    <a:lnTo>
                      <a:pt x="2894" y="3282"/>
                    </a:lnTo>
                    <a:lnTo>
                      <a:pt x="2906" y="3278"/>
                    </a:lnTo>
                    <a:lnTo>
                      <a:pt x="2916" y="3272"/>
                    </a:lnTo>
                    <a:lnTo>
                      <a:pt x="2926" y="3266"/>
                    </a:lnTo>
                    <a:lnTo>
                      <a:pt x="2938" y="3260"/>
                    </a:lnTo>
                    <a:lnTo>
                      <a:pt x="2950" y="3258"/>
                    </a:lnTo>
                    <a:lnTo>
                      <a:pt x="2968" y="3260"/>
                    </a:lnTo>
                    <a:lnTo>
                      <a:pt x="2968" y="3260"/>
                    </a:lnTo>
                    <a:lnTo>
                      <a:pt x="2984" y="3264"/>
                    </a:lnTo>
                    <a:lnTo>
                      <a:pt x="2996" y="3272"/>
                    </a:lnTo>
                    <a:lnTo>
                      <a:pt x="3006" y="3280"/>
                    </a:lnTo>
                    <a:lnTo>
                      <a:pt x="3014" y="3290"/>
                    </a:lnTo>
                    <a:lnTo>
                      <a:pt x="3032" y="3314"/>
                    </a:lnTo>
                    <a:lnTo>
                      <a:pt x="3042" y="3326"/>
                    </a:lnTo>
                    <a:lnTo>
                      <a:pt x="3054" y="3338"/>
                    </a:lnTo>
                    <a:lnTo>
                      <a:pt x="3054" y="3338"/>
                    </a:lnTo>
                    <a:lnTo>
                      <a:pt x="3072" y="3356"/>
                    </a:lnTo>
                    <a:lnTo>
                      <a:pt x="3086" y="3364"/>
                    </a:lnTo>
                    <a:lnTo>
                      <a:pt x="3094" y="3368"/>
                    </a:lnTo>
                    <a:lnTo>
                      <a:pt x="3104" y="3368"/>
                    </a:lnTo>
                    <a:lnTo>
                      <a:pt x="3104" y="3368"/>
                    </a:lnTo>
                    <a:lnTo>
                      <a:pt x="3116" y="3368"/>
                    </a:lnTo>
                    <a:lnTo>
                      <a:pt x="3124" y="3370"/>
                    </a:lnTo>
                    <a:lnTo>
                      <a:pt x="3140" y="3376"/>
                    </a:lnTo>
                    <a:lnTo>
                      <a:pt x="3140" y="3376"/>
                    </a:lnTo>
                    <a:lnTo>
                      <a:pt x="3146" y="3382"/>
                    </a:lnTo>
                    <a:lnTo>
                      <a:pt x="3150" y="3386"/>
                    </a:lnTo>
                    <a:lnTo>
                      <a:pt x="3152" y="3388"/>
                    </a:lnTo>
                    <a:lnTo>
                      <a:pt x="3160" y="3390"/>
                    </a:lnTo>
                    <a:lnTo>
                      <a:pt x="3160" y="3390"/>
                    </a:lnTo>
                    <a:lnTo>
                      <a:pt x="3174" y="3392"/>
                    </a:lnTo>
                    <a:lnTo>
                      <a:pt x="3186" y="3398"/>
                    </a:lnTo>
                    <a:lnTo>
                      <a:pt x="3196" y="3404"/>
                    </a:lnTo>
                    <a:lnTo>
                      <a:pt x="3204" y="3406"/>
                    </a:lnTo>
                    <a:lnTo>
                      <a:pt x="3204" y="3406"/>
                    </a:lnTo>
                    <a:lnTo>
                      <a:pt x="3204" y="3406"/>
                    </a:lnTo>
                    <a:lnTo>
                      <a:pt x="3204" y="3404"/>
                    </a:lnTo>
                    <a:lnTo>
                      <a:pt x="3202" y="3402"/>
                    </a:lnTo>
                    <a:lnTo>
                      <a:pt x="3202" y="3400"/>
                    </a:lnTo>
                    <a:lnTo>
                      <a:pt x="3210" y="3404"/>
                    </a:lnTo>
                    <a:lnTo>
                      <a:pt x="3210" y="3404"/>
                    </a:lnTo>
                    <a:lnTo>
                      <a:pt x="3212" y="3406"/>
                    </a:lnTo>
                    <a:lnTo>
                      <a:pt x="3218" y="3406"/>
                    </a:lnTo>
                    <a:lnTo>
                      <a:pt x="3226" y="3406"/>
                    </a:lnTo>
                    <a:lnTo>
                      <a:pt x="3234" y="3404"/>
                    </a:lnTo>
                    <a:lnTo>
                      <a:pt x="3236" y="3402"/>
                    </a:lnTo>
                    <a:lnTo>
                      <a:pt x="3234" y="3400"/>
                    </a:lnTo>
                    <a:lnTo>
                      <a:pt x="3234" y="3400"/>
                    </a:lnTo>
                    <a:lnTo>
                      <a:pt x="3230" y="3398"/>
                    </a:lnTo>
                    <a:lnTo>
                      <a:pt x="3230" y="3396"/>
                    </a:lnTo>
                    <a:lnTo>
                      <a:pt x="3230" y="3394"/>
                    </a:lnTo>
                    <a:lnTo>
                      <a:pt x="3232" y="3394"/>
                    </a:lnTo>
                    <a:lnTo>
                      <a:pt x="3232" y="3394"/>
                    </a:lnTo>
                    <a:lnTo>
                      <a:pt x="3236" y="3396"/>
                    </a:lnTo>
                    <a:lnTo>
                      <a:pt x="3238" y="3396"/>
                    </a:lnTo>
                    <a:lnTo>
                      <a:pt x="3240" y="3392"/>
                    </a:lnTo>
                    <a:lnTo>
                      <a:pt x="3240" y="3392"/>
                    </a:lnTo>
                    <a:lnTo>
                      <a:pt x="3242" y="3398"/>
                    </a:lnTo>
                    <a:lnTo>
                      <a:pt x="3242" y="3398"/>
                    </a:lnTo>
                    <a:lnTo>
                      <a:pt x="3248" y="3406"/>
                    </a:lnTo>
                    <a:lnTo>
                      <a:pt x="3252" y="3410"/>
                    </a:lnTo>
                    <a:lnTo>
                      <a:pt x="3254" y="3412"/>
                    </a:lnTo>
                    <a:lnTo>
                      <a:pt x="3252" y="3416"/>
                    </a:lnTo>
                    <a:lnTo>
                      <a:pt x="3252" y="3416"/>
                    </a:lnTo>
                    <a:lnTo>
                      <a:pt x="3250" y="3418"/>
                    </a:lnTo>
                    <a:lnTo>
                      <a:pt x="3250" y="3418"/>
                    </a:lnTo>
                    <a:lnTo>
                      <a:pt x="3246" y="3416"/>
                    </a:lnTo>
                    <a:lnTo>
                      <a:pt x="3244" y="3412"/>
                    </a:lnTo>
                    <a:lnTo>
                      <a:pt x="3242" y="3412"/>
                    </a:lnTo>
                    <a:lnTo>
                      <a:pt x="3240" y="3414"/>
                    </a:lnTo>
                    <a:lnTo>
                      <a:pt x="3240" y="3414"/>
                    </a:lnTo>
                    <a:lnTo>
                      <a:pt x="3238" y="3418"/>
                    </a:lnTo>
                    <a:lnTo>
                      <a:pt x="3242" y="3422"/>
                    </a:lnTo>
                    <a:lnTo>
                      <a:pt x="3246" y="3426"/>
                    </a:lnTo>
                    <a:lnTo>
                      <a:pt x="3252" y="3434"/>
                    </a:lnTo>
                    <a:lnTo>
                      <a:pt x="3252" y="3434"/>
                    </a:lnTo>
                    <a:lnTo>
                      <a:pt x="3258" y="3442"/>
                    </a:lnTo>
                    <a:lnTo>
                      <a:pt x="3266" y="3448"/>
                    </a:lnTo>
                    <a:lnTo>
                      <a:pt x="3274" y="3454"/>
                    </a:lnTo>
                    <a:lnTo>
                      <a:pt x="3278" y="3460"/>
                    </a:lnTo>
                    <a:lnTo>
                      <a:pt x="3282" y="3466"/>
                    </a:lnTo>
                    <a:lnTo>
                      <a:pt x="3282" y="3466"/>
                    </a:lnTo>
                    <a:lnTo>
                      <a:pt x="3288" y="3478"/>
                    </a:lnTo>
                    <a:lnTo>
                      <a:pt x="3294" y="3486"/>
                    </a:lnTo>
                    <a:lnTo>
                      <a:pt x="3304" y="3494"/>
                    </a:lnTo>
                    <a:lnTo>
                      <a:pt x="3316" y="3506"/>
                    </a:lnTo>
                    <a:lnTo>
                      <a:pt x="3316" y="3506"/>
                    </a:lnTo>
                    <a:lnTo>
                      <a:pt x="3318" y="3510"/>
                    </a:lnTo>
                    <a:lnTo>
                      <a:pt x="3318" y="3512"/>
                    </a:lnTo>
                    <a:lnTo>
                      <a:pt x="3314" y="3514"/>
                    </a:lnTo>
                    <a:lnTo>
                      <a:pt x="3310" y="3518"/>
                    </a:lnTo>
                    <a:lnTo>
                      <a:pt x="3310" y="3518"/>
                    </a:lnTo>
                    <a:lnTo>
                      <a:pt x="3310" y="3520"/>
                    </a:lnTo>
                    <a:lnTo>
                      <a:pt x="3310" y="3520"/>
                    </a:lnTo>
                    <a:lnTo>
                      <a:pt x="3316" y="3522"/>
                    </a:lnTo>
                    <a:lnTo>
                      <a:pt x="3318" y="3522"/>
                    </a:lnTo>
                    <a:lnTo>
                      <a:pt x="3318" y="3522"/>
                    </a:lnTo>
                    <a:lnTo>
                      <a:pt x="3318" y="3528"/>
                    </a:lnTo>
                    <a:lnTo>
                      <a:pt x="3318" y="3528"/>
                    </a:lnTo>
                    <a:lnTo>
                      <a:pt x="3318" y="3534"/>
                    </a:lnTo>
                    <a:lnTo>
                      <a:pt x="3316" y="3534"/>
                    </a:lnTo>
                    <a:lnTo>
                      <a:pt x="3314" y="3536"/>
                    </a:lnTo>
                    <a:lnTo>
                      <a:pt x="3312" y="3540"/>
                    </a:lnTo>
                    <a:lnTo>
                      <a:pt x="3312" y="3540"/>
                    </a:lnTo>
                    <a:lnTo>
                      <a:pt x="3312" y="3550"/>
                    </a:lnTo>
                    <a:lnTo>
                      <a:pt x="3314" y="3558"/>
                    </a:lnTo>
                    <a:lnTo>
                      <a:pt x="3318" y="3564"/>
                    </a:lnTo>
                    <a:lnTo>
                      <a:pt x="3322" y="3566"/>
                    </a:lnTo>
                    <a:lnTo>
                      <a:pt x="3322" y="3566"/>
                    </a:lnTo>
                    <a:lnTo>
                      <a:pt x="3330" y="3570"/>
                    </a:lnTo>
                    <a:lnTo>
                      <a:pt x="3334" y="3574"/>
                    </a:lnTo>
                    <a:lnTo>
                      <a:pt x="3338" y="3578"/>
                    </a:lnTo>
                    <a:lnTo>
                      <a:pt x="3338" y="3578"/>
                    </a:lnTo>
                    <a:lnTo>
                      <a:pt x="3340" y="3582"/>
                    </a:lnTo>
                    <a:lnTo>
                      <a:pt x="3342" y="3580"/>
                    </a:lnTo>
                    <a:lnTo>
                      <a:pt x="3348" y="3574"/>
                    </a:lnTo>
                    <a:lnTo>
                      <a:pt x="3348" y="3574"/>
                    </a:lnTo>
                    <a:lnTo>
                      <a:pt x="3350" y="3572"/>
                    </a:lnTo>
                    <a:lnTo>
                      <a:pt x="3350" y="3570"/>
                    </a:lnTo>
                    <a:lnTo>
                      <a:pt x="3348" y="3566"/>
                    </a:lnTo>
                    <a:lnTo>
                      <a:pt x="3338" y="3558"/>
                    </a:lnTo>
                    <a:lnTo>
                      <a:pt x="3338" y="3558"/>
                    </a:lnTo>
                    <a:lnTo>
                      <a:pt x="3336" y="3554"/>
                    </a:lnTo>
                    <a:lnTo>
                      <a:pt x="3336" y="3552"/>
                    </a:lnTo>
                    <a:lnTo>
                      <a:pt x="3336" y="3550"/>
                    </a:lnTo>
                    <a:lnTo>
                      <a:pt x="3338" y="3552"/>
                    </a:lnTo>
                    <a:lnTo>
                      <a:pt x="3338" y="3552"/>
                    </a:lnTo>
                    <a:lnTo>
                      <a:pt x="3342" y="3554"/>
                    </a:lnTo>
                    <a:lnTo>
                      <a:pt x="3348" y="3558"/>
                    </a:lnTo>
                    <a:lnTo>
                      <a:pt x="3354" y="3562"/>
                    </a:lnTo>
                    <a:lnTo>
                      <a:pt x="3358" y="3566"/>
                    </a:lnTo>
                    <a:lnTo>
                      <a:pt x="3358" y="3566"/>
                    </a:lnTo>
                    <a:lnTo>
                      <a:pt x="3358" y="3576"/>
                    </a:lnTo>
                    <a:lnTo>
                      <a:pt x="3360" y="3578"/>
                    </a:lnTo>
                    <a:lnTo>
                      <a:pt x="3362" y="3582"/>
                    </a:lnTo>
                    <a:lnTo>
                      <a:pt x="3362" y="3582"/>
                    </a:lnTo>
                    <a:lnTo>
                      <a:pt x="3366" y="3584"/>
                    </a:lnTo>
                    <a:lnTo>
                      <a:pt x="3368" y="3586"/>
                    </a:lnTo>
                    <a:lnTo>
                      <a:pt x="3374" y="3586"/>
                    </a:lnTo>
                    <a:lnTo>
                      <a:pt x="3384" y="3592"/>
                    </a:lnTo>
                    <a:lnTo>
                      <a:pt x="3384" y="3592"/>
                    </a:lnTo>
                    <a:lnTo>
                      <a:pt x="3398" y="3604"/>
                    </a:lnTo>
                    <a:lnTo>
                      <a:pt x="3402" y="3608"/>
                    </a:lnTo>
                    <a:lnTo>
                      <a:pt x="3402" y="3612"/>
                    </a:lnTo>
                    <a:lnTo>
                      <a:pt x="3402" y="3612"/>
                    </a:lnTo>
                    <a:lnTo>
                      <a:pt x="3402" y="3620"/>
                    </a:lnTo>
                    <a:lnTo>
                      <a:pt x="3400" y="3624"/>
                    </a:lnTo>
                    <a:lnTo>
                      <a:pt x="3398" y="3626"/>
                    </a:lnTo>
                    <a:lnTo>
                      <a:pt x="3398" y="3626"/>
                    </a:lnTo>
                    <a:lnTo>
                      <a:pt x="3398" y="3628"/>
                    </a:lnTo>
                    <a:lnTo>
                      <a:pt x="3396" y="3630"/>
                    </a:lnTo>
                    <a:lnTo>
                      <a:pt x="3400" y="3634"/>
                    </a:lnTo>
                    <a:lnTo>
                      <a:pt x="3404" y="3636"/>
                    </a:lnTo>
                    <a:lnTo>
                      <a:pt x="3408" y="3638"/>
                    </a:lnTo>
                    <a:lnTo>
                      <a:pt x="3408" y="3638"/>
                    </a:lnTo>
                    <a:lnTo>
                      <a:pt x="3410" y="3640"/>
                    </a:lnTo>
                    <a:lnTo>
                      <a:pt x="3414" y="3640"/>
                    </a:lnTo>
                    <a:lnTo>
                      <a:pt x="3414" y="3642"/>
                    </a:lnTo>
                    <a:lnTo>
                      <a:pt x="3416" y="3640"/>
                    </a:lnTo>
                    <a:lnTo>
                      <a:pt x="3416" y="3640"/>
                    </a:lnTo>
                    <a:lnTo>
                      <a:pt x="3416" y="3636"/>
                    </a:lnTo>
                    <a:lnTo>
                      <a:pt x="3414" y="3634"/>
                    </a:lnTo>
                    <a:lnTo>
                      <a:pt x="3410" y="3630"/>
                    </a:lnTo>
                    <a:lnTo>
                      <a:pt x="3406" y="3626"/>
                    </a:lnTo>
                    <a:lnTo>
                      <a:pt x="3408" y="3626"/>
                    </a:lnTo>
                    <a:lnTo>
                      <a:pt x="3410" y="3624"/>
                    </a:lnTo>
                    <a:lnTo>
                      <a:pt x="3410" y="3624"/>
                    </a:lnTo>
                    <a:lnTo>
                      <a:pt x="3414" y="3622"/>
                    </a:lnTo>
                    <a:lnTo>
                      <a:pt x="3414" y="3624"/>
                    </a:lnTo>
                    <a:lnTo>
                      <a:pt x="3416" y="3628"/>
                    </a:lnTo>
                    <a:lnTo>
                      <a:pt x="3418" y="3630"/>
                    </a:lnTo>
                    <a:lnTo>
                      <a:pt x="3418" y="3630"/>
                    </a:lnTo>
                    <a:lnTo>
                      <a:pt x="3420" y="3630"/>
                    </a:lnTo>
                    <a:lnTo>
                      <a:pt x="3422" y="3632"/>
                    </a:lnTo>
                    <a:lnTo>
                      <a:pt x="3422" y="3636"/>
                    </a:lnTo>
                    <a:lnTo>
                      <a:pt x="3422" y="3642"/>
                    </a:lnTo>
                    <a:lnTo>
                      <a:pt x="3422" y="3646"/>
                    </a:lnTo>
                    <a:lnTo>
                      <a:pt x="3422" y="3646"/>
                    </a:lnTo>
                    <a:lnTo>
                      <a:pt x="3428" y="3654"/>
                    </a:lnTo>
                    <a:lnTo>
                      <a:pt x="3430" y="3656"/>
                    </a:lnTo>
                    <a:lnTo>
                      <a:pt x="3432" y="3656"/>
                    </a:lnTo>
                    <a:lnTo>
                      <a:pt x="3432" y="3656"/>
                    </a:lnTo>
                    <a:lnTo>
                      <a:pt x="3434" y="3648"/>
                    </a:lnTo>
                    <a:lnTo>
                      <a:pt x="3436" y="3646"/>
                    </a:lnTo>
                    <a:lnTo>
                      <a:pt x="3440" y="3644"/>
                    </a:lnTo>
                    <a:lnTo>
                      <a:pt x="3440" y="3644"/>
                    </a:lnTo>
                    <a:lnTo>
                      <a:pt x="3452" y="3646"/>
                    </a:lnTo>
                    <a:lnTo>
                      <a:pt x="3464" y="3650"/>
                    </a:lnTo>
                    <a:lnTo>
                      <a:pt x="3472" y="3652"/>
                    </a:lnTo>
                    <a:lnTo>
                      <a:pt x="3476" y="3654"/>
                    </a:lnTo>
                    <a:lnTo>
                      <a:pt x="3476" y="3654"/>
                    </a:lnTo>
                    <a:lnTo>
                      <a:pt x="3478" y="3652"/>
                    </a:lnTo>
                    <a:lnTo>
                      <a:pt x="3480" y="3654"/>
                    </a:lnTo>
                    <a:lnTo>
                      <a:pt x="3482" y="3662"/>
                    </a:lnTo>
                    <a:lnTo>
                      <a:pt x="3482" y="3662"/>
                    </a:lnTo>
                    <a:lnTo>
                      <a:pt x="3484" y="3666"/>
                    </a:lnTo>
                    <a:lnTo>
                      <a:pt x="3484" y="3670"/>
                    </a:lnTo>
                    <a:lnTo>
                      <a:pt x="3486" y="3672"/>
                    </a:lnTo>
                    <a:lnTo>
                      <a:pt x="3490" y="3676"/>
                    </a:lnTo>
                    <a:lnTo>
                      <a:pt x="3490" y="3676"/>
                    </a:lnTo>
                    <a:lnTo>
                      <a:pt x="3496" y="3678"/>
                    </a:lnTo>
                    <a:lnTo>
                      <a:pt x="3498" y="3678"/>
                    </a:lnTo>
                    <a:lnTo>
                      <a:pt x="3498" y="3674"/>
                    </a:lnTo>
                    <a:lnTo>
                      <a:pt x="3498" y="3674"/>
                    </a:lnTo>
                    <a:lnTo>
                      <a:pt x="3500" y="3668"/>
                    </a:lnTo>
                    <a:lnTo>
                      <a:pt x="3502" y="3666"/>
                    </a:lnTo>
                    <a:lnTo>
                      <a:pt x="3504" y="3666"/>
                    </a:lnTo>
                    <a:lnTo>
                      <a:pt x="3504" y="3668"/>
                    </a:lnTo>
                    <a:lnTo>
                      <a:pt x="3504" y="3668"/>
                    </a:lnTo>
                    <a:lnTo>
                      <a:pt x="3504" y="3672"/>
                    </a:lnTo>
                    <a:lnTo>
                      <a:pt x="3508" y="3680"/>
                    </a:lnTo>
                    <a:lnTo>
                      <a:pt x="3510" y="3686"/>
                    </a:lnTo>
                    <a:lnTo>
                      <a:pt x="3510" y="3694"/>
                    </a:lnTo>
                    <a:lnTo>
                      <a:pt x="3510" y="3694"/>
                    </a:lnTo>
                    <a:lnTo>
                      <a:pt x="3510" y="3696"/>
                    </a:lnTo>
                    <a:lnTo>
                      <a:pt x="3510" y="3698"/>
                    </a:lnTo>
                    <a:lnTo>
                      <a:pt x="3516" y="3698"/>
                    </a:lnTo>
                    <a:lnTo>
                      <a:pt x="3528" y="3696"/>
                    </a:lnTo>
                    <a:lnTo>
                      <a:pt x="3528" y="3696"/>
                    </a:lnTo>
                    <a:lnTo>
                      <a:pt x="3530" y="3696"/>
                    </a:lnTo>
                    <a:lnTo>
                      <a:pt x="3532" y="3696"/>
                    </a:lnTo>
                    <a:lnTo>
                      <a:pt x="3532" y="3692"/>
                    </a:lnTo>
                    <a:lnTo>
                      <a:pt x="3532" y="3690"/>
                    </a:lnTo>
                    <a:lnTo>
                      <a:pt x="3538" y="3688"/>
                    </a:lnTo>
                    <a:lnTo>
                      <a:pt x="3538" y="3688"/>
                    </a:lnTo>
                    <a:lnTo>
                      <a:pt x="3544" y="3688"/>
                    </a:lnTo>
                    <a:lnTo>
                      <a:pt x="3546" y="3686"/>
                    </a:lnTo>
                    <a:lnTo>
                      <a:pt x="3548" y="3684"/>
                    </a:lnTo>
                    <a:lnTo>
                      <a:pt x="3546" y="3680"/>
                    </a:lnTo>
                    <a:lnTo>
                      <a:pt x="3542" y="3672"/>
                    </a:lnTo>
                    <a:lnTo>
                      <a:pt x="3542" y="3672"/>
                    </a:lnTo>
                    <a:lnTo>
                      <a:pt x="3536" y="3664"/>
                    </a:lnTo>
                    <a:lnTo>
                      <a:pt x="3534" y="3660"/>
                    </a:lnTo>
                    <a:lnTo>
                      <a:pt x="3534" y="3658"/>
                    </a:lnTo>
                    <a:lnTo>
                      <a:pt x="3532" y="3658"/>
                    </a:lnTo>
                    <a:lnTo>
                      <a:pt x="3532" y="3658"/>
                    </a:lnTo>
                    <a:lnTo>
                      <a:pt x="3530" y="3658"/>
                    </a:lnTo>
                    <a:lnTo>
                      <a:pt x="3528" y="3656"/>
                    </a:lnTo>
                    <a:lnTo>
                      <a:pt x="3526" y="3652"/>
                    </a:lnTo>
                    <a:lnTo>
                      <a:pt x="3528" y="3648"/>
                    </a:lnTo>
                    <a:lnTo>
                      <a:pt x="3530" y="3646"/>
                    </a:lnTo>
                    <a:lnTo>
                      <a:pt x="3532" y="3646"/>
                    </a:lnTo>
                    <a:lnTo>
                      <a:pt x="3532" y="3646"/>
                    </a:lnTo>
                    <a:lnTo>
                      <a:pt x="3538" y="3644"/>
                    </a:lnTo>
                    <a:lnTo>
                      <a:pt x="3544" y="3642"/>
                    </a:lnTo>
                    <a:lnTo>
                      <a:pt x="3550" y="3636"/>
                    </a:lnTo>
                    <a:lnTo>
                      <a:pt x="3556" y="3628"/>
                    </a:lnTo>
                    <a:lnTo>
                      <a:pt x="3556" y="3628"/>
                    </a:lnTo>
                    <a:lnTo>
                      <a:pt x="3558" y="3624"/>
                    </a:lnTo>
                    <a:lnTo>
                      <a:pt x="3558" y="3622"/>
                    </a:lnTo>
                    <a:lnTo>
                      <a:pt x="3558" y="3618"/>
                    </a:lnTo>
                    <a:lnTo>
                      <a:pt x="3562" y="3616"/>
                    </a:lnTo>
                    <a:lnTo>
                      <a:pt x="3562" y="3616"/>
                    </a:lnTo>
                    <a:lnTo>
                      <a:pt x="3566" y="3614"/>
                    </a:lnTo>
                    <a:lnTo>
                      <a:pt x="3568" y="3612"/>
                    </a:lnTo>
                    <a:lnTo>
                      <a:pt x="3570" y="3610"/>
                    </a:lnTo>
                    <a:lnTo>
                      <a:pt x="3576" y="3610"/>
                    </a:lnTo>
                    <a:lnTo>
                      <a:pt x="3576" y="3610"/>
                    </a:lnTo>
                    <a:lnTo>
                      <a:pt x="3586" y="3612"/>
                    </a:lnTo>
                    <a:lnTo>
                      <a:pt x="3598" y="3620"/>
                    </a:lnTo>
                    <a:lnTo>
                      <a:pt x="3606" y="3626"/>
                    </a:lnTo>
                    <a:lnTo>
                      <a:pt x="3608" y="3630"/>
                    </a:lnTo>
                    <a:lnTo>
                      <a:pt x="3608" y="3632"/>
                    </a:lnTo>
                    <a:lnTo>
                      <a:pt x="3608" y="3632"/>
                    </a:lnTo>
                    <a:lnTo>
                      <a:pt x="3606" y="3636"/>
                    </a:lnTo>
                    <a:lnTo>
                      <a:pt x="3608" y="3638"/>
                    </a:lnTo>
                    <a:lnTo>
                      <a:pt x="3610" y="3640"/>
                    </a:lnTo>
                    <a:lnTo>
                      <a:pt x="3612" y="3640"/>
                    </a:lnTo>
                    <a:lnTo>
                      <a:pt x="3612" y="3640"/>
                    </a:lnTo>
                    <a:lnTo>
                      <a:pt x="3616" y="3638"/>
                    </a:lnTo>
                    <a:lnTo>
                      <a:pt x="3616" y="3638"/>
                    </a:lnTo>
                    <a:lnTo>
                      <a:pt x="3618" y="3638"/>
                    </a:lnTo>
                    <a:lnTo>
                      <a:pt x="3620" y="3638"/>
                    </a:lnTo>
                    <a:lnTo>
                      <a:pt x="3620" y="3638"/>
                    </a:lnTo>
                    <a:lnTo>
                      <a:pt x="3622" y="3638"/>
                    </a:lnTo>
                    <a:lnTo>
                      <a:pt x="3620" y="3640"/>
                    </a:lnTo>
                    <a:lnTo>
                      <a:pt x="3618" y="3648"/>
                    </a:lnTo>
                    <a:lnTo>
                      <a:pt x="3614" y="3658"/>
                    </a:lnTo>
                    <a:lnTo>
                      <a:pt x="3612" y="3662"/>
                    </a:lnTo>
                    <a:lnTo>
                      <a:pt x="3614" y="3666"/>
                    </a:lnTo>
                    <a:lnTo>
                      <a:pt x="3614" y="3666"/>
                    </a:lnTo>
                    <a:lnTo>
                      <a:pt x="3622" y="3682"/>
                    </a:lnTo>
                    <a:lnTo>
                      <a:pt x="3626" y="3690"/>
                    </a:lnTo>
                    <a:lnTo>
                      <a:pt x="3632" y="3696"/>
                    </a:lnTo>
                    <a:lnTo>
                      <a:pt x="3632" y="3696"/>
                    </a:lnTo>
                    <a:lnTo>
                      <a:pt x="3636" y="3700"/>
                    </a:lnTo>
                    <a:lnTo>
                      <a:pt x="3638" y="3702"/>
                    </a:lnTo>
                    <a:lnTo>
                      <a:pt x="3640" y="3704"/>
                    </a:lnTo>
                    <a:lnTo>
                      <a:pt x="3640" y="3708"/>
                    </a:lnTo>
                    <a:lnTo>
                      <a:pt x="3672" y="3654"/>
                    </a:lnTo>
                    <a:lnTo>
                      <a:pt x="3672" y="3654"/>
                    </a:lnTo>
                    <a:lnTo>
                      <a:pt x="3654" y="3626"/>
                    </a:lnTo>
                    <a:lnTo>
                      <a:pt x="3654" y="3626"/>
                    </a:lnTo>
                    <a:close/>
                    <a:moveTo>
                      <a:pt x="3590" y="1870"/>
                    </a:moveTo>
                    <a:lnTo>
                      <a:pt x="3590" y="1870"/>
                    </a:lnTo>
                    <a:lnTo>
                      <a:pt x="3570" y="1886"/>
                    </a:lnTo>
                    <a:lnTo>
                      <a:pt x="3558" y="1894"/>
                    </a:lnTo>
                    <a:lnTo>
                      <a:pt x="3546" y="1900"/>
                    </a:lnTo>
                    <a:lnTo>
                      <a:pt x="3546" y="1900"/>
                    </a:lnTo>
                    <a:lnTo>
                      <a:pt x="3536" y="1904"/>
                    </a:lnTo>
                    <a:lnTo>
                      <a:pt x="3524" y="1910"/>
                    </a:lnTo>
                    <a:lnTo>
                      <a:pt x="3508" y="1920"/>
                    </a:lnTo>
                    <a:lnTo>
                      <a:pt x="3488" y="1932"/>
                    </a:lnTo>
                    <a:lnTo>
                      <a:pt x="3488" y="1932"/>
                    </a:lnTo>
                    <a:lnTo>
                      <a:pt x="3466" y="1938"/>
                    </a:lnTo>
                    <a:lnTo>
                      <a:pt x="3448" y="1942"/>
                    </a:lnTo>
                    <a:lnTo>
                      <a:pt x="3434" y="1942"/>
                    </a:lnTo>
                    <a:lnTo>
                      <a:pt x="3426" y="1940"/>
                    </a:lnTo>
                    <a:lnTo>
                      <a:pt x="3426" y="1940"/>
                    </a:lnTo>
                    <a:lnTo>
                      <a:pt x="3424" y="1938"/>
                    </a:lnTo>
                    <a:lnTo>
                      <a:pt x="3424" y="1938"/>
                    </a:lnTo>
                    <a:lnTo>
                      <a:pt x="3430" y="1936"/>
                    </a:lnTo>
                    <a:lnTo>
                      <a:pt x="3434" y="1936"/>
                    </a:lnTo>
                    <a:lnTo>
                      <a:pt x="3434" y="1934"/>
                    </a:lnTo>
                    <a:lnTo>
                      <a:pt x="3434" y="1934"/>
                    </a:lnTo>
                    <a:lnTo>
                      <a:pt x="3434" y="1934"/>
                    </a:lnTo>
                    <a:lnTo>
                      <a:pt x="3426" y="1932"/>
                    </a:lnTo>
                    <a:lnTo>
                      <a:pt x="3418" y="1930"/>
                    </a:lnTo>
                    <a:lnTo>
                      <a:pt x="3410" y="1930"/>
                    </a:lnTo>
                    <a:lnTo>
                      <a:pt x="3408" y="1928"/>
                    </a:lnTo>
                    <a:lnTo>
                      <a:pt x="3406" y="1926"/>
                    </a:lnTo>
                    <a:lnTo>
                      <a:pt x="3406" y="1926"/>
                    </a:lnTo>
                    <a:lnTo>
                      <a:pt x="3408" y="1922"/>
                    </a:lnTo>
                    <a:lnTo>
                      <a:pt x="3410" y="1916"/>
                    </a:lnTo>
                    <a:lnTo>
                      <a:pt x="3414" y="1910"/>
                    </a:lnTo>
                    <a:lnTo>
                      <a:pt x="3416" y="1900"/>
                    </a:lnTo>
                    <a:lnTo>
                      <a:pt x="3416" y="1900"/>
                    </a:lnTo>
                    <a:lnTo>
                      <a:pt x="3420" y="1892"/>
                    </a:lnTo>
                    <a:lnTo>
                      <a:pt x="3422" y="1890"/>
                    </a:lnTo>
                    <a:lnTo>
                      <a:pt x="3426" y="1886"/>
                    </a:lnTo>
                    <a:lnTo>
                      <a:pt x="3430" y="1880"/>
                    </a:lnTo>
                    <a:lnTo>
                      <a:pt x="3430" y="1880"/>
                    </a:lnTo>
                    <a:lnTo>
                      <a:pt x="3434" y="1872"/>
                    </a:lnTo>
                    <a:lnTo>
                      <a:pt x="3436" y="1870"/>
                    </a:lnTo>
                    <a:lnTo>
                      <a:pt x="3438" y="1872"/>
                    </a:lnTo>
                    <a:lnTo>
                      <a:pt x="3440" y="1880"/>
                    </a:lnTo>
                    <a:lnTo>
                      <a:pt x="3440" y="1880"/>
                    </a:lnTo>
                    <a:lnTo>
                      <a:pt x="3446" y="1882"/>
                    </a:lnTo>
                    <a:lnTo>
                      <a:pt x="3448" y="1884"/>
                    </a:lnTo>
                    <a:lnTo>
                      <a:pt x="3450" y="1886"/>
                    </a:lnTo>
                    <a:lnTo>
                      <a:pt x="3448" y="1888"/>
                    </a:lnTo>
                    <a:lnTo>
                      <a:pt x="3442" y="1892"/>
                    </a:lnTo>
                    <a:lnTo>
                      <a:pt x="3432" y="1894"/>
                    </a:lnTo>
                    <a:lnTo>
                      <a:pt x="3432" y="1894"/>
                    </a:lnTo>
                    <a:lnTo>
                      <a:pt x="3426" y="1894"/>
                    </a:lnTo>
                    <a:lnTo>
                      <a:pt x="3424" y="1896"/>
                    </a:lnTo>
                    <a:lnTo>
                      <a:pt x="3422" y="1898"/>
                    </a:lnTo>
                    <a:lnTo>
                      <a:pt x="3422" y="1902"/>
                    </a:lnTo>
                    <a:lnTo>
                      <a:pt x="3422" y="1904"/>
                    </a:lnTo>
                    <a:lnTo>
                      <a:pt x="3424" y="1906"/>
                    </a:lnTo>
                    <a:lnTo>
                      <a:pt x="3428" y="1908"/>
                    </a:lnTo>
                    <a:lnTo>
                      <a:pt x="3432" y="1908"/>
                    </a:lnTo>
                    <a:lnTo>
                      <a:pt x="3432" y="1908"/>
                    </a:lnTo>
                    <a:lnTo>
                      <a:pt x="3438" y="1908"/>
                    </a:lnTo>
                    <a:lnTo>
                      <a:pt x="3442" y="1910"/>
                    </a:lnTo>
                    <a:lnTo>
                      <a:pt x="3444" y="1912"/>
                    </a:lnTo>
                    <a:lnTo>
                      <a:pt x="3446" y="1910"/>
                    </a:lnTo>
                    <a:lnTo>
                      <a:pt x="3446" y="1910"/>
                    </a:lnTo>
                    <a:lnTo>
                      <a:pt x="3450" y="1904"/>
                    </a:lnTo>
                    <a:lnTo>
                      <a:pt x="3456" y="1900"/>
                    </a:lnTo>
                    <a:lnTo>
                      <a:pt x="3466" y="1896"/>
                    </a:lnTo>
                    <a:lnTo>
                      <a:pt x="3466" y="1896"/>
                    </a:lnTo>
                    <a:lnTo>
                      <a:pt x="3470" y="1892"/>
                    </a:lnTo>
                    <a:lnTo>
                      <a:pt x="3474" y="1888"/>
                    </a:lnTo>
                    <a:lnTo>
                      <a:pt x="3482" y="1880"/>
                    </a:lnTo>
                    <a:lnTo>
                      <a:pt x="3488" y="1876"/>
                    </a:lnTo>
                    <a:lnTo>
                      <a:pt x="3496" y="1874"/>
                    </a:lnTo>
                    <a:lnTo>
                      <a:pt x="3504" y="1874"/>
                    </a:lnTo>
                    <a:lnTo>
                      <a:pt x="3518" y="1876"/>
                    </a:lnTo>
                    <a:lnTo>
                      <a:pt x="3518" y="1876"/>
                    </a:lnTo>
                    <a:lnTo>
                      <a:pt x="3534" y="1880"/>
                    </a:lnTo>
                    <a:lnTo>
                      <a:pt x="3538" y="1880"/>
                    </a:lnTo>
                    <a:lnTo>
                      <a:pt x="3536" y="1878"/>
                    </a:lnTo>
                    <a:lnTo>
                      <a:pt x="3532" y="1876"/>
                    </a:lnTo>
                    <a:lnTo>
                      <a:pt x="3532" y="1872"/>
                    </a:lnTo>
                    <a:lnTo>
                      <a:pt x="3532" y="1870"/>
                    </a:lnTo>
                    <a:lnTo>
                      <a:pt x="3532" y="1870"/>
                    </a:lnTo>
                    <a:lnTo>
                      <a:pt x="3536" y="1866"/>
                    </a:lnTo>
                    <a:lnTo>
                      <a:pt x="3540" y="1864"/>
                    </a:lnTo>
                    <a:lnTo>
                      <a:pt x="3560" y="1862"/>
                    </a:lnTo>
                    <a:lnTo>
                      <a:pt x="3560" y="1862"/>
                    </a:lnTo>
                    <a:lnTo>
                      <a:pt x="3580" y="1860"/>
                    </a:lnTo>
                    <a:lnTo>
                      <a:pt x="3584" y="1860"/>
                    </a:lnTo>
                    <a:lnTo>
                      <a:pt x="3586" y="1858"/>
                    </a:lnTo>
                    <a:lnTo>
                      <a:pt x="3586" y="1858"/>
                    </a:lnTo>
                    <a:lnTo>
                      <a:pt x="3586" y="1854"/>
                    </a:lnTo>
                    <a:lnTo>
                      <a:pt x="3586" y="1852"/>
                    </a:lnTo>
                    <a:lnTo>
                      <a:pt x="3588" y="1850"/>
                    </a:lnTo>
                    <a:lnTo>
                      <a:pt x="3588" y="1850"/>
                    </a:lnTo>
                    <a:lnTo>
                      <a:pt x="3590" y="1850"/>
                    </a:lnTo>
                    <a:lnTo>
                      <a:pt x="3592" y="1852"/>
                    </a:lnTo>
                    <a:lnTo>
                      <a:pt x="3594" y="1858"/>
                    </a:lnTo>
                    <a:lnTo>
                      <a:pt x="3592" y="1864"/>
                    </a:lnTo>
                    <a:lnTo>
                      <a:pt x="3590" y="1870"/>
                    </a:lnTo>
                    <a:lnTo>
                      <a:pt x="3590" y="1870"/>
                    </a:lnTo>
                    <a:close/>
                    <a:moveTo>
                      <a:pt x="3578" y="1812"/>
                    </a:moveTo>
                    <a:lnTo>
                      <a:pt x="3578" y="1812"/>
                    </a:lnTo>
                    <a:lnTo>
                      <a:pt x="3586" y="1806"/>
                    </a:lnTo>
                    <a:lnTo>
                      <a:pt x="3596" y="1804"/>
                    </a:lnTo>
                    <a:lnTo>
                      <a:pt x="3624" y="1798"/>
                    </a:lnTo>
                    <a:lnTo>
                      <a:pt x="3624" y="1798"/>
                    </a:lnTo>
                    <a:lnTo>
                      <a:pt x="3636" y="1796"/>
                    </a:lnTo>
                    <a:lnTo>
                      <a:pt x="3642" y="1794"/>
                    </a:lnTo>
                    <a:lnTo>
                      <a:pt x="3656" y="1802"/>
                    </a:lnTo>
                    <a:lnTo>
                      <a:pt x="3656" y="1802"/>
                    </a:lnTo>
                    <a:lnTo>
                      <a:pt x="3662" y="1804"/>
                    </a:lnTo>
                    <a:lnTo>
                      <a:pt x="3664" y="1804"/>
                    </a:lnTo>
                    <a:lnTo>
                      <a:pt x="3668" y="1804"/>
                    </a:lnTo>
                    <a:lnTo>
                      <a:pt x="3668" y="1802"/>
                    </a:lnTo>
                    <a:lnTo>
                      <a:pt x="3672" y="1794"/>
                    </a:lnTo>
                    <a:lnTo>
                      <a:pt x="3674" y="1790"/>
                    </a:lnTo>
                    <a:lnTo>
                      <a:pt x="3678" y="1788"/>
                    </a:lnTo>
                    <a:lnTo>
                      <a:pt x="3678" y="1788"/>
                    </a:lnTo>
                    <a:lnTo>
                      <a:pt x="3686" y="1782"/>
                    </a:lnTo>
                    <a:lnTo>
                      <a:pt x="3696" y="1778"/>
                    </a:lnTo>
                    <a:lnTo>
                      <a:pt x="3706" y="1776"/>
                    </a:lnTo>
                    <a:lnTo>
                      <a:pt x="3716" y="1770"/>
                    </a:lnTo>
                    <a:lnTo>
                      <a:pt x="3716" y="1770"/>
                    </a:lnTo>
                    <a:lnTo>
                      <a:pt x="3714" y="1774"/>
                    </a:lnTo>
                    <a:lnTo>
                      <a:pt x="3712" y="1778"/>
                    </a:lnTo>
                    <a:lnTo>
                      <a:pt x="3708" y="1782"/>
                    </a:lnTo>
                    <a:lnTo>
                      <a:pt x="3702" y="1784"/>
                    </a:lnTo>
                    <a:lnTo>
                      <a:pt x="3702" y="1784"/>
                    </a:lnTo>
                    <a:lnTo>
                      <a:pt x="3698" y="1786"/>
                    </a:lnTo>
                    <a:lnTo>
                      <a:pt x="3694" y="1790"/>
                    </a:lnTo>
                    <a:lnTo>
                      <a:pt x="3696" y="1794"/>
                    </a:lnTo>
                    <a:lnTo>
                      <a:pt x="3698" y="1798"/>
                    </a:lnTo>
                    <a:lnTo>
                      <a:pt x="3698" y="1798"/>
                    </a:lnTo>
                    <a:lnTo>
                      <a:pt x="3702" y="1800"/>
                    </a:lnTo>
                    <a:lnTo>
                      <a:pt x="3702" y="1802"/>
                    </a:lnTo>
                    <a:lnTo>
                      <a:pt x="3700" y="1806"/>
                    </a:lnTo>
                    <a:lnTo>
                      <a:pt x="3700" y="1814"/>
                    </a:lnTo>
                    <a:lnTo>
                      <a:pt x="3700" y="1814"/>
                    </a:lnTo>
                    <a:lnTo>
                      <a:pt x="3700" y="1820"/>
                    </a:lnTo>
                    <a:lnTo>
                      <a:pt x="3696" y="1822"/>
                    </a:lnTo>
                    <a:lnTo>
                      <a:pt x="3690" y="1826"/>
                    </a:lnTo>
                    <a:lnTo>
                      <a:pt x="3684" y="1830"/>
                    </a:lnTo>
                    <a:lnTo>
                      <a:pt x="3684" y="1830"/>
                    </a:lnTo>
                    <a:lnTo>
                      <a:pt x="3680" y="1834"/>
                    </a:lnTo>
                    <a:lnTo>
                      <a:pt x="3676" y="1836"/>
                    </a:lnTo>
                    <a:lnTo>
                      <a:pt x="3662" y="1838"/>
                    </a:lnTo>
                    <a:lnTo>
                      <a:pt x="3648" y="1838"/>
                    </a:lnTo>
                    <a:lnTo>
                      <a:pt x="3638" y="1834"/>
                    </a:lnTo>
                    <a:lnTo>
                      <a:pt x="3638" y="1834"/>
                    </a:lnTo>
                    <a:lnTo>
                      <a:pt x="3628" y="1832"/>
                    </a:lnTo>
                    <a:lnTo>
                      <a:pt x="3616" y="1830"/>
                    </a:lnTo>
                    <a:lnTo>
                      <a:pt x="3604" y="1832"/>
                    </a:lnTo>
                    <a:lnTo>
                      <a:pt x="3594" y="1834"/>
                    </a:lnTo>
                    <a:lnTo>
                      <a:pt x="3594" y="1834"/>
                    </a:lnTo>
                    <a:lnTo>
                      <a:pt x="3588" y="1838"/>
                    </a:lnTo>
                    <a:lnTo>
                      <a:pt x="3582" y="1840"/>
                    </a:lnTo>
                    <a:lnTo>
                      <a:pt x="3574" y="1842"/>
                    </a:lnTo>
                    <a:lnTo>
                      <a:pt x="3574" y="1842"/>
                    </a:lnTo>
                    <a:lnTo>
                      <a:pt x="3568" y="1842"/>
                    </a:lnTo>
                    <a:lnTo>
                      <a:pt x="3562" y="1842"/>
                    </a:lnTo>
                    <a:lnTo>
                      <a:pt x="3560" y="1840"/>
                    </a:lnTo>
                    <a:lnTo>
                      <a:pt x="3558" y="1838"/>
                    </a:lnTo>
                    <a:lnTo>
                      <a:pt x="3558" y="1834"/>
                    </a:lnTo>
                    <a:lnTo>
                      <a:pt x="3560" y="1828"/>
                    </a:lnTo>
                    <a:lnTo>
                      <a:pt x="3560" y="1828"/>
                    </a:lnTo>
                    <a:lnTo>
                      <a:pt x="3564" y="1820"/>
                    </a:lnTo>
                    <a:lnTo>
                      <a:pt x="3570" y="1818"/>
                    </a:lnTo>
                    <a:lnTo>
                      <a:pt x="3574" y="1816"/>
                    </a:lnTo>
                    <a:lnTo>
                      <a:pt x="3578" y="1812"/>
                    </a:lnTo>
                    <a:lnTo>
                      <a:pt x="3578" y="1812"/>
                    </a:lnTo>
                    <a:close/>
                    <a:moveTo>
                      <a:pt x="3092" y="1606"/>
                    </a:moveTo>
                    <a:lnTo>
                      <a:pt x="3092" y="1606"/>
                    </a:lnTo>
                    <a:lnTo>
                      <a:pt x="3104" y="1594"/>
                    </a:lnTo>
                    <a:lnTo>
                      <a:pt x="3118" y="1586"/>
                    </a:lnTo>
                    <a:lnTo>
                      <a:pt x="3158" y="1566"/>
                    </a:lnTo>
                    <a:lnTo>
                      <a:pt x="3158" y="1566"/>
                    </a:lnTo>
                    <a:lnTo>
                      <a:pt x="3164" y="1564"/>
                    </a:lnTo>
                    <a:lnTo>
                      <a:pt x="3164" y="1564"/>
                    </a:lnTo>
                    <a:lnTo>
                      <a:pt x="3168" y="1560"/>
                    </a:lnTo>
                    <a:lnTo>
                      <a:pt x="3172" y="1556"/>
                    </a:lnTo>
                    <a:lnTo>
                      <a:pt x="3176" y="1544"/>
                    </a:lnTo>
                    <a:lnTo>
                      <a:pt x="3176" y="1544"/>
                    </a:lnTo>
                    <a:lnTo>
                      <a:pt x="3180" y="1538"/>
                    </a:lnTo>
                    <a:lnTo>
                      <a:pt x="3184" y="1534"/>
                    </a:lnTo>
                    <a:lnTo>
                      <a:pt x="3188" y="1534"/>
                    </a:lnTo>
                    <a:lnTo>
                      <a:pt x="3190" y="1536"/>
                    </a:lnTo>
                    <a:lnTo>
                      <a:pt x="3190" y="1538"/>
                    </a:lnTo>
                    <a:lnTo>
                      <a:pt x="3190" y="1542"/>
                    </a:lnTo>
                    <a:lnTo>
                      <a:pt x="3190" y="1542"/>
                    </a:lnTo>
                    <a:lnTo>
                      <a:pt x="3188" y="1548"/>
                    </a:lnTo>
                    <a:lnTo>
                      <a:pt x="3192" y="1544"/>
                    </a:lnTo>
                    <a:lnTo>
                      <a:pt x="3196" y="1536"/>
                    </a:lnTo>
                    <a:lnTo>
                      <a:pt x="3200" y="1524"/>
                    </a:lnTo>
                    <a:lnTo>
                      <a:pt x="3200" y="1524"/>
                    </a:lnTo>
                    <a:lnTo>
                      <a:pt x="3204" y="1516"/>
                    </a:lnTo>
                    <a:lnTo>
                      <a:pt x="3206" y="1516"/>
                    </a:lnTo>
                    <a:lnTo>
                      <a:pt x="3208" y="1516"/>
                    </a:lnTo>
                    <a:lnTo>
                      <a:pt x="3208" y="1522"/>
                    </a:lnTo>
                    <a:lnTo>
                      <a:pt x="3206" y="1532"/>
                    </a:lnTo>
                    <a:lnTo>
                      <a:pt x="3206" y="1532"/>
                    </a:lnTo>
                    <a:lnTo>
                      <a:pt x="3204" y="1538"/>
                    </a:lnTo>
                    <a:lnTo>
                      <a:pt x="3204" y="1540"/>
                    </a:lnTo>
                    <a:lnTo>
                      <a:pt x="3204" y="1540"/>
                    </a:lnTo>
                    <a:lnTo>
                      <a:pt x="3216" y="1532"/>
                    </a:lnTo>
                    <a:lnTo>
                      <a:pt x="3216" y="1532"/>
                    </a:lnTo>
                    <a:lnTo>
                      <a:pt x="3218" y="1530"/>
                    </a:lnTo>
                    <a:lnTo>
                      <a:pt x="3220" y="1526"/>
                    </a:lnTo>
                    <a:lnTo>
                      <a:pt x="3218" y="1520"/>
                    </a:lnTo>
                    <a:lnTo>
                      <a:pt x="3216" y="1514"/>
                    </a:lnTo>
                    <a:lnTo>
                      <a:pt x="3216" y="1512"/>
                    </a:lnTo>
                    <a:lnTo>
                      <a:pt x="3216" y="1510"/>
                    </a:lnTo>
                    <a:lnTo>
                      <a:pt x="3216" y="1510"/>
                    </a:lnTo>
                    <a:lnTo>
                      <a:pt x="3220" y="1508"/>
                    </a:lnTo>
                    <a:lnTo>
                      <a:pt x="3224" y="1510"/>
                    </a:lnTo>
                    <a:lnTo>
                      <a:pt x="3236" y="1514"/>
                    </a:lnTo>
                    <a:lnTo>
                      <a:pt x="3248" y="1520"/>
                    </a:lnTo>
                    <a:lnTo>
                      <a:pt x="3254" y="1522"/>
                    </a:lnTo>
                    <a:lnTo>
                      <a:pt x="3260" y="1522"/>
                    </a:lnTo>
                    <a:lnTo>
                      <a:pt x="3260" y="1522"/>
                    </a:lnTo>
                    <a:lnTo>
                      <a:pt x="3268" y="1522"/>
                    </a:lnTo>
                    <a:lnTo>
                      <a:pt x="3272" y="1522"/>
                    </a:lnTo>
                    <a:lnTo>
                      <a:pt x="3276" y="1522"/>
                    </a:lnTo>
                    <a:lnTo>
                      <a:pt x="3284" y="1522"/>
                    </a:lnTo>
                    <a:lnTo>
                      <a:pt x="3284" y="1522"/>
                    </a:lnTo>
                    <a:lnTo>
                      <a:pt x="3288" y="1524"/>
                    </a:lnTo>
                    <a:lnTo>
                      <a:pt x="3292" y="1528"/>
                    </a:lnTo>
                    <a:lnTo>
                      <a:pt x="3296" y="1542"/>
                    </a:lnTo>
                    <a:lnTo>
                      <a:pt x="3298" y="1550"/>
                    </a:lnTo>
                    <a:lnTo>
                      <a:pt x="3302" y="1558"/>
                    </a:lnTo>
                    <a:lnTo>
                      <a:pt x="3308" y="1566"/>
                    </a:lnTo>
                    <a:lnTo>
                      <a:pt x="3314" y="1570"/>
                    </a:lnTo>
                    <a:lnTo>
                      <a:pt x="3314" y="1570"/>
                    </a:lnTo>
                    <a:lnTo>
                      <a:pt x="3320" y="1572"/>
                    </a:lnTo>
                    <a:lnTo>
                      <a:pt x="3328" y="1572"/>
                    </a:lnTo>
                    <a:lnTo>
                      <a:pt x="3340" y="1570"/>
                    </a:lnTo>
                    <a:lnTo>
                      <a:pt x="3344" y="1570"/>
                    </a:lnTo>
                    <a:lnTo>
                      <a:pt x="3348" y="1570"/>
                    </a:lnTo>
                    <a:lnTo>
                      <a:pt x="3348" y="1574"/>
                    </a:lnTo>
                    <a:lnTo>
                      <a:pt x="3346" y="1580"/>
                    </a:lnTo>
                    <a:lnTo>
                      <a:pt x="3346" y="1580"/>
                    </a:lnTo>
                    <a:lnTo>
                      <a:pt x="3344" y="1588"/>
                    </a:lnTo>
                    <a:lnTo>
                      <a:pt x="3346" y="1594"/>
                    </a:lnTo>
                    <a:lnTo>
                      <a:pt x="3358" y="1604"/>
                    </a:lnTo>
                    <a:lnTo>
                      <a:pt x="3358" y="1604"/>
                    </a:lnTo>
                    <a:lnTo>
                      <a:pt x="3360" y="1606"/>
                    </a:lnTo>
                    <a:lnTo>
                      <a:pt x="3360" y="1610"/>
                    </a:lnTo>
                    <a:lnTo>
                      <a:pt x="3358" y="1618"/>
                    </a:lnTo>
                    <a:lnTo>
                      <a:pt x="3354" y="1624"/>
                    </a:lnTo>
                    <a:lnTo>
                      <a:pt x="3354" y="1626"/>
                    </a:lnTo>
                    <a:lnTo>
                      <a:pt x="3356" y="1630"/>
                    </a:lnTo>
                    <a:lnTo>
                      <a:pt x="3356" y="1630"/>
                    </a:lnTo>
                    <a:lnTo>
                      <a:pt x="3362" y="1630"/>
                    </a:lnTo>
                    <a:lnTo>
                      <a:pt x="3364" y="1630"/>
                    </a:lnTo>
                    <a:lnTo>
                      <a:pt x="3366" y="1630"/>
                    </a:lnTo>
                    <a:lnTo>
                      <a:pt x="3368" y="1632"/>
                    </a:lnTo>
                    <a:lnTo>
                      <a:pt x="3368" y="1632"/>
                    </a:lnTo>
                    <a:lnTo>
                      <a:pt x="3370" y="1634"/>
                    </a:lnTo>
                    <a:lnTo>
                      <a:pt x="3368" y="1636"/>
                    </a:lnTo>
                    <a:lnTo>
                      <a:pt x="3364" y="1640"/>
                    </a:lnTo>
                    <a:lnTo>
                      <a:pt x="3362" y="1642"/>
                    </a:lnTo>
                    <a:lnTo>
                      <a:pt x="3362" y="1648"/>
                    </a:lnTo>
                    <a:lnTo>
                      <a:pt x="3362" y="1648"/>
                    </a:lnTo>
                    <a:lnTo>
                      <a:pt x="3362" y="1652"/>
                    </a:lnTo>
                    <a:lnTo>
                      <a:pt x="3364" y="1654"/>
                    </a:lnTo>
                    <a:lnTo>
                      <a:pt x="3372" y="1652"/>
                    </a:lnTo>
                    <a:lnTo>
                      <a:pt x="3380" y="1652"/>
                    </a:lnTo>
                    <a:lnTo>
                      <a:pt x="3382" y="1652"/>
                    </a:lnTo>
                    <a:lnTo>
                      <a:pt x="3382" y="1656"/>
                    </a:lnTo>
                    <a:lnTo>
                      <a:pt x="3382" y="1656"/>
                    </a:lnTo>
                    <a:lnTo>
                      <a:pt x="3382" y="1662"/>
                    </a:lnTo>
                    <a:lnTo>
                      <a:pt x="3386" y="1664"/>
                    </a:lnTo>
                    <a:lnTo>
                      <a:pt x="3392" y="1666"/>
                    </a:lnTo>
                    <a:lnTo>
                      <a:pt x="3402" y="1668"/>
                    </a:lnTo>
                    <a:lnTo>
                      <a:pt x="3402" y="1668"/>
                    </a:lnTo>
                    <a:lnTo>
                      <a:pt x="3416" y="1672"/>
                    </a:lnTo>
                    <a:lnTo>
                      <a:pt x="3430" y="1674"/>
                    </a:lnTo>
                    <a:lnTo>
                      <a:pt x="3446" y="1674"/>
                    </a:lnTo>
                    <a:lnTo>
                      <a:pt x="3460" y="1676"/>
                    </a:lnTo>
                    <a:lnTo>
                      <a:pt x="3460" y="1676"/>
                    </a:lnTo>
                    <a:lnTo>
                      <a:pt x="3470" y="1676"/>
                    </a:lnTo>
                    <a:lnTo>
                      <a:pt x="3478" y="1676"/>
                    </a:lnTo>
                    <a:lnTo>
                      <a:pt x="3484" y="1678"/>
                    </a:lnTo>
                    <a:lnTo>
                      <a:pt x="3484" y="1678"/>
                    </a:lnTo>
                    <a:lnTo>
                      <a:pt x="3484" y="1680"/>
                    </a:lnTo>
                    <a:lnTo>
                      <a:pt x="3484" y="1680"/>
                    </a:lnTo>
                    <a:lnTo>
                      <a:pt x="3484" y="1682"/>
                    </a:lnTo>
                    <a:lnTo>
                      <a:pt x="3484" y="1684"/>
                    </a:lnTo>
                    <a:lnTo>
                      <a:pt x="3490" y="1686"/>
                    </a:lnTo>
                    <a:lnTo>
                      <a:pt x="3508" y="1686"/>
                    </a:lnTo>
                    <a:lnTo>
                      <a:pt x="3508" y="1686"/>
                    </a:lnTo>
                    <a:lnTo>
                      <a:pt x="3514" y="1688"/>
                    </a:lnTo>
                    <a:lnTo>
                      <a:pt x="3518" y="1692"/>
                    </a:lnTo>
                    <a:lnTo>
                      <a:pt x="3526" y="1704"/>
                    </a:lnTo>
                    <a:lnTo>
                      <a:pt x="3532" y="1716"/>
                    </a:lnTo>
                    <a:lnTo>
                      <a:pt x="3534" y="1718"/>
                    </a:lnTo>
                    <a:lnTo>
                      <a:pt x="3536" y="1718"/>
                    </a:lnTo>
                    <a:lnTo>
                      <a:pt x="3536" y="1718"/>
                    </a:lnTo>
                    <a:lnTo>
                      <a:pt x="3540" y="1716"/>
                    </a:lnTo>
                    <a:lnTo>
                      <a:pt x="3542" y="1716"/>
                    </a:lnTo>
                    <a:lnTo>
                      <a:pt x="3544" y="1720"/>
                    </a:lnTo>
                    <a:lnTo>
                      <a:pt x="3544" y="1726"/>
                    </a:lnTo>
                    <a:lnTo>
                      <a:pt x="3544" y="1726"/>
                    </a:lnTo>
                    <a:lnTo>
                      <a:pt x="3544" y="1730"/>
                    </a:lnTo>
                    <a:lnTo>
                      <a:pt x="3546" y="1734"/>
                    </a:lnTo>
                    <a:lnTo>
                      <a:pt x="3552" y="1742"/>
                    </a:lnTo>
                    <a:lnTo>
                      <a:pt x="3556" y="1748"/>
                    </a:lnTo>
                    <a:lnTo>
                      <a:pt x="3560" y="1756"/>
                    </a:lnTo>
                    <a:lnTo>
                      <a:pt x="3560" y="1756"/>
                    </a:lnTo>
                    <a:lnTo>
                      <a:pt x="3558" y="1758"/>
                    </a:lnTo>
                    <a:lnTo>
                      <a:pt x="3558" y="1758"/>
                    </a:lnTo>
                    <a:lnTo>
                      <a:pt x="3554" y="1754"/>
                    </a:lnTo>
                    <a:lnTo>
                      <a:pt x="3548" y="1750"/>
                    </a:lnTo>
                    <a:lnTo>
                      <a:pt x="3546" y="1750"/>
                    </a:lnTo>
                    <a:lnTo>
                      <a:pt x="3544" y="1750"/>
                    </a:lnTo>
                    <a:lnTo>
                      <a:pt x="3544" y="1750"/>
                    </a:lnTo>
                    <a:lnTo>
                      <a:pt x="3542" y="1752"/>
                    </a:lnTo>
                    <a:lnTo>
                      <a:pt x="3542" y="1754"/>
                    </a:lnTo>
                    <a:lnTo>
                      <a:pt x="3546" y="1760"/>
                    </a:lnTo>
                    <a:lnTo>
                      <a:pt x="3548" y="1766"/>
                    </a:lnTo>
                    <a:lnTo>
                      <a:pt x="3546" y="1768"/>
                    </a:lnTo>
                    <a:lnTo>
                      <a:pt x="3544" y="1770"/>
                    </a:lnTo>
                    <a:lnTo>
                      <a:pt x="3544" y="1770"/>
                    </a:lnTo>
                    <a:lnTo>
                      <a:pt x="3542" y="1772"/>
                    </a:lnTo>
                    <a:lnTo>
                      <a:pt x="3538" y="1770"/>
                    </a:lnTo>
                    <a:lnTo>
                      <a:pt x="3530" y="1764"/>
                    </a:lnTo>
                    <a:lnTo>
                      <a:pt x="3520" y="1760"/>
                    </a:lnTo>
                    <a:lnTo>
                      <a:pt x="3516" y="1758"/>
                    </a:lnTo>
                    <a:lnTo>
                      <a:pt x="3512" y="1760"/>
                    </a:lnTo>
                    <a:lnTo>
                      <a:pt x="3512" y="1760"/>
                    </a:lnTo>
                    <a:lnTo>
                      <a:pt x="3508" y="1762"/>
                    </a:lnTo>
                    <a:lnTo>
                      <a:pt x="3508" y="1758"/>
                    </a:lnTo>
                    <a:lnTo>
                      <a:pt x="3508" y="1754"/>
                    </a:lnTo>
                    <a:lnTo>
                      <a:pt x="3508" y="1754"/>
                    </a:lnTo>
                    <a:lnTo>
                      <a:pt x="3504" y="1754"/>
                    </a:lnTo>
                    <a:lnTo>
                      <a:pt x="3504" y="1754"/>
                    </a:lnTo>
                    <a:lnTo>
                      <a:pt x="3502" y="1754"/>
                    </a:lnTo>
                    <a:lnTo>
                      <a:pt x="3502" y="1754"/>
                    </a:lnTo>
                    <a:lnTo>
                      <a:pt x="3504" y="1750"/>
                    </a:lnTo>
                    <a:lnTo>
                      <a:pt x="3506" y="1746"/>
                    </a:lnTo>
                    <a:lnTo>
                      <a:pt x="3504" y="1744"/>
                    </a:lnTo>
                    <a:lnTo>
                      <a:pt x="3502" y="1742"/>
                    </a:lnTo>
                    <a:lnTo>
                      <a:pt x="3502" y="1742"/>
                    </a:lnTo>
                    <a:lnTo>
                      <a:pt x="3498" y="1742"/>
                    </a:lnTo>
                    <a:lnTo>
                      <a:pt x="3496" y="1740"/>
                    </a:lnTo>
                    <a:lnTo>
                      <a:pt x="3494" y="1734"/>
                    </a:lnTo>
                    <a:lnTo>
                      <a:pt x="3494" y="1728"/>
                    </a:lnTo>
                    <a:lnTo>
                      <a:pt x="3492" y="1728"/>
                    </a:lnTo>
                    <a:lnTo>
                      <a:pt x="3490" y="1726"/>
                    </a:lnTo>
                    <a:lnTo>
                      <a:pt x="3490" y="1726"/>
                    </a:lnTo>
                    <a:lnTo>
                      <a:pt x="3486" y="1726"/>
                    </a:lnTo>
                    <a:lnTo>
                      <a:pt x="3482" y="1726"/>
                    </a:lnTo>
                    <a:lnTo>
                      <a:pt x="3480" y="1724"/>
                    </a:lnTo>
                    <a:lnTo>
                      <a:pt x="3478" y="1726"/>
                    </a:lnTo>
                    <a:lnTo>
                      <a:pt x="3478" y="1726"/>
                    </a:lnTo>
                    <a:lnTo>
                      <a:pt x="3480" y="1730"/>
                    </a:lnTo>
                    <a:lnTo>
                      <a:pt x="3484" y="1736"/>
                    </a:lnTo>
                    <a:lnTo>
                      <a:pt x="3490" y="1744"/>
                    </a:lnTo>
                    <a:lnTo>
                      <a:pt x="3496" y="1756"/>
                    </a:lnTo>
                    <a:lnTo>
                      <a:pt x="3496" y="1756"/>
                    </a:lnTo>
                    <a:lnTo>
                      <a:pt x="3496" y="1762"/>
                    </a:lnTo>
                    <a:lnTo>
                      <a:pt x="3494" y="1766"/>
                    </a:lnTo>
                    <a:lnTo>
                      <a:pt x="3486" y="1776"/>
                    </a:lnTo>
                    <a:lnTo>
                      <a:pt x="3482" y="1782"/>
                    </a:lnTo>
                    <a:lnTo>
                      <a:pt x="3480" y="1788"/>
                    </a:lnTo>
                    <a:lnTo>
                      <a:pt x="3476" y="1796"/>
                    </a:lnTo>
                    <a:lnTo>
                      <a:pt x="3476" y="1806"/>
                    </a:lnTo>
                    <a:lnTo>
                      <a:pt x="3476" y="1806"/>
                    </a:lnTo>
                    <a:lnTo>
                      <a:pt x="3476" y="1826"/>
                    </a:lnTo>
                    <a:lnTo>
                      <a:pt x="3476" y="1832"/>
                    </a:lnTo>
                    <a:lnTo>
                      <a:pt x="3472" y="1838"/>
                    </a:lnTo>
                    <a:lnTo>
                      <a:pt x="3468" y="1842"/>
                    </a:lnTo>
                    <a:lnTo>
                      <a:pt x="3464" y="1844"/>
                    </a:lnTo>
                    <a:lnTo>
                      <a:pt x="3448" y="1852"/>
                    </a:lnTo>
                    <a:lnTo>
                      <a:pt x="3448" y="1852"/>
                    </a:lnTo>
                    <a:lnTo>
                      <a:pt x="3446" y="1846"/>
                    </a:lnTo>
                    <a:lnTo>
                      <a:pt x="3444" y="1838"/>
                    </a:lnTo>
                    <a:lnTo>
                      <a:pt x="3440" y="1818"/>
                    </a:lnTo>
                    <a:lnTo>
                      <a:pt x="3438" y="1808"/>
                    </a:lnTo>
                    <a:lnTo>
                      <a:pt x="3434" y="1802"/>
                    </a:lnTo>
                    <a:lnTo>
                      <a:pt x="3428" y="1796"/>
                    </a:lnTo>
                    <a:lnTo>
                      <a:pt x="3424" y="1796"/>
                    </a:lnTo>
                    <a:lnTo>
                      <a:pt x="3424" y="1796"/>
                    </a:lnTo>
                    <a:lnTo>
                      <a:pt x="3418" y="1798"/>
                    </a:lnTo>
                    <a:lnTo>
                      <a:pt x="3414" y="1800"/>
                    </a:lnTo>
                    <a:lnTo>
                      <a:pt x="3408" y="1808"/>
                    </a:lnTo>
                    <a:lnTo>
                      <a:pt x="3404" y="1816"/>
                    </a:lnTo>
                    <a:lnTo>
                      <a:pt x="3400" y="1818"/>
                    </a:lnTo>
                    <a:lnTo>
                      <a:pt x="3398" y="1820"/>
                    </a:lnTo>
                    <a:lnTo>
                      <a:pt x="3398" y="1820"/>
                    </a:lnTo>
                    <a:lnTo>
                      <a:pt x="3394" y="1818"/>
                    </a:lnTo>
                    <a:lnTo>
                      <a:pt x="3392" y="1816"/>
                    </a:lnTo>
                    <a:lnTo>
                      <a:pt x="3388" y="1810"/>
                    </a:lnTo>
                    <a:lnTo>
                      <a:pt x="3390" y="1802"/>
                    </a:lnTo>
                    <a:lnTo>
                      <a:pt x="3392" y="1798"/>
                    </a:lnTo>
                    <a:lnTo>
                      <a:pt x="3394" y="1796"/>
                    </a:lnTo>
                    <a:lnTo>
                      <a:pt x="3394" y="1796"/>
                    </a:lnTo>
                    <a:lnTo>
                      <a:pt x="3400" y="1790"/>
                    </a:lnTo>
                    <a:lnTo>
                      <a:pt x="3406" y="1784"/>
                    </a:lnTo>
                    <a:lnTo>
                      <a:pt x="3410" y="1776"/>
                    </a:lnTo>
                    <a:lnTo>
                      <a:pt x="3412" y="1764"/>
                    </a:lnTo>
                    <a:lnTo>
                      <a:pt x="3412" y="1764"/>
                    </a:lnTo>
                    <a:lnTo>
                      <a:pt x="3412" y="1758"/>
                    </a:lnTo>
                    <a:lnTo>
                      <a:pt x="3412" y="1754"/>
                    </a:lnTo>
                    <a:lnTo>
                      <a:pt x="3410" y="1746"/>
                    </a:lnTo>
                    <a:lnTo>
                      <a:pt x="3408" y="1740"/>
                    </a:lnTo>
                    <a:lnTo>
                      <a:pt x="3408" y="1738"/>
                    </a:lnTo>
                    <a:lnTo>
                      <a:pt x="3410" y="1738"/>
                    </a:lnTo>
                    <a:lnTo>
                      <a:pt x="3410" y="1738"/>
                    </a:lnTo>
                    <a:lnTo>
                      <a:pt x="3414" y="1736"/>
                    </a:lnTo>
                    <a:lnTo>
                      <a:pt x="3414" y="1734"/>
                    </a:lnTo>
                    <a:lnTo>
                      <a:pt x="3410" y="1728"/>
                    </a:lnTo>
                    <a:lnTo>
                      <a:pt x="3402" y="1722"/>
                    </a:lnTo>
                    <a:lnTo>
                      <a:pt x="3392" y="1716"/>
                    </a:lnTo>
                    <a:lnTo>
                      <a:pt x="3392" y="1716"/>
                    </a:lnTo>
                    <a:lnTo>
                      <a:pt x="3382" y="1712"/>
                    </a:lnTo>
                    <a:lnTo>
                      <a:pt x="3380" y="1708"/>
                    </a:lnTo>
                    <a:lnTo>
                      <a:pt x="3378" y="1706"/>
                    </a:lnTo>
                    <a:lnTo>
                      <a:pt x="3372" y="1704"/>
                    </a:lnTo>
                    <a:lnTo>
                      <a:pt x="3372" y="1704"/>
                    </a:lnTo>
                    <a:lnTo>
                      <a:pt x="3366" y="1702"/>
                    </a:lnTo>
                    <a:lnTo>
                      <a:pt x="3362" y="1698"/>
                    </a:lnTo>
                    <a:lnTo>
                      <a:pt x="3358" y="1696"/>
                    </a:lnTo>
                    <a:lnTo>
                      <a:pt x="3356" y="1696"/>
                    </a:lnTo>
                    <a:lnTo>
                      <a:pt x="3352" y="1698"/>
                    </a:lnTo>
                    <a:lnTo>
                      <a:pt x="3346" y="1702"/>
                    </a:lnTo>
                    <a:lnTo>
                      <a:pt x="3346" y="1702"/>
                    </a:lnTo>
                    <a:lnTo>
                      <a:pt x="3342" y="1706"/>
                    </a:lnTo>
                    <a:lnTo>
                      <a:pt x="3340" y="1710"/>
                    </a:lnTo>
                    <a:lnTo>
                      <a:pt x="3342" y="1712"/>
                    </a:lnTo>
                    <a:lnTo>
                      <a:pt x="3344" y="1714"/>
                    </a:lnTo>
                    <a:lnTo>
                      <a:pt x="3346" y="1718"/>
                    </a:lnTo>
                    <a:lnTo>
                      <a:pt x="3340" y="1720"/>
                    </a:lnTo>
                    <a:lnTo>
                      <a:pt x="3340" y="1720"/>
                    </a:lnTo>
                    <a:lnTo>
                      <a:pt x="3334" y="1722"/>
                    </a:lnTo>
                    <a:lnTo>
                      <a:pt x="3330" y="1726"/>
                    </a:lnTo>
                    <a:lnTo>
                      <a:pt x="3328" y="1732"/>
                    </a:lnTo>
                    <a:lnTo>
                      <a:pt x="3328" y="1738"/>
                    </a:lnTo>
                    <a:lnTo>
                      <a:pt x="3326" y="1748"/>
                    </a:lnTo>
                    <a:lnTo>
                      <a:pt x="3324" y="1752"/>
                    </a:lnTo>
                    <a:lnTo>
                      <a:pt x="3322" y="1752"/>
                    </a:lnTo>
                    <a:lnTo>
                      <a:pt x="3322" y="1752"/>
                    </a:lnTo>
                    <a:lnTo>
                      <a:pt x="3320" y="1752"/>
                    </a:lnTo>
                    <a:lnTo>
                      <a:pt x="3318" y="1748"/>
                    </a:lnTo>
                    <a:lnTo>
                      <a:pt x="3318" y="1738"/>
                    </a:lnTo>
                    <a:lnTo>
                      <a:pt x="3318" y="1734"/>
                    </a:lnTo>
                    <a:lnTo>
                      <a:pt x="3316" y="1734"/>
                    </a:lnTo>
                    <a:lnTo>
                      <a:pt x="3314" y="1736"/>
                    </a:lnTo>
                    <a:lnTo>
                      <a:pt x="3308" y="1744"/>
                    </a:lnTo>
                    <a:lnTo>
                      <a:pt x="3308" y="1744"/>
                    </a:lnTo>
                    <a:lnTo>
                      <a:pt x="3300" y="1752"/>
                    </a:lnTo>
                    <a:lnTo>
                      <a:pt x="3296" y="1754"/>
                    </a:lnTo>
                    <a:lnTo>
                      <a:pt x="3294" y="1756"/>
                    </a:lnTo>
                    <a:lnTo>
                      <a:pt x="3294" y="1766"/>
                    </a:lnTo>
                    <a:lnTo>
                      <a:pt x="3294" y="1766"/>
                    </a:lnTo>
                    <a:lnTo>
                      <a:pt x="3296" y="1772"/>
                    </a:lnTo>
                    <a:lnTo>
                      <a:pt x="3294" y="1778"/>
                    </a:lnTo>
                    <a:lnTo>
                      <a:pt x="3290" y="1786"/>
                    </a:lnTo>
                    <a:lnTo>
                      <a:pt x="3286" y="1792"/>
                    </a:lnTo>
                    <a:lnTo>
                      <a:pt x="3286" y="1796"/>
                    </a:lnTo>
                    <a:lnTo>
                      <a:pt x="3286" y="1800"/>
                    </a:lnTo>
                    <a:lnTo>
                      <a:pt x="3286" y="1800"/>
                    </a:lnTo>
                    <a:lnTo>
                      <a:pt x="3288" y="1808"/>
                    </a:lnTo>
                    <a:lnTo>
                      <a:pt x="3286" y="1812"/>
                    </a:lnTo>
                    <a:lnTo>
                      <a:pt x="3284" y="1818"/>
                    </a:lnTo>
                    <a:lnTo>
                      <a:pt x="3286" y="1828"/>
                    </a:lnTo>
                    <a:lnTo>
                      <a:pt x="3286" y="1828"/>
                    </a:lnTo>
                    <a:lnTo>
                      <a:pt x="3292" y="1840"/>
                    </a:lnTo>
                    <a:lnTo>
                      <a:pt x="3294" y="1852"/>
                    </a:lnTo>
                    <a:lnTo>
                      <a:pt x="3296" y="1862"/>
                    </a:lnTo>
                    <a:lnTo>
                      <a:pt x="3294" y="1872"/>
                    </a:lnTo>
                    <a:lnTo>
                      <a:pt x="3294" y="1880"/>
                    </a:lnTo>
                    <a:lnTo>
                      <a:pt x="3290" y="1890"/>
                    </a:lnTo>
                    <a:lnTo>
                      <a:pt x="3282" y="1908"/>
                    </a:lnTo>
                    <a:lnTo>
                      <a:pt x="3282" y="1908"/>
                    </a:lnTo>
                    <a:lnTo>
                      <a:pt x="3276" y="1916"/>
                    </a:lnTo>
                    <a:lnTo>
                      <a:pt x="3270" y="1922"/>
                    </a:lnTo>
                    <a:lnTo>
                      <a:pt x="3264" y="1928"/>
                    </a:lnTo>
                    <a:lnTo>
                      <a:pt x="3258" y="1930"/>
                    </a:lnTo>
                    <a:lnTo>
                      <a:pt x="3252" y="1930"/>
                    </a:lnTo>
                    <a:lnTo>
                      <a:pt x="3246" y="1926"/>
                    </a:lnTo>
                    <a:lnTo>
                      <a:pt x="3242" y="1922"/>
                    </a:lnTo>
                    <a:lnTo>
                      <a:pt x="3236" y="1914"/>
                    </a:lnTo>
                    <a:lnTo>
                      <a:pt x="3236" y="1914"/>
                    </a:lnTo>
                    <a:lnTo>
                      <a:pt x="3232" y="1904"/>
                    </a:lnTo>
                    <a:lnTo>
                      <a:pt x="3230" y="1898"/>
                    </a:lnTo>
                    <a:lnTo>
                      <a:pt x="3230" y="1884"/>
                    </a:lnTo>
                    <a:lnTo>
                      <a:pt x="3230" y="1872"/>
                    </a:lnTo>
                    <a:lnTo>
                      <a:pt x="3230" y="1864"/>
                    </a:lnTo>
                    <a:lnTo>
                      <a:pt x="3230" y="1856"/>
                    </a:lnTo>
                    <a:lnTo>
                      <a:pt x="3230" y="1856"/>
                    </a:lnTo>
                    <a:lnTo>
                      <a:pt x="3228" y="1842"/>
                    </a:lnTo>
                    <a:lnTo>
                      <a:pt x="3228" y="1834"/>
                    </a:lnTo>
                    <a:lnTo>
                      <a:pt x="3232" y="1824"/>
                    </a:lnTo>
                    <a:lnTo>
                      <a:pt x="3234" y="1810"/>
                    </a:lnTo>
                    <a:lnTo>
                      <a:pt x="3234" y="1810"/>
                    </a:lnTo>
                    <a:lnTo>
                      <a:pt x="3234" y="1802"/>
                    </a:lnTo>
                    <a:lnTo>
                      <a:pt x="3236" y="1796"/>
                    </a:lnTo>
                    <a:lnTo>
                      <a:pt x="3238" y="1792"/>
                    </a:lnTo>
                    <a:lnTo>
                      <a:pt x="3240" y="1792"/>
                    </a:lnTo>
                    <a:lnTo>
                      <a:pt x="3242" y="1790"/>
                    </a:lnTo>
                    <a:lnTo>
                      <a:pt x="3242" y="1784"/>
                    </a:lnTo>
                    <a:lnTo>
                      <a:pt x="3242" y="1784"/>
                    </a:lnTo>
                    <a:lnTo>
                      <a:pt x="3240" y="1780"/>
                    </a:lnTo>
                    <a:lnTo>
                      <a:pt x="3242" y="1776"/>
                    </a:lnTo>
                    <a:lnTo>
                      <a:pt x="3246" y="1764"/>
                    </a:lnTo>
                    <a:lnTo>
                      <a:pt x="3248" y="1754"/>
                    </a:lnTo>
                    <a:lnTo>
                      <a:pt x="3248" y="1752"/>
                    </a:lnTo>
                    <a:lnTo>
                      <a:pt x="3246" y="1748"/>
                    </a:lnTo>
                    <a:lnTo>
                      <a:pt x="3246" y="1748"/>
                    </a:lnTo>
                    <a:lnTo>
                      <a:pt x="3240" y="1748"/>
                    </a:lnTo>
                    <a:lnTo>
                      <a:pt x="3238" y="1752"/>
                    </a:lnTo>
                    <a:lnTo>
                      <a:pt x="3234" y="1758"/>
                    </a:lnTo>
                    <a:lnTo>
                      <a:pt x="3228" y="1764"/>
                    </a:lnTo>
                    <a:lnTo>
                      <a:pt x="3228" y="1764"/>
                    </a:lnTo>
                    <a:lnTo>
                      <a:pt x="3226" y="1766"/>
                    </a:lnTo>
                    <a:lnTo>
                      <a:pt x="3224" y="1766"/>
                    </a:lnTo>
                    <a:lnTo>
                      <a:pt x="3224" y="1758"/>
                    </a:lnTo>
                    <a:lnTo>
                      <a:pt x="3226" y="1750"/>
                    </a:lnTo>
                    <a:lnTo>
                      <a:pt x="3230" y="1746"/>
                    </a:lnTo>
                    <a:lnTo>
                      <a:pt x="3232" y="1742"/>
                    </a:lnTo>
                    <a:lnTo>
                      <a:pt x="3232" y="1742"/>
                    </a:lnTo>
                    <a:lnTo>
                      <a:pt x="3236" y="1740"/>
                    </a:lnTo>
                    <a:lnTo>
                      <a:pt x="3238" y="1736"/>
                    </a:lnTo>
                    <a:lnTo>
                      <a:pt x="3240" y="1732"/>
                    </a:lnTo>
                    <a:lnTo>
                      <a:pt x="3244" y="1726"/>
                    </a:lnTo>
                    <a:lnTo>
                      <a:pt x="3244" y="1726"/>
                    </a:lnTo>
                    <a:lnTo>
                      <a:pt x="3252" y="1714"/>
                    </a:lnTo>
                    <a:lnTo>
                      <a:pt x="3258" y="1700"/>
                    </a:lnTo>
                    <a:lnTo>
                      <a:pt x="3264" y="1692"/>
                    </a:lnTo>
                    <a:lnTo>
                      <a:pt x="3266" y="1690"/>
                    </a:lnTo>
                    <a:lnTo>
                      <a:pt x="3266" y="1692"/>
                    </a:lnTo>
                    <a:lnTo>
                      <a:pt x="3266" y="1692"/>
                    </a:lnTo>
                    <a:lnTo>
                      <a:pt x="3268" y="1696"/>
                    </a:lnTo>
                    <a:lnTo>
                      <a:pt x="3270" y="1696"/>
                    </a:lnTo>
                    <a:lnTo>
                      <a:pt x="3274" y="1694"/>
                    </a:lnTo>
                    <a:lnTo>
                      <a:pt x="3278" y="1692"/>
                    </a:lnTo>
                    <a:lnTo>
                      <a:pt x="3280" y="1692"/>
                    </a:lnTo>
                    <a:lnTo>
                      <a:pt x="3278" y="1698"/>
                    </a:lnTo>
                    <a:lnTo>
                      <a:pt x="3278" y="1698"/>
                    </a:lnTo>
                    <a:lnTo>
                      <a:pt x="3278" y="1702"/>
                    </a:lnTo>
                    <a:lnTo>
                      <a:pt x="3278" y="1702"/>
                    </a:lnTo>
                    <a:lnTo>
                      <a:pt x="3284" y="1696"/>
                    </a:lnTo>
                    <a:lnTo>
                      <a:pt x="3292" y="1688"/>
                    </a:lnTo>
                    <a:lnTo>
                      <a:pt x="3296" y="1686"/>
                    </a:lnTo>
                    <a:lnTo>
                      <a:pt x="3300" y="1684"/>
                    </a:lnTo>
                    <a:lnTo>
                      <a:pt x="3300" y="1684"/>
                    </a:lnTo>
                    <a:lnTo>
                      <a:pt x="3310" y="1684"/>
                    </a:lnTo>
                    <a:lnTo>
                      <a:pt x="3314" y="1684"/>
                    </a:lnTo>
                    <a:lnTo>
                      <a:pt x="3320" y="1678"/>
                    </a:lnTo>
                    <a:lnTo>
                      <a:pt x="3324" y="1676"/>
                    </a:lnTo>
                    <a:lnTo>
                      <a:pt x="3328" y="1678"/>
                    </a:lnTo>
                    <a:lnTo>
                      <a:pt x="3336" y="1680"/>
                    </a:lnTo>
                    <a:lnTo>
                      <a:pt x="3346" y="1686"/>
                    </a:lnTo>
                    <a:lnTo>
                      <a:pt x="3346" y="1686"/>
                    </a:lnTo>
                    <a:lnTo>
                      <a:pt x="3352" y="1690"/>
                    </a:lnTo>
                    <a:lnTo>
                      <a:pt x="3354" y="1690"/>
                    </a:lnTo>
                    <a:lnTo>
                      <a:pt x="3356" y="1688"/>
                    </a:lnTo>
                    <a:lnTo>
                      <a:pt x="3358" y="1686"/>
                    </a:lnTo>
                    <a:lnTo>
                      <a:pt x="3358" y="1682"/>
                    </a:lnTo>
                    <a:lnTo>
                      <a:pt x="3360" y="1680"/>
                    </a:lnTo>
                    <a:lnTo>
                      <a:pt x="3362" y="1680"/>
                    </a:lnTo>
                    <a:lnTo>
                      <a:pt x="3362" y="1680"/>
                    </a:lnTo>
                    <a:lnTo>
                      <a:pt x="3370" y="1684"/>
                    </a:lnTo>
                    <a:lnTo>
                      <a:pt x="3380" y="1686"/>
                    </a:lnTo>
                    <a:lnTo>
                      <a:pt x="3386" y="1684"/>
                    </a:lnTo>
                    <a:lnTo>
                      <a:pt x="3388" y="1682"/>
                    </a:lnTo>
                    <a:lnTo>
                      <a:pt x="3388" y="1678"/>
                    </a:lnTo>
                    <a:lnTo>
                      <a:pt x="3388" y="1678"/>
                    </a:lnTo>
                    <a:lnTo>
                      <a:pt x="3384" y="1674"/>
                    </a:lnTo>
                    <a:lnTo>
                      <a:pt x="3380" y="1672"/>
                    </a:lnTo>
                    <a:lnTo>
                      <a:pt x="3376" y="1670"/>
                    </a:lnTo>
                    <a:lnTo>
                      <a:pt x="3374" y="1662"/>
                    </a:lnTo>
                    <a:lnTo>
                      <a:pt x="3374" y="1662"/>
                    </a:lnTo>
                    <a:lnTo>
                      <a:pt x="3374" y="1658"/>
                    </a:lnTo>
                    <a:lnTo>
                      <a:pt x="3372" y="1658"/>
                    </a:lnTo>
                    <a:lnTo>
                      <a:pt x="3368" y="1658"/>
                    </a:lnTo>
                    <a:lnTo>
                      <a:pt x="3360" y="1658"/>
                    </a:lnTo>
                    <a:lnTo>
                      <a:pt x="3348" y="1654"/>
                    </a:lnTo>
                    <a:lnTo>
                      <a:pt x="3348" y="1654"/>
                    </a:lnTo>
                    <a:lnTo>
                      <a:pt x="3346" y="1652"/>
                    </a:lnTo>
                    <a:lnTo>
                      <a:pt x="3344" y="1650"/>
                    </a:lnTo>
                    <a:lnTo>
                      <a:pt x="3344" y="1644"/>
                    </a:lnTo>
                    <a:lnTo>
                      <a:pt x="3346" y="1638"/>
                    </a:lnTo>
                    <a:lnTo>
                      <a:pt x="3344" y="1638"/>
                    </a:lnTo>
                    <a:lnTo>
                      <a:pt x="3340" y="1640"/>
                    </a:lnTo>
                    <a:lnTo>
                      <a:pt x="3340" y="1640"/>
                    </a:lnTo>
                    <a:lnTo>
                      <a:pt x="3330" y="1642"/>
                    </a:lnTo>
                    <a:lnTo>
                      <a:pt x="3314" y="1644"/>
                    </a:lnTo>
                    <a:lnTo>
                      <a:pt x="3300" y="1646"/>
                    </a:lnTo>
                    <a:lnTo>
                      <a:pt x="3294" y="1648"/>
                    </a:lnTo>
                    <a:lnTo>
                      <a:pt x="3288" y="1652"/>
                    </a:lnTo>
                    <a:lnTo>
                      <a:pt x="3288" y="1652"/>
                    </a:lnTo>
                    <a:lnTo>
                      <a:pt x="3280" y="1656"/>
                    </a:lnTo>
                    <a:lnTo>
                      <a:pt x="3274" y="1656"/>
                    </a:lnTo>
                    <a:lnTo>
                      <a:pt x="3268" y="1656"/>
                    </a:lnTo>
                    <a:lnTo>
                      <a:pt x="3258" y="1654"/>
                    </a:lnTo>
                    <a:lnTo>
                      <a:pt x="3258" y="1654"/>
                    </a:lnTo>
                    <a:lnTo>
                      <a:pt x="3252" y="1654"/>
                    </a:lnTo>
                    <a:lnTo>
                      <a:pt x="3250" y="1652"/>
                    </a:lnTo>
                    <a:lnTo>
                      <a:pt x="3244" y="1646"/>
                    </a:lnTo>
                    <a:lnTo>
                      <a:pt x="3238" y="1636"/>
                    </a:lnTo>
                    <a:lnTo>
                      <a:pt x="3234" y="1632"/>
                    </a:lnTo>
                    <a:lnTo>
                      <a:pt x="3228" y="1630"/>
                    </a:lnTo>
                    <a:lnTo>
                      <a:pt x="3228" y="1630"/>
                    </a:lnTo>
                    <a:lnTo>
                      <a:pt x="3222" y="1628"/>
                    </a:lnTo>
                    <a:lnTo>
                      <a:pt x="3218" y="1628"/>
                    </a:lnTo>
                    <a:lnTo>
                      <a:pt x="3210" y="1632"/>
                    </a:lnTo>
                    <a:lnTo>
                      <a:pt x="3208" y="1634"/>
                    </a:lnTo>
                    <a:lnTo>
                      <a:pt x="3206" y="1634"/>
                    </a:lnTo>
                    <a:lnTo>
                      <a:pt x="3206" y="1632"/>
                    </a:lnTo>
                    <a:lnTo>
                      <a:pt x="3204" y="1628"/>
                    </a:lnTo>
                    <a:lnTo>
                      <a:pt x="3204" y="1628"/>
                    </a:lnTo>
                    <a:lnTo>
                      <a:pt x="3202" y="1618"/>
                    </a:lnTo>
                    <a:lnTo>
                      <a:pt x="3200" y="1616"/>
                    </a:lnTo>
                    <a:lnTo>
                      <a:pt x="3198" y="1614"/>
                    </a:lnTo>
                    <a:lnTo>
                      <a:pt x="3190" y="1618"/>
                    </a:lnTo>
                    <a:lnTo>
                      <a:pt x="3180" y="1628"/>
                    </a:lnTo>
                    <a:lnTo>
                      <a:pt x="3180" y="1628"/>
                    </a:lnTo>
                    <a:lnTo>
                      <a:pt x="3176" y="1632"/>
                    </a:lnTo>
                    <a:lnTo>
                      <a:pt x="3170" y="1634"/>
                    </a:lnTo>
                    <a:lnTo>
                      <a:pt x="3164" y="1636"/>
                    </a:lnTo>
                    <a:lnTo>
                      <a:pt x="3156" y="1636"/>
                    </a:lnTo>
                    <a:lnTo>
                      <a:pt x="3150" y="1638"/>
                    </a:lnTo>
                    <a:lnTo>
                      <a:pt x="3144" y="1642"/>
                    </a:lnTo>
                    <a:lnTo>
                      <a:pt x="3144" y="1642"/>
                    </a:lnTo>
                    <a:lnTo>
                      <a:pt x="3134" y="1648"/>
                    </a:lnTo>
                    <a:lnTo>
                      <a:pt x="3126" y="1650"/>
                    </a:lnTo>
                    <a:lnTo>
                      <a:pt x="3118" y="1648"/>
                    </a:lnTo>
                    <a:lnTo>
                      <a:pt x="3110" y="1648"/>
                    </a:lnTo>
                    <a:lnTo>
                      <a:pt x="3110" y="1648"/>
                    </a:lnTo>
                    <a:lnTo>
                      <a:pt x="3106" y="1650"/>
                    </a:lnTo>
                    <a:lnTo>
                      <a:pt x="3104" y="1648"/>
                    </a:lnTo>
                    <a:lnTo>
                      <a:pt x="3108" y="1640"/>
                    </a:lnTo>
                    <a:lnTo>
                      <a:pt x="3112" y="1632"/>
                    </a:lnTo>
                    <a:lnTo>
                      <a:pt x="3110" y="1630"/>
                    </a:lnTo>
                    <a:lnTo>
                      <a:pt x="3108" y="1628"/>
                    </a:lnTo>
                    <a:lnTo>
                      <a:pt x="3108" y="1628"/>
                    </a:lnTo>
                    <a:lnTo>
                      <a:pt x="3104" y="1628"/>
                    </a:lnTo>
                    <a:lnTo>
                      <a:pt x="3098" y="1630"/>
                    </a:lnTo>
                    <a:lnTo>
                      <a:pt x="3086" y="1636"/>
                    </a:lnTo>
                    <a:lnTo>
                      <a:pt x="3074" y="1642"/>
                    </a:lnTo>
                    <a:lnTo>
                      <a:pt x="3068" y="1642"/>
                    </a:lnTo>
                    <a:lnTo>
                      <a:pt x="3062" y="1642"/>
                    </a:lnTo>
                    <a:lnTo>
                      <a:pt x="3062" y="1642"/>
                    </a:lnTo>
                    <a:lnTo>
                      <a:pt x="3058" y="1640"/>
                    </a:lnTo>
                    <a:lnTo>
                      <a:pt x="3058" y="1638"/>
                    </a:lnTo>
                    <a:lnTo>
                      <a:pt x="3060" y="1636"/>
                    </a:lnTo>
                    <a:lnTo>
                      <a:pt x="3064" y="1632"/>
                    </a:lnTo>
                    <a:lnTo>
                      <a:pt x="3076" y="1620"/>
                    </a:lnTo>
                    <a:lnTo>
                      <a:pt x="3092" y="1606"/>
                    </a:lnTo>
                    <a:lnTo>
                      <a:pt x="3092" y="1606"/>
                    </a:lnTo>
                    <a:close/>
                  </a:path>
                </a:pathLst>
              </a:custGeom>
              <a:grpFill/>
              <a:ln w="6350">
                <a:noFill/>
                <a:round/>
                <a:headEnd/>
                <a:tailEnd/>
              </a:ln>
            </p:spPr>
            <p:txBody>
              <a:bodyPr/>
              <a:lstStyle/>
              <a:p>
                <a:endParaRPr lang="en-US" b="1" dirty="0"/>
              </a:p>
            </p:txBody>
          </p:sp>
          <p:sp>
            <p:nvSpPr>
              <p:cNvPr id="86" name="Freeform 6087">
                <a:extLst>
                  <a:ext uri="{FF2B5EF4-FFF2-40B4-BE49-F238E27FC236}">
                    <a16:creationId xmlns:a16="http://schemas.microsoft.com/office/drawing/2014/main" id="{718659C4-D4A4-A3F5-4F3D-46BA79F68D02}"/>
                  </a:ext>
                </a:extLst>
              </p:cNvPr>
              <p:cNvSpPr>
                <a:spLocks/>
              </p:cNvSpPr>
              <p:nvPr/>
            </p:nvSpPr>
            <p:spPr bwMode="auto">
              <a:xfrm>
                <a:off x="1927860" y="823913"/>
                <a:ext cx="304800" cy="171450"/>
              </a:xfrm>
              <a:custGeom>
                <a:avLst/>
                <a:gdLst/>
                <a:ahLst/>
                <a:cxnLst>
                  <a:cxn ang="0">
                    <a:pos x="78" y="174"/>
                  </a:cxn>
                  <a:cxn ang="0">
                    <a:pos x="110" y="166"/>
                  </a:cxn>
                  <a:cxn ang="0">
                    <a:pos x="110" y="174"/>
                  </a:cxn>
                  <a:cxn ang="0">
                    <a:pos x="176" y="164"/>
                  </a:cxn>
                  <a:cxn ang="0">
                    <a:pos x="174" y="172"/>
                  </a:cxn>
                  <a:cxn ang="0">
                    <a:pos x="118" y="192"/>
                  </a:cxn>
                  <a:cxn ang="0">
                    <a:pos x="108" y="204"/>
                  </a:cxn>
                  <a:cxn ang="0">
                    <a:pos x="148" y="238"/>
                  </a:cxn>
                  <a:cxn ang="0">
                    <a:pos x="224" y="268"/>
                  </a:cxn>
                  <a:cxn ang="0">
                    <a:pos x="260" y="262"/>
                  </a:cxn>
                  <a:cxn ang="0">
                    <a:pos x="268" y="252"/>
                  </a:cxn>
                  <a:cxn ang="0">
                    <a:pos x="288" y="260"/>
                  </a:cxn>
                  <a:cxn ang="0">
                    <a:pos x="282" y="242"/>
                  </a:cxn>
                  <a:cxn ang="0">
                    <a:pos x="296" y="246"/>
                  </a:cxn>
                  <a:cxn ang="0">
                    <a:pos x="322" y="266"/>
                  </a:cxn>
                  <a:cxn ang="0">
                    <a:pos x="328" y="246"/>
                  </a:cxn>
                  <a:cxn ang="0">
                    <a:pos x="340" y="234"/>
                  </a:cxn>
                  <a:cxn ang="0">
                    <a:pos x="364" y="230"/>
                  </a:cxn>
                  <a:cxn ang="0">
                    <a:pos x="426" y="192"/>
                  </a:cxn>
                  <a:cxn ang="0">
                    <a:pos x="480" y="174"/>
                  </a:cxn>
                  <a:cxn ang="0">
                    <a:pos x="472" y="166"/>
                  </a:cxn>
                  <a:cxn ang="0">
                    <a:pos x="438" y="146"/>
                  </a:cxn>
                  <a:cxn ang="0">
                    <a:pos x="400" y="146"/>
                  </a:cxn>
                  <a:cxn ang="0">
                    <a:pos x="390" y="142"/>
                  </a:cxn>
                  <a:cxn ang="0">
                    <a:pos x="400" y="122"/>
                  </a:cxn>
                  <a:cxn ang="0">
                    <a:pos x="382" y="108"/>
                  </a:cxn>
                  <a:cxn ang="0">
                    <a:pos x="376" y="86"/>
                  </a:cxn>
                  <a:cxn ang="0">
                    <a:pos x="352" y="78"/>
                  </a:cxn>
                  <a:cxn ang="0">
                    <a:pos x="328" y="90"/>
                  </a:cxn>
                  <a:cxn ang="0">
                    <a:pos x="326" y="102"/>
                  </a:cxn>
                  <a:cxn ang="0">
                    <a:pos x="306" y="92"/>
                  </a:cxn>
                  <a:cxn ang="0">
                    <a:pos x="306" y="74"/>
                  </a:cxn>
                  <a:cxn ang="0">
                    <a:pos x="274" y="68"/>
                  </a:cxn>
                  <a:cxn ang="0">
                    <a:pos x="192" y="20"/>
                  </a:cxn>
                  <a:cxn ang="0">
                    <a:pos x="134" y="0"/>
                  </a:cxn>
                  <a:cxn ang="0">
                    <a:pos x="100" y="4"/>
                  </a:cxn>
                  <a:cxn ang="0">
                    <a:pos x="112" y="20"/>
                  </a:cxn>
                  <a:cxn ang="0">
                    <a:pos x="98" y="28"/>
                  </a:cxn>
                  <a:cxn ang="0">
                    <a:pos x="66" y="32"/>
                  </a:cxn>
                  <a:cxn ang="0">
                    <a:pos x="54" y="54"/>
                  </a:cxn>
                  <a:cxn ang="0">
                    <a:pos x="26" y="76"/>
                  </a:cxn>
                  <a:cxn ang="0">
                    <a:pos x="18" y="92"/>
                  </a:cxn>
                  <a:cxn ang="0">
                    <a:pos x="50" y="100"/>
                  </a:cxn>
                  <a:cxn ang="0">
                    <a:pos x="90" y="104"/>
                  </a:cxn>
                  <a:cxn ang="0">
                    <a:pos x="72" y="112"/>
                  </a:cxn>
                  <a:cxn ang="0">
                    <a:pos x="4" y="106"/>
                  </a:cxn>
                  <a:cxn ang="0">
                    <a:pos x="2" y="116"/>
                  </a:cxn>
                  <a:cxn ang="0">
                    <a:pos x="32" y="148"/>
                  </a:cxn>
                </a:cxnLst>
                <a:rect l="0" t="0" r="r" b="b"/>
                <a:pathLst>
                  <a:path w="480" h="270">
                    <a:moveTo>
                      <a:pt x="54" y="164"/>
                    </a:moveTo>
                    <a:lnTo>
                      <a:pt x="54" y="164"/>
                    </a:lnTo>
                    <a:lnTo>
                      <a:pt x="66" y="172"/>
                    </a:lnTo>
                    <a:lnTo>
                      <a:pt x="78" y="174"/>
                    </a:lnTo>
                    <a:lnTo>
                      <a:pt x="88" y="172"/>
                    </a:lnTo>
                    <a:lnTo>
                      <a:pt x="98" y="170"/>
                    </a:lnTo>
                    <a:lnTo>
                      <a:pt x="108" y="164"/>
                    </a:lnTo>
                    <a:lnTo>
                      <a:pt x="110" y="166"/>
                    </a:lnTo>
                    <a:lnTo>
                      <a:pt x="108" y="170"/>
                    </a:lnTo>
                    <a:lnTo>
                      <a:pt x="108" y="170"/>
                    </a:lnTo>
                    <a:lnTo>
                      <a:pt x="108" y="172"/>
                    </a:lnTo>
                    <a:lnTo>
                      <a:pt x="110" y="174"/>
                    </a:lnTo>
                    <a:lnTo>
                      <a:pt x="116" y="176"/>
                    </a:lnTo>
                    <a:lnTo>
                      <a:pt x="142" y="168"/>
                    </a:lnTo>
                    <a:lnTo>
                      <a:pt x="168" y="162"/>
                    </a:lnTo>
                    <a:lnTo>
                      <a:pt x="176" y="164"/>
                    </a:lnTo>
                    <a:lnTo>
                      <a:pt x="176" y="164"/>
                    </a:lnTo>
                    <a:lnTo>
                      <a:pt x="176" y="168"/>
                    </a:lnTo>
                    <a:lnTo>
                      <a:pt x="176" y="168"/>
                    </a:lnTo>
                    <a:lnTo>
                      <a:pt x="174" y="172"/>
                    </a:lnTo>
                    <a:lnTo>
                      <a:pt x="170" y="174"/>
                    </a:lnTo>
                    <a:lnTo>
                      <a:pt x="158" y="180"/>
                    </a:lnTo>
                    <a:lnTo>
                      <a:pt x="130" y="188"/>
                    </a:lnTo>
                    <a:lnTo>
                      <a:pt x="118" y="192"/>
                    </a:lnTo>
                    <a:lnTo>
                      <a:pt x="108" y="196"/>
                    </a:lnTo>
                    <a:lnTo>
                      <a:pt x="104" y="200"/>
                    </a:lnTo>
                    <a:lnTo>
                      <a:pt x="106" y="202"/>
                    </a:lnTo>
                    <a:lnTo>
                      <a:pt x="108" y="204"/>
                    </a:lnTo>
                    <a:lnTo>
                      <a:pt x="108" y="204"/>
                    </a:lnTo>
                    <a:lnTo>
                      <a:pt x="122" y="214"/>
                    </a:lnTo>
                    <a:lnTo>
                      <a:pt x="134" y="226"/>
                    </a:lnTo>
                    <a:lnTo>
                      <a:pt x="148" y="238"/>
                    </a:lnTo>
                    <a:lnTo>
                      <a:pt x="166" y="250"/>
                    </a:lnTo>
                    <a:lnTo>
                      <a:pt x="166" y="250"/>
                    </a:lnTo>
                    <a:lnTo>
                      <a:pt x="194" y="260"/>
                    </a:lnTo>
                    <a:lnTo>
                      <a:pt x="224" y="268"/>
                    </a:lnTo>
                    <a:lnTo>
                      <a:pt x="238" y="270"/>
                    </a:lnTo>
                    <a:lnTo>
                      <a:pt x="250" y="270"/>
                    </a:lnTo>
                    <a:lnTo>
                      <a:pt x="258" y="266"/>
                    </a:lnTo>
                    <a:lnTo>
                      <a:pt x="260" y="262"/>
                    </a:lnTo>
                    <a:lnTo>
                      <a:pt x="262" y="260"/>
                    </a:lnTo>
                    <a:lnTo>
                      <a:pt x="262" y="260"/>
                    </a:lnTo>
                    <a:lnTo>
                      <a:pt x="262" y="254"/>
                    </a:lnTo>
                    <a:lnTo>
                      <a:pt x="268" y="252"/>
                    </a:lnTo>
                    <a:lnTo>
                      <a:pt x="274" y="254"/>
                    </a:lnTo>
                    <a:lnTo>
                      <a:pt x="280" y="256"/>
                    </a:lnTo>
                    <a:lnTo>
                      <a:pt x="284" y="258"/>
                    </a:lnTo>
                    <a:lnTo>
                      <a:pt x="288" y="260"/>
                    </a:lnTo>
                    <a:lnTo>
                      <a:pt x="290" y="258"/>
                    </a:lnTo>
                    <a:lnTo>
                      <a:pt x="286" y="250"/>
                    </a:lnTo>
                    <a:lnTo>
                      <a:pt x="286" y="250"/>
                    </a:lnTo>
                    <a:lnTo>
                      <a:pt x="282" y="242"/>
                    </a:lnTo>
                    <a:lnTo>
                      <a:pt x="280" y="236"/>
                    </a:lnTo>
                    <a:lnTo>
                      <a:pt x="282" y="236"/>
                    </a:lnTo>
                    <a:lnTo>
                      <a:pt x="284" y="236"/>
                    </a:lnTo>
                    <a:lnTo>
                      <a:pt x="296" y="246"/>
                    </a:lnTo>
                    <a:lnTo>
                      <a:pt x="314" y="260"/>
                    </a:lnTo>
                    <a:lnTo>
                      <a:pt x="314" y="260"/>
                    </a:lnTo>
                    <a:lnTo>
                      <a:pt x="320" y="266"/>
                    </a:lnTo>
                    <a:lnTo>
                      <a:pt x="322" y="266"/>
                    </a:lnTo>
                    <a:lnTo>
                      <a:pt x="324" y="266"/>
                    </a:lnTo>
                    <a:lnTo>
                      <a:pt x="326" y="262"/>
                    </a:lnTo>
                    <a:lnTo>
                      <a:pt x="328" y="254"/>
                    </a:lnTo>
                    <a:lnTo>
                      <a:pt x="328" y="246"/>
                    </a:lnTo>
                    <a:lnTo>
                      <a:pt x="330" y="240"/>
                    </a:lnTo>
                    <a:lnTo>
                      <a:pt x="334" y="236"/>
                    </a:lnTo>
                    <a:lnTo>
                      <a:pt x="336" y="234"/>
                    </a:lnTo>
                    <a:lnTo>
                      <a:pt x="340" y="234"/>
                    </a:lnTo>
                    <a:lnTo>
                      <a:pt x="340" y="234"/>
                    </a:lnTo>
                    <a:lnTo>
                      <a:pt x="348" y="236"/>
                    </a:lnTo>
                    <a:lnTo>
                      <a:pt x="356" y="234"/>
                    </a:lnTo>
                    <a:lnTo>
                      <a:pt x="364" y="230"/>
                    </a:lnTo>
                    <a:lnTo>
                      <a:pt x="374" y="226"/>
                    </a:lnTo>
                    <a:lnTo>
                      <a:pt x="414" y="198"/>
                    </a:lnTo>
                    <a:lnTo>
                      <a:pt x="414" y="198"/>
                    </a:lnTo>
                    <a:lnTo>
                      <a:pt x="426" y="192"/>
                    </a:lnTo>
                    <a:lnTo>
                      <a:pt x="440" y="186"/>
                    </a:lnTo>
                    <a:lnTo>
                      <a:pt x="466" y="180"/>
                    </a:lnTo>
                    <a:lnTo>
                      <a:pt x="474" y="176"/>
                    </a:lnTo>
                    <a:lnTo>
                      <a:pt x="480" y="174"/>
                    </a:lnTo>
                    <a:lnTo>
                      <a:pt x="480" y="172"/>
                    </a:lnTo>
                    <a:lnTo>
                      <a:pt x="480" y="170"/>
                    </a:lnTo>
                    <a:lnTo>
                      <a:pt x="472" y="166"/>
                    </a:lnTo>
                    <a:lnTo>
                      <a:pt x="472" y="166"/>
                    </a:lnTo>
                    <a:lnTo>
                      <a:pt x="464" y="162"/>
                    </a:lnTo>
                    <a:lnTo>
                      <a:pt x="456" y="156"/>
                    </a:lnTo>
                    <a:lnTo>
                      <a:pt x="444" y="148"/>
                    </a:lnTo>
                    <a:lnTo>
                      <a:pt x="438" y="146"/>
                    </a:lnTo>
                    <a:lnTo>
                      <a:pt x="430" y="144"/>
                    </a:lnTo>
                    <a:lnTo>
                      <a:pt x="418" y="144"/>
                    </a:lnTo>
                    <a:lnTo>
                      <a:pt x="400" y="146"/>
                    </a:lnTo>
                    <a:lnTo>
                      <a:pt x="400" y="146"/>
                    </a:lnTo>
                    <a:lnTo>
                      <a:pt x="388" y="148"/>
                    </a:lnTo>
                    <a:lnTo>
                      <a:pt x="384" y="148"/>
                    </a:lnTo>
                    <a:lnTo>
                      <a:pt x="386" y="146"/>
                    </a:lnTo>
                    <a:lnTo>
                      <a:pt x="390" y="142"/>
                    </a:lnTo>
                    <a:lnTo>
                      <a:pt x="396" y="136"/>
                    </a:lnTo>
                    <a:lnTo>
                      <a:pt x="400" y="130"/>
                    </a:lnTo>
                    <a:lnTo>
                      <a:pt x="400" y="126"/>
                    </a:lnTo>
                    <a:lnTo>
                      <a:pt x="400" y="122"/>
                    </a:lnTo>
                    <a:lnTo>
                      <a:pt x="396" y="118"/>
                    </a:lnTo>
                    <a:lnTo>
                      <a:pt x="392" y="114"/>
                    </a:lnTo>
                    <a:lnTo>
                      <a:pt x="392" y="114"/>
                    </a:lnTo>
                    <a:lnTo>
                      <a:pt x="382" y="108"/>
                    </a:lnTo>
                    <a:lnTo>
                      <a:pt x="376" y="100"/>
                    </a:lnTo>
                    <a:lnTo>
                      <a:pt x="376" y="96"/>
                    </a:lnTo>
                    <a:lnTo>
                      <a:pt x="376" y="90"/>
                    </a:lnTo>
                    <a:lnTo>
                      <a:pt x="376" y="86"/>
                    </a:lnTo>
                    <a:lnTo>
                      <a:pt x="372" y="82"/>
                    </a:lnTo>
                    <a:lnTo>
                      <a:pt x="366" y="80"/>
                    </a:lnTo>
                    <a:lnTo>
                      <a:pt x="352" y="78"/>
                    </a:lnTo>
                    <a:lnTo>
                      <a:pt x="352" y="78"/>
                    </a:lnTo>
                    <a:lnTo>
                      <a:pt x="338" y="76"/>
                    </a:lnTo>
                    <a:lnTo>
                      <a:pt x="330" y="80"/>
                    </a:lnTo>
                    <a:lnTo>
                      <a:pt x="328" y="84"/>
                    </a:lnTo>
                    <a:lnTo>
                      <a:pt x="328" y="90"/>
                    </a:lnTo>
                    <a:lnTo>
                      <a:pt x="330" y="96"/>
                    </a:lnTo>
                    <a:lnTo>
                      <a:pt x="328" y="100"/>
                    </a:lnTo>
                    <a:lnTo>
                      <a:pt x="328" y="102"/>
                    </a:lnTo>
                    <a:lnTo>
                      <a:pt x="326" y="102"/>
                    </a:lnTo>
                    <a:lnTo>
                      <a:pt x="318" y="100"/>
                    </a:lnTo>
                    <a:lnTo>
                      <a:pt x="318" y="100"/>
                    </a:lnTo>
                    <a:lnTo>
                      <a:pt x="310" y="96"/>
                    </a:lnTo>
                    <a:lnTo>
                      <a:pt x="306" y="92"/>
                    </a:lnTo>
                    <a:lnTo>
                      <a:pt x="306" y="86"/>
                    </a:lnTo>
                    <a:lnTo>
                      <a:pt x="308" y="82"/>
                    </a:lnTo>
                    <a:lnTo>
                      <a:pt x="308" y="78"/>
                    </a:lnTo>
                    <a:lnTo>
                      <a:pt x="306" y="74"/>
                    </a:lnTo>
                    <a:lnTo>
                      <a:pt x="298" y="70"/>
                    </a:lnTo>
                    <a:lnTo>
                      <a:pt x="284" y="70"/>
                    </a:lnTo>
                    <a:lnTo>
                      <a:pt x="284" y="70"/>
                    </a:lnTo>
                    <a:lnTo>
                      <a:pt x="274" y="68"/>
                    </a:lnTo>
                    <a:lnTo>
                      <a:pt x="266" y="66"/>
                    </a:lnTo>
                    <a:lnTo>
                      <a:pt x="248" y="56"/>
                    </a:lnTo>
                    <a:lnTo>
                      <a:pt x="212" y="32"/>
                    </a:lnTo>
                    <a:lnTo>
                      <a:pt x="192" y="20"/>
                    </a:lnTo>
                    <a:lnTo>
                      <a:pt x="170" y="10"/>
                    </a:lnTo>
                    <a:lnTo>
                      <a:pt x="158" y="6"/>
                    </a:lnTo>
                    <a:lnTo>
                      <a:pt x="146" y="2"/>
                    </a:lnTo>
                    <a:lnTo>
                      <a:pt x="134" y="0"/>
                    </a:lnTo>
                    <a:lnTo>
                      <a:pt x="118" y="0"/>
                    </a:lnTo>
                    <a:lnTo>
                      <a:pt x="118" y="0"/>
                    </a:lnTo>
                    <a:lnTo>
                      <a:pt x="104" y="2"/>
                    </a:lnTo>
                    <a:lnTo>
                      <a:pt x="100" y="4"/>
                    </a:lnTo>
                    <a:lnTo>
                      <a:pt x="100" y="6"/>
                    </a:lnTo>
                    <a:lnTo>
                      <a:pt x="102" y="10"/>
                    </a:lnTo>
                    <a:lnTo>
                      <a:pt x="108" y="14"/>
                    </a:lnTo>
                    <a:lnTo>
                      <a:pt x="112" y="20"/>
                    </a:lnTo>
                    <a:lnTo>
                      <a:pt x="114" y="24"/>
                    </a:lnTo>
                    <a:lnTo>
                      <a:pt x="114" y="24"/>
                    </a:lnTo>
                    <a:lnTo>
                      <a:pt x="110" y="26"/>
                    </a:lnTo>
                    <a:lnTo>
                      <a:pt x="98" y="28"/>
                    </a:lnTo>
                    <a:lnTo>
                      <a:pt x="98" y="28"/>
                    </a:lnTo>
                    <a:lnTo>
                      <a:pt x="82" y="28"/>
                    </a:lnTo>
                    <a:lnTo>
                      <a:pt x="70" y="30"/>
                    </a:lnTo>
                    <a:lnTo>
                      <a:pt x="66" y="32"/>
                    </a:lnTo>
                    <a:lnTo>
                      <a:pt x="64" y="36"/>
                    </a:lnTo>
                    <a:lnTo>
                      <a:pt x="58" y="48"/>
                    </a:lnTo>
                    <a:lnTo>
                      <a:pt x="58" y="48"/>
                    </a:lnTo>
                    <a:lnTo>
                      <a:pt x="54" y="54"/>
                    </a:lnTo>
                    <a:lnTo>
                      <a:pt x="52" y="58"/>
                    </a:lnTo>
                    <a:lnTo>
                      <a:pt x="42" y="64"/>
                    </a:lnTo>
                    <a:lnTo>
                      <a:pt x="32" y="72"/>
                    </a:lnTo>
                    <a:lnTo>
                      <a:pt x="26" y="76"/>
                    </a:lnTo>
                    <a:lnTo>
                      <a:pt x="20" y="84"/>
                    </a:lnTo>
                    <a:lnTo>
                      <a:pt x="20" y="84"/>
                    </a:lnTo>
                    <a:lnTo>
                      <a:pt x="18" y="88"/>
                    </a:lnTo>
                    <a:lnTo>
                      <a:pt x="18" y="92"/>
                    </a:lnTo>
                    <a:lnTo>
                      <a:pt x="20" y="94"/>
                    </a:lnTo>
                    <a:lnTo>
                      <a:pt x="24" y="96"/>
                    </a:lnTo>
                    <a:lnTo>
                      <a:pt x="34" y="98"/>
                    </a:lnTo>
                    <a:lnTo>
                      <a:pt x="50" y="100"/>
                    </a:lnTo>
                    <a:lnTo>
                      <a:pt x="78" y="102"/>
                    </a:lnTo>
                    <a:lnTo>
                      <a:pt x="86" y="102"/>
                    </a:lnTo>
                    <a:lnTo>
                      <a:pt x="88" y="102"/>
                    </a:lnTo>
                    <a:lnTo>
                      <a:pt x="90" y="104"/>
                    </a:lnTo>
                    <a:lnTo>
                      <a:pt x="90" y="104"/>
                    </a:lnTo>
                    <a:lnTo>
                      <a:pt x="86" y="108"/>
                    </a:lnTo>
                    <a:lnTo>
                      <a:pt x="82" y="110"/>
                    </a:lnTo>
                    <a:lnTo>
                      <a:pt x="72" y="112"/>
                    </a:lnTo>
                    <a:lnTo>
                      <a:pt x="58" y="112"/>
                    </a:lnTo>
                    <a:lnTo>
                      <a:pt x="42" y="110"/>
                    </a:lnTo>
                    <a:lnTo>
                      <a:pt x="14" y="106"/>
                    </a:lnTo>
                    <a:lnTo>
                      <a:pt x="4" y="106"/>
                    </a:lnTo>
                    <a:lnTo>
                      <a:pt x="2" y="108"/>
                    </a:lnTo>
                    <a:lnTo>
                      <a:pt x="0" y="110"/>
                    </a:lnTo>
                    <a:lnTo>
                      <a:pt x="0" y="110"/>
                    </a:lnTo>
                    <a:lnTo>
                      <a:pt x="2" y="116"/>
                    </a:lnTo>
                    <a:lnTo>
                      <a:pt x="4" y="122"/>
                    </a:lnTo>
                    <a:lnTo>
                      <a:pt x="8" y="128"/>
                    </a:lnTo>
                    <a:lnTo>
                      <a:pt x="14" y="134"/>
                    </a:lnTo>
                    <a:lnTo>
                      <a:pt x="32" y="148"/>
                    </a:lnTo>
                    <a:lnTo>
                      <a:pt x="54" y="164"/>
                    </a:lnTo>
                    <a:lnTo>
                      <a:pt x="54" y="164"/>
                    </a:lnTo>
                    <a:close/>
                  </a:path>
                </a:pathLst>
              </a:custGeom>
              <a:grpFill/>
              <a:ln w="6350">
                <a:noFill/>
                <a:round/>
                <a:headEnd/>
                <a:tailEnd/>
              </a:ln>
            </p:spPr>
            <p:txBody>
              <a:bodyPr/>
              <a:lstStyle/>
              <a:p>
                <a:endParaRPr lang="en-US" b="1" dirty="0"/>
              </a:p>
            </p:txBody>
          </p:sp>
          <p:sp>
            <p:nvSpPr>
              <p:cNvPr id="87" name="Freeform 6088">
                <a:extLst>
                  <a:ext uri="{FF2B5EF4-FFF2-40B4-BE49-F238E27FC236}">
                    <a16:creationId xmlns:a16="http://schemas.microsoft.com/office/drawing/2014/main" id="{38D8D711-E029-FAB5-731F-806F74265168}"/>
                  </a:ext>
                </a:extLst>
              </p:cNvPr>
              <p:cNvSpPr>
                <a:spLocks/>
              </p:cNvSpPr>
              <p:nvPr/>
            </p:nvSpPr>
            <p:spPr bwMode="auto">
              <a:xfrm>
                <a:off x="2100580" y="1206183"/>
                <a:ext cx="734060" cy="539750"/>
              </a:xfrm>
              <a:custGeom>
                <a:avLst/>
                <a:gdLst/>
                <a:ahLst/>
                <a:cxnLst>
                  <a:cxn ang="0">
                    <a:pos x="1088" y="504"/>
                  </a:cxn>
                  <a:cxn ang="0">
                    <a:pos x="1060" y="480"/>
                  </a:cxn>
                  <a:cxn ang="0">
                    <a:pos x="960" y="426"/>
                  </a:cxn>
                  <a:cxn ang="0">
                    <a:pos x="890" y="396"/>
                  </a:cxn>
                  <a:cxn ang="0">
                    <a:pos x="890" y="348"/>
                  </a:cxn>
                  <a:cxn ang="0">
                    <a:pos x="926" y="328"/>
                  </a:cxn>
                  <a:cxn ang="0">
                    <a:pos x="926" y="298"/>
                  </a:cxn>
                  <a:cxn ang="0">
                    <a:pos x="846" y="276"/>
                  </a:cxn>
                  <a:cxn ang="0">
                    <a:pos x="844" y="232"/>
                  </a:cxn>
                  <a:cxn ang="0">
                    <a:pos x="782" y="204"/>
                  </a:cxn>
                  <a:cxn ang="0">
                    <a:pos x="706" y="174"/>
                  </a:cxn>
                  <a:cxn ang="0">
                    <a:pos x="642" y="134"/>
                  </a:cxn>
                  <a:cxn ang="0">
                    <a:pos x="560" y="98"/>
                  </a:cxn>
                  <a:cxn ang="0">
                    <a:pos x="462" y="112"/>
                  </a:cxn>
                  <a:cxn ang="0">
                    <a:pos x="404" y="110"/>
                  </a:cxn>
                  <a:cxn ang="0">
                    <a:pos x="388" y="90"/>
                  </a:cxn>
                  <a:cxn ang="0">
                    <a:pos x="352" y="18"/>
                  </a:cxn>
                  <a:cxn ang="0">
                    <a:pos x="200" y="50"/>
                  </a:cxn>
                  <a:cxn ang="0">
                    <a:pos x="174" y="84"/>
                  </a:cxn>
                  <a:cxn ang="0">
                    <a:pos x="168" y="138"/>
                  </a:cxn>
                  <a:cxn ang="0">
                    <a:pos x="222" y="180"/>
                  </a:cxn>
                  <a:cxn ang="0">
                    <a:pos x="150" y="122"/>
                  </a:cxn>
                  <a:cxn ang="0">
                    <a:pos x="188" y="26"/>
                  </a:cxn>
                  <a:cxn ang="0">
                    <a:pos x="116" y="8"/>
                  </a:cxn>
                  <a:cxn ang="0">
                    <a:pos x="18" y="90"/>
                  </a:cxn>
                  <a:cxn ang="0">
                    <a:pos x="58" y="196"/>
                  </a:cxn>
                  <a:cxn ang="0">
                    <a:pos x="40" y="216"/>
                  </a:cxn>
                  <a:cxn ang="0">
                    <a:pos x="118" y="270"/>
                  </a:cxn>
                  <a:cxn ang="0">
                    <a:pos x="234" y="288"/>
                  </a:cxn>
                  <a:cxn ang="0">
                    <a:pos x="336" y="290"/>
                  </a:cxn>
                  <a:cxn ang="0">
                    <a:pos x="358" y="284"/>
                  </a:cxn>
                  <a:cxn ang="0">
                    <a:pos x="462" y="284"/>
                  </a:cxn>
                  <a:cxn ang="0">
                    <a:pos x="498" y="274"/>
                  </a:cxn>
                  <a:cxn ang="0">
                    <a:pos x="580" y="338"/>
                  </a:cxn>
                  <a:cxn ang="0">
                    <a:pos x="538" y="376"/>
                  </a:cxn>
                  <a:cxn ang="0">
                    <a:pos x="654" y="402"/>
                  </a:cxn>
                  <a:cxn ang="0">
                    <a:pos x="712" y="474"/>
                  </a:cxn>
                  <a:cxn ang="0">
                    <a:pos x="640" y="558"/>
                  </a:cxn>
                  <a:cxn ang="0">
                    <a:pos x="628" y="608"/>
                  </a:cxn>
                  <a:cxn ang="0">
                    <a:pos x="510" y="624"/>
                  </a:cxn>
                  <a:cxn ang="0">
                    <a:pos x="514" y="688"/>
                  </a:cxn>
                  <a:cxn ang="0">
                    <a:pos x="616" y="688"/>
                  </a:cxn>
                  <a:cxn ang="0">
                    <a:pos x="656" y="674"/>
                  </a:cxn>
                  <a:cxn ang="0">
                    <a:pos x="736" y="724"/>
                  </a:cxn>
                  <a:cxn ang="0">
                    <a:pos x="732" y="752"/>
                  </a:cxn>
                  <a:cxn ang="0">
                    <a:pos x="854" y="818"/>
                  </a:cxn>
                  <a:cxn ang="0">
                    <a:pos x="966" y="822"/>
                  </a:cxn>
                  <a:cxn ang="0">
                    <a:pos x="854" y="724"/>
                  </a:cxn>
                  <a:cxn ang="0">
                    <a:pos x="908" y="744"/>
                  </a:cxn>
                  <a:cxn ang="0">
                    <a:pos x="1012" y="814"/>
                  </a:cxn>
                  <a:cxn ang="0">
                    <a:pos x="1018" y="766"/>
                  </a:cxn>
                  <a:cxn ang="0">
                    <a:pos x="1022" y="724"/>
                  </a:cxn>
                  <a:cxn ang="0">
                    <a:pos x="1000" y="694"/>
                  </a:cxn>
                  <a:cxn ang="0">
                    <a:pos x="942" y="632"/>
                  </a:cxn>
                  <a:cxn ang="0">
                    <a:pos x="890" y="586"/>
                  </a:cxn>
                  <a:cxn ang="0">
                    <a:pos x="902" y="544"/>
                  </a:cxn>
                  <a:cxn ang="0">
                    <a:pos x="942" y="544"/>
                  </a:cxn>
                  <a:cxn ang="0">
                    <a:pos x="990" y="580"/>
                  </a:cxn>
                  <a:cxn ang="0">
                    <a:pos x="1070" y="648"/>
                  </a:cxn>
                  <a:cxn ang="0">
                    <a:pos x="1102" y="596"/>
                  </a:cxn>
                  <a:cxn ang="0">
                    <a:pos x="1128" y="568"/>
                  </a:cxn>
                  <a:cxn ang="0">
                    <a:pos x="1148" y="514"/>
                  </a:cxn>
                </a:cxnLst>
                <a:rect l="0" t="0" r="r" b="b"/>
                <a:pathLst>
                  <a:path w="1156" h="850">
                    <a:moveTo>
                      <a:pt x="1148" y="514"/>
                    </a:moveTo>
                    <a:lnTo>
                      <a:pt x="1148" y="514"/>
                    </a:lnTo>
                    <a:lnTo>
                      <a:pt x="1144" y="506"/>
                    </a:lnTo>
                    <a:lnTo>
                      <a:pt x="1138" y="502"/>
                    </a:lnTo>
                    <a:lnTo>
                      <a:pt x="1134" y="500"/>
                    </a:lnTo>
                    <a:lnTo>
                      <a:pt x="1128" y="498"/>
                    </a:lnTo>
                    <a:lnTo>
                      <a:pt x="1116" y="498"/>
                    </a:lnTo>
                    <a:lnTo>
                      <a:pt x="1106" y="502"/>
                    </a:lnTo>
                    <a:lnTo>
                      <a:pt x="1096" y="506"/>
                    </a:lnTo>
                    <a:lnTo>
                      <a:pt x="1090" y="508"/>
                    </a:lnTo>
                    <a:lnTo>
                      <a:pt x="1088" y="506"/>
                    </a:lnTo>
                    <a:lnTo>
                      <a:pt x="1088" y="504"/>
                    </a:lnTo>
                    <a:lnTo>
                      <a:pt x="1090" y="496"/>
                    </a:lnTo>
                    <a:lnTo>
                      <a:pt x="1090" y="496"/>
                    </a:lnTo>
                    <a:lnTo>
                      <a:pt x="1092" y="486"/>
                    </a:lnTo>
                    <a:lnTo>
                      <a:pt x="1090" y="482"/>
                    </a:lnTo>
                    <a:lnTo>
                      <a:pt x="1088" y="480"/>
                    </a:lnTo>
                    <a:lnTo>
                      <a:pt x="1084" y="480"/>
                    </a:lnTo>
                    <a:lnTo>
                      <a:pt x="1076" y="482"/>
                    </a:lnTo>
                    <a:lnTo>
                      <a:pt x="1062" y="486"/>
                    </a:lnTo>
                    <a:lnTo>
                      <a:pt x="1060" y="486"/>
                    </a:lnTo>
                    <a:lnTo>
                      <a:pt x="1058" y="486"/>
                    </a:lnTo>
                    <a:lnTo>
                      <a:pt x="1060" y="480"/>
                    </a:lnTo>
                    <a:lnTo>
                      <a:pt x="1060" y="480"/>
                    </a:lnTo>
                    <a:lnTo>
                      <a:pt x="1062" y="472"/>
                    </a:lnTo>
                    <a:lnTo>
                      <a:pt x="1062" y="466"/>
                    </a:lnTo>
                    <a:lnTo>
                      <a:pt x="1060" y="462"/>
                    </a:lnTo>
                    <a:lnTo>
                      <a:pt x="1056" y="458"/>
                    </a:lnTo>
                    <a:lnTo>
                      <a:pt x="1042" y="450"/>
                    </a:lnTo>
                    <a:lnTo>
                      <a:pt x="1022" y="436"/>
                    </a:lnTo>
                    <a:lnTo>
                      <a:pt x="1022" y="436"/>
                    </a:lnTo>
                    <a:lnTo>
                      <a:pt x="1010" y="430"/>
                    </a:lnTo>
                    <a:lnTo>
                      <a:pt x="996" y="428"/>
                    </a:lnTo>
                    <a:lnTo>
                      <a:pt x="984" y="426"/>
                    </a:lnTo>
                    <a:lnTo>
                      <a:pt x="970" y="426"/>
                    </a:lnTo>
                    <a:lnTo>
                      <a:pt x="960" y="426"/>
                    </a:lnTo>
                    <a:lnTo>
                      <a:pt x="950" y="424"/>
                    </a:lnTo>
                    <a:lnTo>
                      <a:pt x="944" y="420"/>
                    </a:lnTo>
                    <a:lnTo>
                      <a:pt x="942" y="416"/>
                    </a:lnTo>
                    <a:lnTo>
                      <a:pt x="940" y="410"/>
                    </a:lnTo>
                    <a:lnTo>
                      <a:pt x="940" y="410"/>
                    </a:lnTo>
                    <a:lnTo>
                      <a:pt x="938" y="406"/>
                    </a:lnTo>
                    <a:lnTo>
                      <a:pt x="936" y="402"/>
                    </a:lnTo>
                    <a:lnTo>
                      <a:pt x="930" y="400"/>
                    </a:lnTo>
                    <a:lnTo>
                      <a:pt x="926" y="398"/>
                    </a:lnTo>
                    <a:lnTo>
                      <a:pt x="914" y="396"/>
                    </a:lnTo>
                    <a:lnTo>
                      <a:pt x="900" y="396"/>
                    </a:lnTo>
                    <a:lnTo>
                      <a:pt x="890" y="396"/>
                    </a:lnTo>
                    <a:lnTo>
                      <a:pt x="882" y="394"/>
                    </a:lnTo>
                    <a:lnTo>
                      <a:pt x="882" y="394"/>
                    </a:lnTo>
                    <a:lnTo>
                      <a:pt x="882" y="392"/>
                    </a:lnTo>
                    <a:lnTo>
                      <a:pt x="890" y="384"/>
                    </a:lnTo>
                    <a:lnTo>
                      <a:pt x="890" y="384"/>
                    </a:lnTo>
                    <a:lnTo>
                      <a:pt x="896" y="380"/>
                    </a:lnTo>
                    <a:lnTo>
                      <a:pt x="900" y="376"/>
                    </a:lnTo>
                    <a:lnTo>
                      <a:pt x="902" y="372"/>
                    </a:lnTo>
                    <a:lnTo>
                      <a:pt x="902" y="366"/>
                    </a:lnTo>
                    <a:lnTo>
                      <a:pt x="900" y="360"/>
                    </a:lnTo>
                    <a:lnTo>
                      <a:pt x="894" y="352"/>
                    </a:lnTo>
                    <a:lnTo>
                      <a:pt x="890" y="348"/>
                    </a:lnTo>
                    <a:lnTo>
                      <a:pt x="888" y="344"/>
                    </a:lnTo>
                    <a:lnTo>
                      <a:pt x="890" y="344"/>
                    </a:lnTo>
                    <a:lnTo>
                      <a:pt x="902" y="346"/>
                    </a:lnTo>
                    <a:lnTo>
                      <a:pt x="902" y="346"/>
                    </a:lnTo>
                    <a:lnTo>
                      <a:pt x="916" y="348"/>
                    </a:lnTo>
                    <a:lnTo>
                      <a:pt x="928" y="348"/>
                    </a:lnTo>
                    <a:lnTo>
                      <a:pt x="938" y="346"/>
                    </a:lnTo>
                    <a:lnTo>
                      <a:pt x="942" y="342"/>
                    </a:lnTo>
                    <a:lnTo>
                      <a:pt x="944" y="340"/>
                    </a:lnTo>
                    <a:lnTo>
                      <a:pt x="944" y="338"/>
                    </a:lnTo>
                    <a:lnTo>
                      <a:pt x="938" y="334"/>
                    </a:lnTo>
                    <a:lnTo>
                      <a:pt x="926" y="328"/>
                    </a:lnTo>
                    <a:lnTo>
                      <a:pt x="906" y="324"/>
                    </a:lnTo>
                    <a:lnTo>
                      <a:pt x="906" y="324"/>
                    </a:lnTo>
                    <a:lnTo>
                      <a:pt x="876" y="318"/>
                    </a:lnTo>
                    <a:lnTo>
                      <a:pt x="876" y="318"/>
                    </a:lnTo>
                    <a:lnTo>
                      <a:pt x="876" y="318"/>
                    </a:lnTo>
                    <a:lnTo>
                      <a:pt x="880" y="316"/>
                    </a:lnTo>
                    <a:lnTo>
                      <a:pt x="900" y="312"/>
                    </a:lnTo>
                    <a:lnTo>
                      <a:pt x="910" y="308"/>
                    </a:lnTo>
                    <a:lnTo>
                      <a:pt x="920" y="304"/>
                    </a:lnTo>
                    <a:lnTo>
                      <a:pt x="920" y="304"/>
                    </a:lnTo>
                    <a:lnTo>
                      <a:pt x="924" y="300"/>
                    </a:lnTo>
                    <a:lnTo>
                      <a:pt x="926" y="298"/>
                    </a:lnTo>
                    <a:lnTo>
                      <a:pt x="926" y="294"/>
                    </a:lnTo>
                    <a:lnTo>
                      <a:pt x="926" y="290"/>
                    </a:lnTo>
                    <a:lnTo>
                      <a:pt x="922" y="284"/>
                    </a:lnTo>
                    <a:lnTo>
                      <a:pt x="914" y="278"/>
                    </a:lnTo>
                    <a:lnTo>
                      <a:pt x="904" y="272"/>
                    </a:lnTo>
                    <a:lnTo>
                      <a:pt x="894" y="268"/>
                    </a:lnTo>
                    <a:lnTo>
                      <a:pt x="886" y="268"/>
                    </a:lnTo>
                    <a:lnTo>
                      <a:pt x="880" y="270"/>
                    </a:lnTo>
                    <a:lnTo>
                      <a:pt x="880" y="270"/>
                    </a:lnTo>
                    <a:lnTo>
                      <a:pt x="872" y="274"/>
                    </a:lnTo>
                    <a:lnTo>
                      <a:pt x="864" y="276"/>
                    </a:lnTo>
                    <a:lnTo>
                      <a:pt x="846" y="276"/>
                    </a:lnTo>
                    <a:lnTo>
                      <a:pt x="842" y="276"/>
                    </a:lnTo>
                    <a:lnTo>
                      <a:pt x="840" y="274"/>
                    </a:lnTo>
                    <a:lnTo>
                      <a:pt x="842" y="270"/>
                    </a:lnTo>
                    <a:lnTo>
                      <a:pt x="852" y="266"/>
                    </a:lnTo>
                    <a:lnTo>
                      <a:pt x="852" y="266"/>
                    </a:lnTo>
                    <a:lnTo>
                      <a:pt x="874" y="258"/>
                    </a:lnTo>
                    <a:lnTo>
                      <a:pt x="880" y="254"/>
                    </a:lnTo>
                    <a:lnTo>
                      <a:pt x="882" y="252"/>
                    </a:lnTo>
                    <a:lnTo>
                      <a:pt x="878" y="248"/>
                    </a:lnTo>
                    <a:lnTo>
                      <a:pt x="872" y="244"/>
                    </a:lnTo>
                    <a:lnTo>
                      <a:pt x="844" y="232"/>
                    </a:lnTo>
                    <a:lnTo>
                      <a:pt x="844" y="232"/>
                    </a:lnTo>
                    <a:lnTo>
                      <a:pt x="826" y="226"/>
                    </a:lnTo>
                    <a:lnTo>
                      <a:pt x="812" y="226"/>
                    </a:lnTo>
                    <a:lnTo>
                      <a:pt x="802" y="228"/>
                    </a:lnTo>
                    <a:lnTo>
                      <a:pt x="794" y="230"/>
                    </a:lnTo>
                    <a:lnTo>
                      <a:pt x="790" y="232"/>
                    </a:lnTo>
                    <a:lnTo>
                      <a:pt x="786" y="232"/>
                    </a:lnTo>
                    <a:lnTo>
                      <a:pt x="786" y="230"/>
                    </a:lnTo>
                    <a:lnTo>
                      <a:pt x="786" y="220"/>
                    </a:lnTo>
                    <a:lnTo>
                      <a:pt x="786" y="220"/>
                    </a:lnTo>
                    <a:lnTo>
                      <a:pt x="788" y="210"/>
                    </a:lnTo>
                    <a:lnTo>
                      <a:pt x="784" y="206"/>
                    </a:lnTo>
                    <a:lnTo>
                      <a:pt x="782" y="204"/>
                    </a:lnTo>
                    <a:lnTo>
                      <a:pt x="776" y="204"/>
                    </a:lnTo>
                    <a:lnTo>
                      <a:pt x="768" y="206"/>
                    </a:lnTo>
                    <a:lnTo>
                      <a:pt x="764" y="204"/>
                    </a:lnTo>
                    <a:lnTo>
                      <a:pt x="762" y="198"/>
                    </a:lnTo>
                    <a:lnTo>
                      <a:pt x="762" y="198"/>
                    </a:lnTo>
                    <a:lnTo>
                      <a:pt x="762" y="190"/>
                    </a:lnTo>
                    <a:lnTo>
                      <a:pt x="756" y="184"/>
                    </a:lnTo>
                    <a:lnTo>
                      <a:pt x="748" y="178"/>
                    </a:lnTo>
                    <a:lnTo>
                      <a:pt x="738" y="174"/>
                    </a:lnTo>
                    <a:lnTo>
                      <a:pt x="728" y="170"/>
                    </a:lnTo>
                    <a:lnTo>
                      <a:pt x="716" y="170"/>
                    </a:lnTo>
                    <a:lnTo>
                      <a:pt x="706" y="174"/>
                    </a:lnTo>
                    <a:lnTo>
                      <a:pt x="696" y="182"/>
                    </a:lnTo>
                    <a:lnTo>
                      <a:pt x="696" y="182"/>
                    </a:lnTo>
                    <a:lnTo>
                      <a:pt x="686" y="190"/>
                    </a:lnTo>
                    <a:lnTo>
                      <a:pt x="680" y="192"/>
                    </a:lnTo>
                    <a:lnTo>
                      <a:pt x="674" y="190"/>
                    </a:lnTo>
                    <a:lnTo>
                      <a:pt x="670" y="186"/>
                    </a:lnTo>
                    <a:lnTo>
                      <a:pt x="666" y="178"/>
                    </a:lnTo>
                    <a:lnTo>
                      <a:pt x="662" y="168"/>
                    </a:lnTo>
                    <a:lnTo>
                      <a:pt x="652" y="148"/>
                    </a:lnTo>
                    <a:lnTo>
                      <a:pt x="652" y="148"/>
                    </a:lnTo>
                    <a:lnTo>
                      <a:pt x="648" y="138"/>
                    </a:lnTo>
                    <a:lnTo>
                      <a:pt x="642" y="134"/>
                    </a:lnTo>
                    <a:lnTo>
                      <a:pt x="638" y="134"/>
                    </a:lnTo>
                    <a:lnTo>
                      <a:pt x="632" y="134"/>
                    </a:lnTo>
                    <a:lnTo>
                      <a:pt x="628" y="134"/>
                    </a:lnTo>
                    <a:lnTo>
                      <a:pt x="622" y="134"/>
                    </a:lnTo>
                    <a:lnTo>
                      <a:pt x="616" y="128"/>
                    </a:lnTo>
                    <a:lnTo>
                      <a:pt x="610" y="120"/>
                    </a:lnTo>
                    <a:lnTo>
                      <a:pt x="610" y="120"/>
                    </a:lnTo>
                    <a:lnTo>
                      <a:pt x="602" y="110"/>
                    </a:lnTo>
                    <a:lnTo>
                      <a:pt x="594" y="104"/>
                    </a:lnTo>
                    <a:lnTo>
                      <a:pt x="586" y="100"/>
                    </a:lnTo>
                    <a:lnTo>
                      <a:pt x="578" y="100"/>
                    </a:lnTo>
                    <a:lnTo>
                      <a:pt x="560" y="98"/>
                    </a:lnTo>
                    <a:lnTo>
                      <a:pt x="552" y="98"/>
                    </a:lnTo>
                    <a:lnTo>
                      <a:pt x="546" y="94"/>
                    </a:lnTo>
                    <a:lnTo>
                      <a:pt x="546" y="94"/>
                    </a:lnTo>
                    <a:lnTo>
                      <a:pt x="528" y="88"/>
                    </a:lnTo>
                    <a:lnTo>
                      <a:pt x="518" y="84"/>
                    </a:lnTo>
                    <a:lnTo>
                      <a:pt x="506" y="82"/>
                    </a:lnTo>
                    <a:lnTo>
                      <a:pt x="494" y="84"/>
                    </a:lnTo>
                    <a:lnTo>
                      <a:pt x="484" y="88"/>
                    </a:lnTo>
                    <a:lnTo>
                      <a:pt x="474" y="94"/>
                    </a:lnTo>
                    <a:lnTo>
                      <a:pt x="466" y="106"/>
                    </a:lnTo>
                    <a:lnTo>
                      <a:pt x="466" y="106"/>
                    </a:lnTo>
                    <a:lnTo>
                      <a:pt x="462" y="112"/>
                    </a:lnTo>
                    <a:lnTo>
                      <a:pt x="460" y="116"/>
                    </a:lnTo>
                    <a:lnTo>
                      <a:pt x="456" y="118"/>
                    </a:lnTo>
                    <a:lnTo>
                      <a:pt x="452" y="118"/>
                    </a:lnTo>
                    <a:lnTo>
                      <a:pt x="444" y="116"/>
                    </a:lnTo>
                    <a:lnTo>
                      <a:pt x="436" y="112"/>
                    </a:lnTo>
                    <a:lnTo>
                      <a:pt x="428" y="106"/>
                    </a:lnTo>
                    <a:lnTo>
                      <a:pt x="420" y="104"/>
                    </a:lnTo>
                    <a:lnTo>
                      <a:pt x="416" y="102"/>
                    </a:lnTo>
                    <a:lnTo>
                      <a:pt x="412" y="104"/>
                    </a:lnTo>
                    <a:lnTo>
                      <a:pt x="408" y="106"/>
                    </a:lnTo>
                    <a:lnTo>
                      <a:pt x="404" y="110"/>
                    </a:lnTo>
                    <a:lnTo>
                      <a:pt x="404" y="110"/>
                    </a:lnTo>
                    <a:lnTo>
                      <a:pt x="396" y="118"/>
                    </a:lnTo>
                    <a:lnTo>
                      <a:pt x="388" y="124"/>
                    </a:lnTo>
                    <a:lnTo>
                      <a:pt x="380" y="130"/>
                    </a:lnTo>
                    <a:lnTo>
                      <a:pt x="376" y="132"/>
                    </a:lnTo>
                    <a:lnTo>
                      <a:pt x="372" y="132"/>
                    </a:lnTo>
                    <a:lnTo>
                      <a:pt x="370" y="130"/>
                    </a:lnTo>
                    <a:lnTo>
                      <a:pt x="372" y="126"/>
                    </a:lnTo>
                    <a:lnTo>
                      <a:pt x="376" y="118"/>
                    </a:lnTo>
                    <a:lnTo>
                      <a:pt x="376" y="118"/>
                    </a:lnTo>
                    <a:lnTo>
                      <a:pt x="382" y="110"/>
                    </a:lnTo>
                    <a:lnTo>
                      <a:pt x="386" y="100"/>
                    </a:lnTo>
                    <a:lnTo>
                      <a:pt x="388" y="90"/>
                    </a:lnTo>
                    <a:lnTo>
                      <a:pt x="388" y="82"/>
                    </a:lnTo>
                    <a:lnTo>
                      <a:pt x="386" y="72"/>
                    </a:lnTo>
                    <a:lnTo>
                      <a:pt x="382" y="64"/>
                    </a:lnTo>
                    <a:lnTo>
                      <a:pt x="376" y="58"/>
                    </a:lnTo>
                    <a:lnTo>
                      <a:pt x="368" y="54"/>
                    </a:lnTo>
                    <a:lnTo>
                      <a:pt x="368" y="54"/>
                    </a:lnTo>
                    <a:lnTo>
                      <a:pt x="360" y="50"/>
                    </a:lnTo>
                    <a:lnTo>
                      <a:pt x="356" y="44"/>
                    </a:lnTo>
                    <a:lnTo>
                      <a:pt x="356" y="38"/>
                    </a:lnTo>
                    <a:lnTo>
                      <a:pt x="354" y="32"/>
                    </a:lnTo>
                    <a:lnTo>
                      <a:pt x="354" y="24"/>
                    </a:lnTo>
                    <a:lnTo>
                      <a:pt x="352" y="18"/>
                    </a:lnTo>
                    <a:lnTo>
                      <a:pt x="346" y="14"/>
                    </a:lnTo>
                    <a:lnTo>
                      <a:pt x="338" y="12"/>
                    </a:lnTo>
                    <a:lnTo>
                      <a:pt x="338" y="12"/>
                    </a:lnTo>
                    <a:lnTo>
                      <a:pt x="326" y="10"/>
                    </a:lnTo>
                    <a:lnTo>
                      <a:pt x="306" y="12"/>
                    </a:lnTo>
                    <a:lnTo>
                      <a:pt x="282" y="14"/>
                    </a:lnTo>
                    <a:lnTo>
                      <a:pt x="260" y="18"/>
                    </a:lnTo>
                    <a:lnTo>
                      <a:pt x="236" y="24"/>
                    </a:lnTo>
                    <a:lnTo>
                      <a:pt x="218" y="32"/>
                    </a:lnTo>
                    <a:lnTo>
                      <a:pt x="210" y="38"/>
                    </a:lnTo>
                    <a:lnTo>
                      <a:pt x="204" y="44"/>
                    </a:lnTo>
                    <a:lnTo>
                      <a:pt x="200" y="50"/>
                    </a:lnTo>
                    <a:lnTo>
                      <a:pt x="198" y="56"/>
                    </a:lnTo>
                    <a:lnTo>
                      <a:pt x="198" y="56"/>
                    </a:lnTo>
                    <a:lnTo>
                      <a:pt x="198" y="62"/>
                    </a:lnTo>
                    <a:lnTo>
                      <a:pt x="196" y="66"/>
                    </a:lnTo>
                    <a:lnTo>
                      <a:pt x="194" y="68"/>
                    </a:lnTo>
                    <a:lnTo>
                      <a:pt x="192" y="70"/>
                    </a:lnTo>
                    <a:lnTo>
                      <a:pt x="186" y="72"/>
                    </a:lnTo>
                    <a:lnTo>
                      <a:pt x="178" y="70"/>
                    </a:lnTo>
                    <a:lnTo>
                      <a:pt x="174" y="72"/>
                    </a:lnTo>
                    <a:lnTo>
                      <a:pt x="172" y="72"/>
                    </a:lnTo>
                    <a:lnTo>
                      <a:pt x="172" y="74"/>
                    </a:lnTo>
                    <a:lnTo>
                      <a:pt x="174" y="84"/>
                    </a:lnTo>
                    <a:lnTo>
                      <a:pt x="182" y="100"/>
                    </a:lnTo>
                    <a:lnTo>
                      <a:pt x="182" y="100"/>
                    </a:lnTo>
                    <a:lnTo>
                      <a:pt x="188" y="116"/>
                    </a:lnTo>
                    <a:lnTo>
                      <a:pt x="188" y="122"/>
                    </a:lnTo>
                    <a:lnTo>
                      <a:pt x="188" y="126"/>
                    </a:lnTo>
                    <a:lnTo>
                      <a:pt x="188" y="130"/>
                    </a:lnTo>
                    <a:lnTo>
                      <a:pt x="184" y="130"/>
                    </a:lnTo>
                    <a:lnTo>
                      <a:pt x="180" y="132"/>
                    </a:lnTo>
                    <a:lnTo>
                      <a:pt x="174" y="132"/>
                    </a:lnTo>
                    <a:lnTo>
                      <a:pt x="168" y="134"/>
                    </a:lnTo>
                    <a:lnTo>
                      <a:pt x="168" y="136"/>
                    </a:lnTo>
                    <a:lnTo>
                      <a:pt x="168" y="138"/>
                    </a:lnTo>
                    <a:lnTo>
                      <a:pt x="174" y="148"/>
                    </a:lnTo>
                    <a:lnTo>
                      <a:pt x="174" y="148"/>
                    </a:lnTo>
                    <a:lnTo>
                      <a:pt x="184" y="158"/>
                    </a:lnTo>
                    <a:lnTo>
                      <a:pt x="192" y="164"/>
                    </a:lnTo>
                    <a:lnTo>
                      <a:pt x="200" y="166"/>
                    </a:lnTo>
                    <a:lnTo>
                      <a:pt x="208" y="166"/>
                    </a:lnTo>
                    <a:lnTo>
                      <a:pt x="212" y="164"/>
                    </a:lnTo>
                    <a:lnTo>
                      <a:pt x="218" y="166"/>
                    </a:lnTo>
                    <a:lnTo>
                      <a:pt x="220" y="168"/>
                    </a:lnTo>
                    <a:lnTo>
                      <a:pt x="222" y="176"/>
                    </a:lnTo>
                    <a:lnTo>
                      <a:pt x="222" y="176"/>
                    </a:lnTo>
                    <a:lnTo>
                      <a:pt x="222" y="180"/>
                    </a:lnTo>
                    <a:lnTo>
                      <a:pt x="220" y="182"/>
                    </a:lnTo>
                    <a:lnTo>
                      <a:pt x="216" y="184"/>
                    </a:lnTo>
                    <a:lnTo>
                      <a:pt x="210" y="184"/>
                    </a:lnTo>
                    <a:lnTo>
                      <a:pt x="196" y="180"/>
                    </a:lnTo>
                    <a:lnTo>
                      <a:pt x="180" y="174"/>
                    </a:lnTo>
                    <a:lnTo>
                      <a:pt x="164" y="164"/>
                    </a:lnTo>
                    <a:lnTo>
                      <a:pt x="152" y="150"/>
                    </a:lnTo>
                    <a:lnTo>
                      <a:pt x="148" y="144"/>
                    </a:lnTo>
                    <a:lnTo>
                      <a:pt x="146" y="136"/>
                    </a:lnTo>
                    <a:lnTo>
                      <a:pt x="146" y="130"/>
                    </a:lnTo>
                    <a:lnTo>
                      <a:pt x="150" y="122"/>
                    </a:lnTo>
                    <a:lnTo>
                      <a:pt x="150" y="122"/>
                    </a:lnTo>
                    <a:lnTo>
                      <a:pt x="154" y="110"/>
                    </a:lnTo>
                    <a:lnTo>
                      <a:pt x="152" y="102"/>
                    </a:lnTo>
                    <a:lnTo>
                      <a:pt x="150" y="98"/>
                    </a:lnTo>
                    <a:lnTo>
                      <a:pt x="144" y="94"/>
                    </a:lnTo>
                    <a:lnTo>
                      <a:pt x="142" y="90"/>
                    </a:lnTo>
                    <a:lnTo>
                      <a:pt x="140" y="84"/>
                    </a:lnTo>
                    <a:lnTo>
                      <a:pt x="144" y="74"/>
                    </a:lnTo>
                    <a:lnTo>
                      <a:pt x="154" y="60"/>
                    </a:lnTo>
                    <a:lnTo>
                      <a:pt x="154" y="60"/>
                    </a:lnTo>
                    <a:lnTo>
                      <a:pt x="168" y="44"/>
                    </a:lnTo>
                    <a:lnTo>
                      <a:pt x="180" y="34"/>
                    </a:lnTo>
                    <a:lnTo>
                      <a:pt x="188" y="26"/>
                    </a:lnTo>
                    <a:lnTo>
                      <a:pt x="198" y="22"/>
                    </a:lnTo>
                    <a:lnTo>
                      <a:pt x="208" y="16"/>
                    </a:lnTo>
                    <a:lnTo>
                      <a:pt x="212" y="14"/>
                    </a:lnTo>
                    <a:lnTo>
                      <a:pt x="212" y="10"/>
                    </a:lnTo>
                    <a:lnTo>
                      <a:pt x="212" y="10"/>
                    </a:lnTo>
                    <a:lnTo>
                      <a:pt x="212" y="8"/>
                    </a:lnTo>
                    <a:lnTo>
                      <a:pt x="210" y="6"/>
                    </a:lnTo>
                    <a:lnTo>
                      <a:pt x="200" y="2"/>
                    </a:lnTo>
                    <a:lnTo>
                      <a:pt x="184" y="0"/>
                    </a:lnTo>
                    <a:lnTo>
                      <a:pt x="164" y="0"/>
                    </a:lnTo>
                    <a:lnTo>
                      <a:pt x="140" y="2"/>
                    </a:lnTo>
                    <a:lnTo>
                      <a:pt x="116" y="8"/>
                    </a:lnTo>
                    <a:lnTo>
                      <a:pt x="92" y="16"/>
                    </a:lnTo>
                    <a:lnTo>
                      <a:pt x="70" y="26"/>
                    </a:lnTo>
                    <a:lnTo>
                      <a:pt x="70" y="26"/>
                    </a:lnTo>
                    <a:lnTo>
                      <a:pt x="52" y="38"/>
                    </a:lnTo>
                    <a:lnTo>
                      <a:pt x="40" y="48"/>
                    </a:lnTo>
                    <a:lnTo>
                      <a:pt x="34" y="56"/>
                    </a:lnTo>
                    <a:lnTo>
                      <a:pt x="32" y="62"/>
                    </a:lnTo>
                    <a:lnTo>
                      <a:pt x="30" y="72"/>
                    </a:lnTo>
                    <a:lnTo>
                      <a:pt x="28" y="76"/>
                    </a:lnTo>
                    <a:lnTo>
                      <a:pt x="24" y="82"/>
                    </a:lnTo>
                    <a:lnTo>
                      <a:pt x="24" y="82"/>
                    </a:lnTo>
                    <a:lnTo>
                      <a:pt x="18" y="90"/>
                    </a:lnTo>
                    <a:lnTo>
                      <a:pt x="14" y="96"/>
                    </a:lnTo>
                    <a:lnTo>
                      <a:pt x="8" y="112"/>
                    </a:lnTo>
                    <a:lnTo>
                      <a:pt x="4" y="132"/>
                    </a:lnTo>
                    <a:lnTo>
                      <a:pt x="2" y="156"/>
                    </a:lnTo>
                    <a:lnTo>
                      <a:pt x="2" y="156"/>
                    </a:lnTo>
                    <a:lnTo>
                      <a:pt x="0" y="168"/>
                    </a:lnTo>
                    <a:lnTo>
                      <a:pt x="0" y="178"/>
                    </a:lnTo>
                    <a:lnTo>
                      <a:pt x="2" y="184"/>
                    </a:lnTo>
                    <a:lnTo>
                      <a:pt x="8" y="188"/>
                    </a:lnTo>
                    <a:lnTo>
                      <a:pt x="14" y="192"/>
                    </a:lnTo>
                    <a:lnTo>
                      <a:pt x="26" y="194"/>
                    </a:lnTo>
                    <a:lnTo>
                      <a:pt x="58" y="196"/>
                    </a:lnTo>
                    <a:lnTo>
                      <a:pt x="58" y="196"/>
                    </a:lnTo>
                    <a:lnTo>
                      <a:pt x="76" y="200"/>
                    </a:lnTo>
                    <a:lnTo>
                      <a:pt x="90" y="202"/>
                    </a:lnTo>
                    <a:lnTo>
                      <a:pt x="100" y="208"/>
                    </a:lnTo>
                    <a:lnTo>
                      <a:pt x="106" y="212"/>
                    </a:lnTo>
                    <a:lnTo>
                      <a:pt x="106" y="216"/>
                    </a:lnTo>
                    <a:lnTo>
                      <a:pt x="102" y="218"/>
                    </a:lnTo>
                    <a:lnTo>
                      <a:pt x="94" y="220"/>
                    </a:lnTo>
                    <a:lnTo>
                      <a:pt x="78" y="218"/>
                    </a:lnTo>
                    <a:lnTo>
                      <a:pt x="78" y="218"/>
                    </a:lnTo>
                    <a:lnTo>
                      <a:pt x="50" y="216"/>
                    </a:lnTo>
                    <a:lnTo>
                      <a:pt x="40" y="216"/>
                    </a:lnTo>
                    <a:lnTo>
                      <a:pt x="32" y="218"/>
                    </a:lnTo>
                    <a:lnTo>
                      <a:pt x="32" y="220"/>
                    </a:lnTo>
                    <a:lnTo>
                      <a:pt x="30" y="222"/>
                    </a:lnTo>
                    <a:lnTo>
                      <a:pt x="32" y="228"/>
                    </a:lnTo>
                    <a:lnTo>
                      <a:pt x="40" y="238"/>
                    </a:lnTo>
                    <a:lnTo>
                      <a:pt x="52" y="250"/>
                    </a:lnTo>
                    <a:lnTo>
                      <a:pt x="52" y="250"/>
                    </a:lnTo>
                    <a:lnTo>
                      <a:pt x="68" y="262"/>
                    </a:lnTo>
                    <a:lnTo>
                      <a:pt x="82" y="268"/>
                    </a:lnTo>
                    <a:lnTo>
                      <a:pt x="94" y="270"/>
                    </a:lnTo>
                    <a:lnTo>
                      <a:pt x="106" y="270"/>
                    </a:lnTo>
                    <a:lnTo>
                      <a:pt x="118" y="270"/>
                    </a:lnTo>
                    <a:lnTo>
                      <a:pt x="130" y="270"/>
                    </a:lnTo>
                    <a:lnTo>
                      <a:pt x="142" y="272"/>
                    </a:lnTo>
                    <a:lnTo>
                      <a:pt x="152" y="278"/>
                    </a:lnTo>
                    <a:lnTo>
                      <a:pt x="152" y="278"/>
                    </a:lnTo>
                    <a:lnTo>
                      <a:pt x="162" y="284"/>
                    </a:lnTo>
                    <a:lnTo>
                      <a:pt x="174" y="288"/>
                    </a:lnTo>
                    <a:lnTo>
                      <a:pt x="184" y="290"/>
                    </a:lnTo>
                    <a:lnTo>
                      <a:pt x="194" y="288"/>
                    </a:lnTo>
                    <a:lnTo>
                      <a:pt x="208" y="286"/>
                    </a:lnTo>
                    <a:lnTo>
                      <a:pt x="218" y="286"/>
                    </a:lnTo>
                    <a:lnTo>
                      <a:pt x="218" y="286"/>
                    </a:lnTo>
                    <a:lnTo>
                      <a:pt x="234" y="288"/>
                    </a:lnTo>
                    <a:lnTo>
                      <a:pt x="244" y="290"/>
                    </a:lnTo>
                    <a:lnTo>
                      <a:pt x="260" y="290"/>
                    </a:lnTo>
                    <a:lnTo>
                      <a:pt x="268" y="290"/>
                    </a:lnTo>
                    <a:lnTo>
                      <a:pt x="276" y="290"/>
                    </a:lnTo>
                    <a:lnTo>
                      <a:pt x="288" y="292"/>
                    </a:lnTo>
                    <a:lnTo>
                      <a:pt x="304" y="296"/>
                    </a:lnTo>
                    <a:lnTo>
                      <a:pt x="304" y="296"/>
                    </a:lnTo>
                    <a:lnTo>
                      <a:pt x="316" y="300"/>
                    </a:lnTo>
                    <a:lnTo>
                      <a:pt x="324" y="298"/>
                    </a:lnTo>
                    <a:lnTo>
                      <a:pt x="328" y="296"/>
                    </a:lnTo>
                    <a:lnTo>
                      <a:pt x="332" y="292"/>
                    </a:lnTo>
                    <a:lnTo>
                      <a:pt x="336" y="290"/>
                    </a:lnTo>
                    <a:lnTo>
                      <a:pt x="340" y="290"/>
                    </a:lnTo>
                    <a:lnTo>
                      <a:pt x="346" y="292"/>
                    </a:lnTo>
                    <a:lnTo>
                      <a:pt x="356" y="298"/>
                    </a:lnTo>
                    <a:lnTo>
                      <a:pt x="356" y="298"/>
                    </a:lnTo>
                    <a:lnTo>
                      <a:pt x="374" y="312"/>
                    </a:lnTo>
                    <a:lnTo>
                      <a:pt x="378" y="314"/>
                    </a:lnTo>
                    <a:lnTo>
                      <a:pt x="380" y="312"/>
                    </a:lnTo>
                    <a:lnTo>
                      <a:pt x="378" y="310"/>
                    </a:lnTo>
                    <a:lnTo>
                      <a:pt x="376" y="306"/>
                    </a:lnTo>
                    <a:lnTo>
                      <a:pt x="362" y="292"/>
                    </a:lnTo>
                    <a:lnTo>
                      <a:pt x="362" y="292"/>
                    </a:lnTo>
                    <a:lnTo>
                      <a:pt x="358" y="284"/>
                    </a:lnTo>
                    <a:lnTo>
                      <a:pt x="358" y="282"/>
                    </a:lnTo>
                    <a:lnTo>
                      <a:pt x="360" y="282"/>
                    </a:lnTo>
                    <a:lnTo>
                      <a:pt x="368" y="282"/>
                    </a:lnTo>
                    <a:lnTo>
                      <a:pt x="380" y="284"/>
                    </a:lnTo>
                    <a:lnTo>
                      <a:pt x="410" y="290"/>
                    </a:lnTo>
                    <a:lnTo>
                      <a:pt x="444" y="296"/>
                    </a:lnTo>
                    <a:lnTo>
                      <a:pt x="444" y="296"/>
                    </a:lnTo>
                    <a:lnTo>
                      <a:pt x="450" y="296"/>
                    </a:lnTo>
                    <a:lnTo>
                      <a:pt x="454" y="296"/>
                    </a:lnTo>
                    <a:lnTo>
                      <a:pt x="458" y="294"/>
                    </a:lnTo>
                    <a:lnTo>
                      <a:pt x="460" y="290"/>
                    </a:lnTo>
                    <a:lnTo>
                      <a:pt x="462" y="284"/>
                    </a:lnTo>
                    <a:lnTo>
                      <a:pt x="460" y="274"/>
                    </a:lnTo>
                    <a:lnTo>
                      <a:pt x="456" y="260"/>
                    </a:lnTo>
                    <a:lnTo>
                      <a:pt x="456" y="260"/>
                    </a:lnTo>
                    <a:lnTo>
                      <a:pt x="458" y="260"/>
                    </a:lnTo>
                    <a:lnTo>
                      <a:pt x="464" y="264"/>
                    </a:lnTo>
                    <a:lnTo>
                      <a:pt x="464" y="264"/>
                    </a:lnTo>
                    <a:lnTo>
                      <a:pt x="472" y="270"/>
                    </a:lnTo>
                    <a:lnTo>
                      <a:pt x="478" y="272"/>
                    </a:lnTo>
                    <a:lnTo>
                      <a:pt x="484" y="272"/>
                    </a:lnTo>
                    <a:lnTo>
                      <a:pt x="490" y="272"/>
                    </a:lnTo>
                    <a:lnTo>
                      <a:pt x="494" y="272"/>
                    </a:lnTo>
                    <a:lnTo>
                      <a:pt x="498" y="274"/>
                    </a:lnTo>
                    <a:lnTo>
                      <a:pt x="500" y="278"/>
                    </a:lnTo>
                    <a:lnTo>
                      <a:pt x="502" y="286"/>
                    </a:lnTo>
                    <a:lnTo>
                      <a:pt x="502" y="286"/>
                    </a:lnTo>
                    <a:lnTo>
                      <a:pt x="502" y="294"/>
                    </a:lnTo>
                    <a:lnTo>
                      <a:pt x="504" y="302"/>
                    </a:lnTo>
                    <a:lnTo>
                      <a:pt x="508" y="306"/>
                    </a:lnTo>
                    <a:lnTo>
                      <a:pt x="512" y="310"/>
                    </a:lnTo>
                    <a:lnTo>
                      <a:pt x="528" y="318"/>
                    </a:lnTo>
                    <a:lnTo>
                      <a:pt x="556" y="326"/>
                    </a:lnTo>
                    <a:lnTo>
                      <a:pt x="556" y="326"/>
                    </a:lnTo>
                    <a:lnTo>
                      <a:pt x="570" y="332"/>
                    </a:lnTo>
                    <a:lnTo>
                      <a:pt x="580" y="338"/>
                    </a:lnTo>
                    <a:lnTo>
                      <a:pt x="584" y="344"/>
                    </a:lnTo>
                    <a:lnTo>
                      <a:pt x="584" y="348"/>
                    </a:lnTo>
                    <a:lnTo>
                      <a:pt x="580" y="352"/>
                    </a:lnTo>
                    <a:lnTo>
                      <a:pt x="574" y="356"/>
                    </a:lnTo>
                    <a:lnTo>
                      <a:pt x="568" y="356"/>
                    </a:lnTo>
                    <a:lnTo>
                      <a:pt x="558" y="356"/>
                    </a:lnTo>
                    <a:lnTo>
                      <a:pt x="558" y="356"/>
                    </a:lnTo>
                    <a:lnTo>
                      <a:pt x="550" y="358"/>
                    </a:lnTo>
                    <a:lnTo>
                      <a:pt x="542" y="360"/>
                    </a:lnTo>
                    <a:lnTo>
                      <a:pt x="538" y="366"/>
                    </a:lnTo>
                    <a:lnTo>
                      <a:pt x="538" y="370"/>
                    </a:lnTo>
                    <a:lnTo>
                      <a:pt x="538" y="376"/>
                    </a:lnTo>
                    <a:lnTo>
                      <a:pt x="544" y="378"/>
                    </a:lnTo>
                    <a:lnTo>
                      <a:pt x="550" y="380"/>
                    </a:lnTo>
                    <a:lnTo>
                      <a:pt x="562" y="378"/>
                    </a:lnTo>
                    <a:lnTo>
                      <a:pt x="562" y="378"/>
                    </a:lnTo>
                    <a:lnTo>
                      <a:pt x="576" y="374"/>
                    </a:lnTo>
                    <a:lnTo>
                      <a:pt x="590" y="374"/>
                    </a:lnTo>
                    <a:lnTo>
                      <a:pt x="606" y="376"/>
                    </a:lnTo>
                    <a:lnTo>
                      <a:pt x="618" y="380"/>
                    </a:lnTo>
                    <a:lnTo>
                      <a:pt x="630" y="384"/>
                    </a:lnTo>
                    <a:lnTo>
                      <a:pt x="640" y="390"/>
                    </a:lnTo>
                    <a:lnTo>
                      <a:pt x="648" y="396"/>
                    </a:lnTo>
                    <a:lnTo>
                      <a:pt x="654" y="402"/>
                    </a:lnTo>
                    <a:lnTo>
                      <a:pt x="654" y="402"/>
                    </a:lnTo>
                    <a:lnTo>
                      <a:pt x="656" y="406"/>
                    </a:lnTo>
                    <a:lnTo>
                      <a:pt x="662" y="408"/>
                    </a:lnTo>
                    <a:lnTo>
                      <a:pt x="674" y="414"/>
                    </a:lnTo>
                    <a:lnTo>
                      <a:pt x="682" y="416"/>
                    </a:lnTo>
                    <a:lnTo>
                      <a:pt x="688" y="420"/>
                    </a:lnTo>
                    <a:lnTo>
                      <a:pt x="692" y="428"/>
                    </a:lnTo>
                    <a:lnTo>
                      <a:pt x="696" y="438"/>
                    </a:lnTo>
                    <a:lnTo>
                      <a:pt x="696" y="438"/>
                    </a:lnTo>
                    <a:lnTo>
                      <a:pt x="698" y="450"/>
                    </a:lnTo>
                    <a:lnTo>
                      <a:pt x="704" y="460"/>
                    </a:lnTo>
                    <a:lnTo>
                      <a:pt x="712" y="474"/>
                    </a:lnTo>
                    <a:lnTo>
                      <a:pt x="716" y="480"/>
                    </a:lnTo>
                    <a:lnTo>
                      <a:pt x="718" y="486"/>
                    </a:lnTo>
                    <a:lnTo>
                      <a:pt x="716" y="490"/>
                    </a:lnTo>
                    <a:lnTo>
                      <a:pt x="710" y="494"/>
                    </a:lnTo>
                    <a:lnTo>
                      <a:pt x="710" y="494"/>
                    </a:lnTo>
                    <a:lnTo>
                      <a:pt x="696" y="504"/>
                    </a:lnTo>
                    <a:lnTo>
                      <a:pt x="682" y="518"/>
                    </a:lnTo>
                    <a:lnTo>
                      <a:pt x="668" y="532"/>
                    </a:lnTo>
                    <a:lnTo>
                      <a:pt x="648" y="548"/>
                    </a:lnTo>
                    <a:lnTo>
                      <a:pt x="648" y="548"/>
                    </a:lnTo>
                    <a:lnTo>
                      <a:pt x="644" y="554"/>
                    </a:lnTo>
                    <a:lnTo>
                      <a:pt x="640" y="558"/>
                    </a:lnTo>
                    <a:lnTo>
                      <a:pt x="640" y="564"/>
                    </a:lnTo>
                    <a:lnTo>
                      <a:pt x="642" y="570"/>
                    </a:lnTo>
                    <a:lnTo>
                      <a:pt x="646" y="580"/>
                    </a:lnTo>
                    <a:lnTo>
                      <a:pt x="654" y="590"/>
                    </a:lnTo>
                    <a:lnTo>
                      <a:pt x="666" y="604"/>
                    </a:lnTo>
                    <a:lnTo>
                      <a:pt x="666" y="606"/>
                    </a:lnTo>
                    <a:lnTo>
                      <a:pt x="666" y="608"/>
                    </a:lnTo>
                    <a:lnTo>
                      <a:pt x="656" y="606"/>
                    </a:lnTo>
                    <a:lnTo>
                      <a:pt x="656" y="606"/>
                    </a:lnTo>
                    <a:lnTo>
                      <a:pt x="646" y="602"/>
                    </a:lnTo>
                    <a:lnTo>
                      <a:pt x="636" y="604"/>
                    </a:lnTo>
                    <a:lnTo>
                      <a:pt x="628" y="608"/>
                    </a:lnTo>
                    <a:lnTo>
                      <a:pt x="620" y="612"/>
                    </a:lnTo>
                    <a:lnTo>
                      <a:pt x="608" y="616"/>
                    </a:lnTo>
                    <a:lnTo>
                      <a:pt x="594" y="620"/>
                    </a:lnTo>
                    <a:lnTo>
                      <a:pt x="576" y="620"/>
                    </a:lnTo>
                    <a:lnTo>
                      <a:pt x="552" y="614"/>
                    </a:lnTo>
                    <a:lnTo>
                      <a:pt x="552" y="614"/>
                    </a:lnTo>
                    <a:lnTo>
                      <a:pt x="528" y="610"/>
                    </a:lnTo>
                    <a:lnTo>
                      <a:pt x="516" y="608"/>
                    </a:lnTo>
                    <a:lnTo>
                      <a:pt x="510" y="608"/>
                    </a:lnTo>
                    <a:lnTo>
                      <a:pt x="510" y="612"/>
                    </a:lnTo>
                    <a:lnTo>
                      <a:pt x="510" y="616"/>
                    </a:lnTo>
                    <a:lnTo>
                      <a:pt x="510" y="624"/>
                    </a:lnTo>
                    <a:lnTo>
                      <a:pt x="504" y="630"/>
                    </a:lnTo>
                    <a:lnTo>
                      <a:pt x="494" y="638"/>
                    </a:lnTo>
                    <a:lnTo>
                      <a:pt x="494" y="638"/>
                    </a:lnTo>
                    <a:lnTo>
                      <a:pt x="488" y="642"/>
                    </a:lnTo>
                    <a:lnTo>
                      <a:pt x="484" y="648"/>
                    </a:lnTo>
                    <a:lnTo>
                      <a:pt x="482" y="652"/>
                    </a:lnTo>
                    <a:lnTo>
                      <a:pt x="480" y="658"/>
                    </a:lnTo>
                    <a:lnTo>
                      <a:pt x="482" y="664"/>
                    </a:lnTo>
                    <a:lnTo>
                      <a:pt x="484" y="668"/>
                    </a:lnTo>
                    <a:lnTo>
                      <a:pt x="494" y="678"/>
                    </a:lnTo>
                    <a:lnTo>
                      <a:pt x="506" y="686"/>
                    </a:lnTo>
                    <a:lnTo>
                      <a:pt x="514" y="688"/>
                    </a:lnTo>
                    <a:lnTo>
                      <a:pt x="522" y="690"/>
                    </a:lnTo>
                    <a:lnTo>
                      <a:pt x="532" y="690"/>
                    </a:lnTo>
                    <a:lnTo>
                      <a:pt x="542" y="690"/>
                    </a:lnTo>
                    <a:lnTo>
                      <a:pt x="552" y="686"/>
                    </a:lnTo>
                    <a:lnTo>
                      <a:pt x="562" y="682"/>
                    </a:lnTo>
                    <a:lnTo>
                      <a:pt x="562" y="682"/>
                    </a:lnTo>
                    <a:lnTo>
                      <a:pt x="580" y="676"/>
                    </a:lnTo>
                    <a:lnTo>
                      <a:pt x="592" y="674"/>
                    </a:lnTo>
                    <a:lnTo>
                      <a:pt x="602" y="676"/>
                    </a:lnTo>
                    <a:lnTo>
                      <a:pt x="608" y="680"/>
                    </a:lnTo>
                    <a:lnTo>
                      <a:pt x="612" y="684"/>
                    </a:lnTo>
                    <a:lnTo>
                      <a:pt x="616" y="688"/>
                    </a:lnTo>
                    <a:lnTo>
                      <a:pt x="622" y="686"/>
                    </a:lnTo>
                    <a:lnTo>
                      <a:pt x="628" y="680"/>
                    </a:lnTo>
                    <a:lnTo>
                      <a:pt x="628" y="680"/>
                    </a:lnTo>
                    <a:lnTo>
                      <a:pt x="634" y="674"/>
                    </a:lnTo>
                    <a:lnTo>
                      <a:pt x="640" y="674"/>
                    </a:lnTo>
                    <a:lnTo>
                      <a:pt x="642" y="676"/>
                    </a:lnTo>
                    <a:lnTo>
                      <a:pt x="644" y="680"/>
                    </a:lnTo>
                    <a:lnTo>
                      <a:pt x="646" y="688"/>
                    </a:lnTo>
                    <a:lnTo>
                      <a:pt x="648" y="690"/>
                    </a:lnTo>
                    <a:lnTo>
                      <a:pt x="650" y="686"/>
                    </a:lnTo>
                    <a:lnTo>
                      <a:pt x="650" y="686"/>
                    </a:lnTo>
                    <a:lnTo>
                      <a:pt x="656" y="674"/>
                    </a:lnTo>
                    <a:lnTo>
                      <a:pt x="658" y="672"/>
                    </a:lnTo>
                    <a:lnTo>
                      <a:pt x="662" y="672"/>
                    </a:lnTo>
                    <a:lnTo>
                      <a:pt x="666" y="674"/>
                    </a:lnTo>
                    <a:lnTo>
                      <a:pt x="672" y="680"/>
                    </a:lnTo>
                    <a:lnTo>
                      <a:pt x="696" y="706"/>
                    </a:lnTo>
                    <a:lnTo>
                      <a:pt x="696" y="706"/>
                    </a:lnTo>
                    <a:lnTo>
                      <a:pt x="708" y="720"/>
                    </a:lnTo>
                    <a:lnTo>
                      <a:pt x="718" y="726"/>
                    </a:lnTo>
                    <a:lnTo>
                      <a:pt x="724" y="728"/>
                    </a:lnTo>
                    <a:lnTo>
                      <a:pt x="728" y="728"/>
                    </a:lnTo>
                    <a:lnTo>
                      <a:pt x="732" y="726"/>
                    </a:lnTo>
                    <a:lnTo>
                      <a:pt x="736" y="724"/>
                    </a:lnTo>
                    <a:lnTo>
                      <a:pt x="742" y="726"/>
                    </a:lnTo>
                    <a:lnTo>
                      <a:pt x="750" y="732"/>
                    </a:lnTo>
                    <a:lnTo>
                      <a:pt x="750" y="732"/>
                    </a:lnTo>
                    <a:lnTo>
                      <a:pt x="756" y="738"/>
                    </a:lnTo>
                    <a:lnTo>
                      <a:pt x="756" y="740"/>
                    </a:lnTo>
                    <a:lnTo>
                      <a:pt x="754" y="742"/>
                    </a:lnTo>
                    <a:lnTo>
                      <a:pt x="750" y="744"/>
                    </a:lnTo>
                    <a:lnTo>
                      <a:pt x="742" y="744"/>
                    </a:lnTo>
                    <a:lnTo>
                      <a:pt x="734" y="746"/>
                    </a:lnTo>
                    <a:lnTo>
                      <a:pt x="732" y="748"/>
                    </a:lnTo>
                    <a:lnTo>
                      <a:pt x="732" y="750"/>
                    </a:lnTo>
                    <a:lnTo>
                      <a:pt x="732" y="752"/>
                    </a:lnTo>
                    <a:lnTo>
                      <a:pt x="734" y="756"/>
                    </a:lnTo>
                    <a:lnTo>
                      <a:pt x="744" y="768"/>
                    </a:lnTo>
                    <a:lnTo>
                      <a:pt x="744" y="768"/>
                    </a:lnTo>
                    <a:lnTo>
                      <a:pt x="754" y="776"/>
                    </a:lnTo>
                    <a:lnTo>
                      <a:pt x="766" y="780"/>
                    </a:lnTo>
                    <a:lnTo>
                      <a:pt x="792" y="788"/>
                    </a:lnTo>
                    <a:lnTo>
                      <a:pt x="816" y="794"/>
                    </a:lnTo>
                    <a:lnTo>
                      <a:pt x="826" y="798"/>
                    </a:lnTo>
                    <a:lnTo>
                      <a:pt x="834" y="804"/>
                    </a:lnTo>
                    <a:lnTo>
                      <a:pt x="834" y="804"/>
                    </a:lnTo>
                    <a:lnTo>
                      <a:pt x="842" y="812"/>
                    </a:lnTo>
                    <a:lnTo>
                      <a:pt x="854" y="818"/>
                    </a:lnTo>
                    <a:lnTo>
                      <a:pt x="868" y="824"/>
                    </a:lnTo>
                    <a:lnTo>
                      <a:pt x="882" y="828"/>
                    </a:lnTo>
                    <a:lnTo>
                      <a:pt x="916" y="836"/>
                    </a:lnTo>
                    <a:lnTo>
                      <a:pt x="948" y="846"/>
                    </a:lnTo>
                    <a:lnTo>
                      <a:pt x="948" y="846"/>
                    </a:lnTo>
                    <a:lnTo>
                      <a:pt x="962" y="850"/>
                    </a:lnTo>
                    <a:lnTo>
                      <a:pt x="970" y="850"/>
                    </a:lnTo>
                    <a:lnTo>
                      <a:pt x="972" y="848"/>
                    </a:lnTo>
                    <a:lnTo>
                      <a:pt x="974" y="846"/>
                    </a:lnTo>
                    <a:lnTo>
                      <a:pt x="974" y="840"/>
                    </a:lnTo>
                    <a:lnTo>
                      <a:pt x="972" y="832"/>
                    </a:lnTo>
                    <a:lnTo>
                      <a:pt x="966" y="822"/>
                    </a:lnTo>
                    <a:lnTo>
                      <a:pt x="958" y="812"/>
                    </a:lnTo>
                    <a:lnTo>
                      <a:pt x="948" y="802"/>
                    </a:lnTo>
                    <a:lnTo>
                      <a:pt x="948" y="802"/>
                    </a:lnTo>
                    <a:lnTo>
                      <a:pt x="936" y="792"/>
                    </a:lnTo>
                    <a:lnTo>
                      <a:pt x="920" y="780"/>
                    </a:lnTo>
                    <a:lnTo>
                      <a:pt x="888" y="758"/>
                    </a:lnTo>
                    <a:lnTo>
                      <a:pt x="872" y="748"/>
                    </a:lnTo>
                    <a:lnTo>
                      <a:pt x="862" y="738"/>
                    </a:lnTo>
                    <a:lnTo>
                      <a:pt x="854" y="732"/>
                    </a:lnTo>
                    <a:lnTo>
                      <a:pt x="854" y="728"/>
                    </a:lnTo>
                    <a:lnTo>
                      <a:pt x="854" y="724"/>
                    </a:lnTo>
                    <a:lnTo>
                      <a:pt x="854" y="724"/>
                    </a:lnTo>
                    <a:lnTo>
                      <a:pt x="854" y="724"/>
                    </a:lnTo>
                    <a:lnTo>
                      <a:pt x="858" y="722"/>
                    </a:lnTo>
                    <a:lnTo>
                      <a:pt x="864" y="724"/>
                    </a:lnTo>
                    <a:lnTo>
                      <a:pt x="880" y="736"/>
                    </a:lnTo>
                    <a:lnTo>
                      <a:pt x="894" y="748"/>
                    </a:lnTo>
                    <a:lnTo>
                      <a:pt x="900" y="748"/>
                    </a:lnTo>
                    <a:lnTo>
                      <a:pt x="902" y="748"/>
                    </a:lnTo>
                    <a:lnTo>
                      <a:pt x="902" y="746"/>
                    </a:lnTo>
                    <a:lnTo>
                      <a:pt x="902" y="746"/>
                    </a:lnTo>
                    <a:lnTo>
                      <a:pt x="902" y="742"/>
                    </a:lnTo>
                    <a:lnTo>
                      <a:pt x="904" y="742"/>
                    </a:lnTo>
                    <a:lnTo>
                      <a:pt x="908" y="744"/>
                    </a:lnTo>
                    <a:lnTo>
                      <a:pt x="924" y="754"/>
                    </a:lnTo>
                    <a:lnTo>
                      <a:pt x="932" y="762"/>
                    </a:lnTo>
                    <a:lnTo>
                      <a:pt x="944" y="770"/>
                    </a:lnTo>
                    <a:lnTo>
                      <a:pt x="956" y="776"/>
                    </a:lnTo>
                    <a:lnTo>
                      <a:pt x="968" y="778"/>
                    </a:lnTo>
                    <a:lnTo>
                      <a:pt x="968" y="778"/>
                    </a:lnTo>
                    <a:lnTo>
                      <a:pt x="980" y="782"/>
                    </a:lnTo>
                    <a:lnTo>
                      <a:pt x="990" y="788"/>
                    </a:lnTo>
                    <a:lnTo>
                      <a:pt x="998" y="798"/>
                    </a:lnTo>
                    <a:lnTo>
                      <a:pt x="1004" y="806"/>
                    </a:lnTo>
                    <a:lnTo>
                      <a:pt x="1010" y="812"/>
                    </a:lnTo>
                    <a:lnTo>
                      <a:pt x="1012" y="814"/>
                    </a:lnTo>
                    <a:lnTo>
                      <a:pt x="1014" y="812"/>
                    </a:lnTo>
                    <a:lnTo>
                      <a:pt x="1012" y="802"/>
                    </a:lnTo>
                    <a:lnTo>
                      <a:pt x="1012" y="802"/>
                    </a:lnTo>
                    <a:lnTo>
                      <a:pt x="1012" y="792"/>
                    </a:lnTo>
                    <a:lnTo>
                      <a:pt x="1012" y="788"/>
                    </a:lnTo>
                    <a:lnTo>
                      <a:pt x="1014" y="788"/>
                    </a:lnTo>
                    <a:lnTo>
                      <a:pt x="1016" y="788"/>
                    </a:lnTo>
                    <a:lnTo>
                      <a:pt x="1018" y="788"/>
                    </a:lnTo>
                    <a:lnTo>
                      <a:pt x="1020" y="786"/>
                    </a:lnTo>
                    <a:lnTo>
                      <a:pt x="1020" y="780"/>
                    </a:lnTo>
                    <a:lnTo>
                      <a:pt x="1018" y="766"/>
                    </a:lnTo>
                    <a:lnTo>
                      <a:pt x="1018" y="766"/>
                    </a:lnTo>
                    <a:lnTo>
                      <a:pt x="1016" y="750"/>
                    </a:lnTo>
                    <a:lnTo>
                      <a:pt x="1018" y="752"/>
                    </a:lnTo>
                    <a:lnTo>
                      <a:pt x="1020" y="754"/>
                    </a:lnTo>
                    <a:lnTo>
                      <a:pt x="1022" y="758"/>
                    </a:lnTo>
                    <a:lnTo>
                      <a:pt x="1026" y="760"/>
                    </a:lnTo>
                    <a:lnTo>
                      <a:pt x="1028" y="756"/>
                    </a:lnTo>
                    <a:lnTo>
                      <a:pt x="1032" y="746"/>
                    </a:lnTo>
                    <a:lnTo>
                      <a:pt x="1032" y="746"/>
                    </a:lnTo>
                    <a:lnTo>
                      <a:pt x="1032" y="734"/>
                    </a:lnTo>
                    <a:lnTo>
                      <a:pt x="1030" y="728"/>
                    </a:lnTo>
                    <a:lnTo>
                      <a:pt x="1026" y="724"/>
                    </a:lnTo>
                    <a:lnTo>
                      <a:pt x="1022" y="724"/>
                    </a:lnTo>
                    <a:lnTo>
                      <a:pt x="1018" y="722"/>
                    </a:lnTo>
                    <a:lnTo>
                      <a:pt x="1014" y="722"/>
                    </a:lnTo>
                    <a:lnTo>
                      <a:pt x="1014" y="720"/>
                    </a:lnTo>
                    <a:lnTo>
                      <a:pt x="1018" y="714"/>
                    </a:lnTo>
                    <a:lnTo>
                      <a:pt x="1018" y="714"/>
                    </a:lnTo>
                    <a:lnTo>
                      <a:pt x="1022" y="708"/>
                    </a:lnTo>
                    <a:lnTo>
                      <a:pt x="1020" y="704"/>
                    </a:lnTo>
                    <a:lnTo>
                      <a:pt x="1016" y="702"/>
                    </a:lnTo>
                    <a:lnTo>
                      <a:pt x="1012" y="700"/>
                    </a:lnTo>
                    <a:lnTo>
                      <a:pt x="1006" y="700"/>
                    </a:lnTo>
                    <a:lnTo>
                      <a:pt x="1000" y="698"/>
                    </a:lnTo>
                    <a:lnTo>
                      <a:pt x="1000" y="694"/>
                    </a:lnTo>
                    <a:lnTo>
                      <a:pt x="1002" y="688"/>
                    </a:lnTo>
                    <a:lnTo>
                      <a:pt x="1002" y="688"/>
                    </a:lnTo>
                    <a:lnTo>
                      <a:pt x="1006" y="682"/>
                    </a:lnTo>
                    <a:lnTo>
                      <a:pt x="1010" y="676"/>
                    </a:lnTo>
                    <a:lnTo>
                      <a:pt x="1008" y="672"/>
                    </a:lnTo>
                    <a:lnTo>
                      <a:pt x="1006" y="668"/>
                    </a:lnTo>
                    <a:lnTo>
                      <a:pt x="1000" y="664"/>
                    </a:lnTo>
                    <a:lnTo>
                      <a:pt x="992" y="660"/>
                    </a:lnTo>
                    <a:lnTo>
                      <a:pt x="966" y="648"/>
                    </a:lnTo>
                    <a:lnTo>
                      <a:pt x="966" y="648"/>
                    </a:lnTo>
                    <a:lnTo>
                      <a:pt x="952" y="642"/>
                    </a:lnTo>
                    <a:lnTo>
                      <a:pt x="942" y="632"/>
                    </a:lnTo>
                    <a:lnTo>
                      <a:pt x="936" y="622"/>
                    </a:lnTo>
                    <a:lnTo>
                      <a:pt x="930" y="612"/>
                    </a:lnTo>
                    <a:lnTo>
                      <a:pt x="928" y="602"/>
                    </a:lnTo>
                    <a:lnTo>
                      <a:pt x="924" y="596"/>
                    </a:lnTo>
                    <a:lnTo>
                      <a:pt x="918" y="592"/>
                    </a:lnTo>
                    <a:lnTo>
                      <a:pt x="912" y="592"/>
                    </a:lnTo>
                    <a:lnTo>
                      <a:pt x="912" y="592"/>
                    </a:lnTo>
                    <a:lnTo>
                      <a:pt x="904" y="594"/>
                    </a:lnTo>
                    <a:lnTo>
                      <a:pt x="896" y="594"/>
                    </a:lnTo>
                    <a:lnTo>
                      <a:pt x="892" y="592"/>
                    </a:lnTo>
                    <a:lnTo>
                      <a:pt x="890" y="590"/>
                    </a:lnTo>
                    <a:lnTo>
                      <a:pt x="890" y="586"/>
                    </a:lnTo>
                    <a:lnTo>
                      <a:pt x="894" y="584"/>
                    </a:lnTo>
                    <a:lnTo>
                      <a:pt x="900" y="580"/>
                    </a:lnTo>
                    <a:lnTo>
                      <a:pt x="908" y="578"/>
                    </a:lnTo>
                    <a:lnTo>
                      <a:pt x="908" y="578"/>
                    </a:lnTo>
                    <a:lnTo>
                      <a:pt x="912" y="576"/>
                    </a:lnTo>
                    <a:lnTo>
                      <a:pt x="916" y="576"/>
                    </a:lnTo>
                    <a:lnTo>
                      <a:pt x="916" y="572"/>
                    </a:lnTo>
                    <a:lnTo>
                      <a:pt x="916" y="570"/>
                    </a:lnTo>
                    <a:lnTo>
                      <a:pt x="914" y="564"/>
                    </a:lnTo>
                    <a:lnTo>
                      <a:pt x="910" y="556"/>
                    </a:lnTo>
                    <a:lnTo>
                      <a:pt x="902" y="546"/>
                    </a:lnTo>
                    <a:lnTo>
                      <a:pt x="902" y="544"/>
                    </a:lnTo>
                    <a:lnTo>
                      <a:pt x="904" y="544"/>
                    </a:lnTo>
                    <a:lnTo>
                      <a:pt x="910" y="546"/>
                    </a:lnTo>
                    <a:lnTo>
                      <a:pt x="910" y="546"/>
                    </a:lnTo>
                    <a:lnTo>
                      <a:pt x="918" y="548"/>
                    </a:lnTo>
                    <a:lnTo>
                      <a:pt x="924" y="546"/>
                    </a:lnTo>
                    <a:lnTo>
                      <a:pt x="928" y="542"/>
                    </a:lnTo>
                    <a:lnTo>
                      <a:pt x="930" y="538"/>
                    </a:lnTo>
                    <a:lnTo>
                      <a:pt x="932" y="536"/>
                    </a:lnTo>
                    <a:lnTo>
                      <a:pt x="934" y="534"/>
                    </a:lnTo>
                    <a:lnTo>
                      <a:pt x="938" y="536"/>
                    </a:lnTo>
                    <a:lnTo>
                      <a:pt x="942" y="544"/>
                    </a:lnTo>
                    <a:lnTo>
                      <a:pt x="942" y="544"/>
                    </a:lnTo>
                    <a:lnTo>
                      <a:pt x="950" y="552"/>
                    </a:lnTo>
                    <a:lnTo>
                      <a:pt x="954" y="556"/>
                    </a:lnTo>
                    <a:lnTo>
                      <a:pt x="958" y="558"/>
                    </a:lnTo>
                    <a:lnTo>
                      <a:pt x="962" y="558"/>
                    </a:lnTo>
                    <a:lnTo>
                      <a:pt x="968" y="560"/>
                    </a:lnTo>
                    <a:lnTo>
                      <a:pt x="972" y="562"/>
                    </a:lnTo>
                    <a:lnTo>
                      <a:pt x="974" y="568"/>
                    </a:lnTo>
                    <a:lnTo>
                      <a:pt x="974" y="568"/>
                    </a:lnTo>
                    <a:lnTo>
                      <a:pt x="976" y="574"/>
                    </a:lnTo>
                    <a:lnTo>
                      <a:pt x="980" y="576"/>
                    </a:lnTo>
                    <a:lnTo>
                      <a:pt x="986" y="580"/>
                    </a:lnTo>
                    <a:lnTo>
                      <a:pt x="990" y="580"/>
                    </a:lnTo>
                    <a:lnTo>
                      <a:pt x="992" y="582"/>
                    </a:lnTo>
                    <a:lnTo>
                      <a:pt x="994" y="586"/>
                    </a:lnTo>
                    <a:lnTo>
                      <a:pt x="994" y="592"/>
                    </a:lnTo>
                    <a:lnTo>
                      <a:pt x="994" y="592"/>
                    </a:lnTo>
                    <a:lnTo>
                      <a:pt x="994" y="596"/>
                    </a:lnTo>
                    <a:lnTo>
                      <a:pt x="996" y="600"/>
                    </a:lnTo>
                    <a:lnTo>
                      <a:pt x="1008" y="614"/>
                    </a:lnTo>
                    <a:lnTo>
                      <a:pt x="1022" y="626"/>
                    </a:lnTo>
                    <a:lnTo>
                      <a:pt x="1040" y="638"/>
                    </a:lnTo>
                    <a:lnTo>
                      <a:pt x="1056" y="646"/>
                    </a:lnTo>
                    <a:lnTo>
                      <a:pt x="1064" y="648"/>
                    </a:lnTo>
                    <a:lnTo>
                      <a:pt x="1070" y="648"/>
                    </a:lnTo>
                    <a:lnTo>
                      <a:pt x="1074" y="646"/>
                    </a:lnTo>
                    <a:lnTo>
                      <a:pt x="1078" y="642"/>
                    </a:lnTo>
                    <a:lnTo>
                      <a:pt x="1080" y="636"/>
                    </a:lnTo>
                    <a:lnTo>
                      <a:pt x="1078" y="628"/>
                    </a:lnTo>
                    <a:lnTo>
                      <a:pt x="1078" y="628"/>
                    </a:lnTo>
                    <a:lnTo>
                      <a:pt x="1078" y="618"/>
                    </a:lnTo>
                    <a:lnTo>
                      <a:pt x="1078" y="612"/>
                    </a:lnTo>
                    <a:lnTo>
                      <a:pt x="1080" y="606"/>
                    </a:lnTo>
                    <a:lnTo>
                      <a:pt x="1082" y="602"/>
                    </a:lnTo>
                    <a:lnTo>
                      <a:pt x="1086" y="600"/>
                    </a:lnTo>
                    <a:lnTo>
                      <a:pt x="1092" y="598"/>
                    </a:lnTo>
                    <a:lnTo>
                      <a:pt x="1102" y="596"/>
                    </a:lnTo>
                    <a:lnTo>
                      <a:pt x="1118" y="598"/>
                    </a:lnTo>
                    <a:lnTo>
                      <a:pt x="1122" y="596"/>
                    </a:lnTo>
                    <a:lnTo>
                      <a:pt x="1122" y="596"/>
                    </a:lnTo>
                    <a:lnTo>
                      <a:pt x="1122" y="592"/>
                    </a:lnTo>
                    <a:lnTo>
                      <a:pt x="1122" y="588"/>
                    </a:lnTo>
                    <a:lnTo>
                      <a:pt x="1122" y="588"/>
                    </a:lnTo>
                    <a:lnTo>
                      <a:pt x="1118" y="582"/>
                    </a:lnTo>
                    <a:lnTo>
                      <a:pt x="1118" y="576"/>
                    </a:lnTo>
                    <a:lnTo>
                      <a:pt x="1120" y="574"/>
                    </a:lnTo>
                    <a:lnTo>
                      <a:pt x="1122" y="574"/>
                    </a:lnTo>
                    <a:lnTo>
                      <a:pt x="1128" y="570"/>
                    </a:lnTo>
                    <a:lnTo>
                      <a:pt x="1128" y="568"/>
                    </a:lnTo>
                    <a:lnTo>
                      <a:pt x="1126" y="564"/>
                    </a:lnTo>
                    <a:lnTo>
                      <a:pt x="1126" y="564"/>
                    </a:lnTo>
                    <a:lnTo>
                      <a:pt x="1126" y="560"/>
                    </a:lnTo>
                    <a:lnTo>
                      <a:pt x="1126" y="558"/>
                    </a:lnTo>
                    <a:lnTo>
                      <a:pt x="1130" y="554"/>
                    </a:lnTo>
                    <a:lnTo>
                      <a:pt x="1144" y="548"/>
                    </a:lnTo>
                    <a:lnTo>
                      <a:pt x="1150" y="544"/>
                    </a:lnTo>
                    <a:lnTo>
                      <a:pt x="1154" y="536"/>
                    </a:lnTo>
                    <a:lnTo>
                      <a:pt x="1156" y="532"/>
                    </a:lnTo>
                    <a:lnTo>
                      <a:pt x="1154" y="528"/>
                    </a:lnTo>
                    <a:lnTo>
                      <a:pt x="1148" y="514"/>
                    </a:lnTo>
                    <a:lnTo>
                      <a:pt x="1148" y="514"/>
                    </a:lnTo>
                    <a:close/>
                  </a:path>
                </a:pathLst>
              </a:custGeom>
              <a:grpFill/>
              <a:ln w="6350">
                <a:noFill/>
                <a:round/>
                <a:headEnd/>
                <a:tailEnd/>
              </a:ln>
            </p:spPr>
            <p:txBody>
              <a:bodyPr/>
              <a:lstStyle/>
              <a:p>
                <a:endParaRPr lang="en-US" b="1" dirty="0"/>
              </a:p>
            </p:txBody>
          </p:sp>
          <p:sp>
            <p:nvSpPr>
              <p:cNvPr id="88" name="Freeform 6089">
                <a:extLst>
                  <a:ext uri="{FF2B5EF4-FFF2-40B4-BE49-F238E27FC236}">
                    <a16:creationId xmlns:a16="http://schemas.microsoft.com/office/drawing/2014/main" id="{43A1F781-B8C3-9FEF-5CE1-61A4CB370FA0}"/>
                  </a:ext>
                </a:extLst>
              </p:cNvPr>
              <p:cNvSpPr>
                <a:spLocks/>
              </p:cNvSpPr>
              <p:nvPr/>
            </p:nvSpPr>
            <p:spPr bwMode="auto">
              <a:xfrm>
                <a:off x="2731770" y="1751013"/>
                <a:ext cx="20320" cy="15240"/>
              </a:xfrm>
              <a:custGeom>
                <a:avLst/>
                <a:gdLst/>
                <a:ahLst/>
                <a:cxnLst>
                  <a:cxn ang="0">
                    <a:pos x="6" y="0"/>
                  </a:cxn>
                  <a:cxn ang="0">
                    <a:pos x="6" y="0"/>
                  </a:cxn>
                  <a:cxn ang="0">
                    <a:pos x="2" y="4"/>
                  </a:cxn>
                  <a:cxn ang="0">
                    <a:pos x="0" y="8"/>
                  </a:cxn>
                  <a:cxn ang="0">
                    <a:pos x="2" y="12"/>
                  </a:cxn>
                  <a:cxn ang="0">
                    <a:pos x="8" y="18"/>
                  </a:cxn>
                  <a:cxn ang="0">
                    <a:pos x="14" y="22"/>
                  </a:cxn>
                  <a:cxn ang="0">
                    <a:pos x="20" y="24"/>
                  </a:cxn>
                  <a:cxn ang="0">
                    <a:pos x="26" y="24"/>
                  </a:cxn>
                  <a:cxn ang="0">
                    <a:pos x="30" y="22"/>
                  </a:cxn>
                  <a:cxn ang="0">
                    <a:pos x="30" y="22"/>
                  </a:cxn>
                  <a:cxn ang="0">
                    <a:pos x="32" y="16"/>
                  </a:cxn>
                  <a:cxn ang="0">
                    <a:pos x="32" y="12"/>
                  </a:cxn>
                  <a:cxn ang="0">
                    <a:pos x="32" y="8"/>
                  </a:cxn>
                  <a:cxn ang="0">
                    <a:pos x="28" y="4"/>
                  </a:cxn>
                  <a:cxn ang="0">
                    <a:pos x="24" y="2"/>
                  </a:cxn>
                  <a:cxn ang="0">
                    <a:pos x="20" y="0"/>
                  </a:cxn>
                  <a:cxn ang="0">
                    <a:pos x="14" y="0"/>
                  </a:cxn>
                  <a:cxn ang="0">
                    <a:pos x="6" y="0"/>
                  </a:cxn>
                  <a:cxn ang="0">
                    <a:pos x="6" y="0"/>
                  </a:cxn>
                </a:cxnLst>
                <a:rect l="0" t="0" r="r" b="b"/>
                <a:pathLst>
                  <a:path w="32" h="24">
                    <a:moveTo>
                      <a:pt x="6" y="0"/>
                    </a:moveTo>
                    <a:lnTo>
                      <a:pt x="6" y="0"/>
                    </a:lnTo>
                    <a:lnTo>
                      <a:pt x="2" y="4"/>
                    </a:lnTo>
                    <a:lnTo>
                      <a:pt x="0" y="8"/>
                    </a:lnTo>
                    <a:lnTo>
                      <a:pt x="2" y="12"/>
                    </a:lnTo>
                    <a:lnTo>
                      <a:pt x="8" y="18"/>
                    </a:lnTo>
                    <a:lnTo>
                      <a:pt x="14" y="22"/>
                    </a:lnTo>
                    <a:lnTo>
                      <a:pt x="20" y="24"/>
                    </a:lnTo>
                    <a:lnTo>
                      <a:pt x="26" y="24"/>
                    </a:lnTo>
                    <a:lnTo>
                      <a:pt x="30" y="22"/>
                    </a:lnTo>
                    <a:lnTo>
                      <a:pt x="30" y="22"/>
                    </a:lnTo>
                    <a:lnTo>
                      <a:pt x="32" y="16"/>
                    </a:lnTo>
                    <a:lnTo>
                      <a:pt x="32" y="12"/>
                    </a:lnTo>
                    <a:lnTo>
                      <a:pt x="32" y="8"/>
                    </a:lnTo>
                    <a:lnTo>
                      <a:pt x="28" y="4"/>
                    </a:lnTo>
                    <a:lnTo>
                      <a:pt x="24" y="2"/>
                    </a:lnTo>
                    <a:lnTo>
                      <a:pt x="20" y="0"/>
                    </a:lnTo>
                    <a:lnTo>
                      <a:pt x="14" y="0"/>
                    </a:lnTo>
                    <a:lnTo>
                      <a:pt x="6" y="0"/>
                    </a:lnTo>
                    <a:lnTo>
                      <a:pt x="6" y="0"/>
                    </a:lnTo>
                    <a:close/>
                  </a:path>
                </a:pathLst>
              </a:custGeom>
              <a:grpFill/>
              <a:ln w="6350">
                <a:noFill/>
                <a:round/>
                <a:headEnd/>
                <a:tailEnd/>
              </a:ln>
            </p:spPr>
            <p:txBody>
              <a:bodyPr/>
              <a:lstStyle/>
              <a:p>
                <a:endParaRPr lang="en-US" b="1" dirty="0"/>
              </a:p>
            </p:txBody>
          </p:sp>
          <p:sp>
            <p:nvSpPr>
              <p:cNvPr id="89" name="Freeform 6091">
                <a:extLst>
                  <a:ext uri="{FF2B5EF4-FFF2-40B4-BE49-F238E27FC236}">
                    <a16:creationId xmlns:a16="http://schemas.microsoft.com/office/drawing/2014/main" id="{6A06ED29-82E3-4F7B-459D-EF77DD24A4FA}"/>
                  </a:ext>
                </a:extLst>
              </p:cNvPr>
              <p:cNvSpPr>
                <a:spLocks/>
              </p:cNvSpPr>
              <p:nvPr/>
            </p:nvSpPr>
            <p:spPr bwMode="auto">
              <a:xfrm>
                <a:off x="2656840" y="1799273"/>
                <a:ext cx="13970" cy="15240"/>
              </a:xfrm>
              <a:custGeom>
                <a:avLst/>
                <a:gdLst/>
                <a:ahLst/>
                <a:cxnLst>
                  <a:cxn ang="0">
                    <a:pos x="4" y="24"/>
                  </a:cxn>
                  <a:cxn ang="0">
                    <a:pos x="4" y="24"/>
                  </a:cxn>
                  <a:cxn ang="0">
                    <a:pos x="12" y="22"/>
                  </a:cxn>
                  <a:cxn ang="0">
                    <a:pos x="20" y="16"/>
                  </a:cxn>
                  <a:cxn ang="0">
                    <a:pos x="22" y="12"/>
                  </a:cxn>
                  <a:cxn ang="0">
                    <a:pos x="22" y="10"/>
                  </a:cxn>
                  <a:cxn ang="0">
                    <a:pos x="22" y="6"/>
                  </a:cxn>
                  <a:cxn ang="0">
                    <a:pos x="18" y="2"/>
                  </a:cxn>
                  <a:cxn ang="0">
                    <a:pos x="18" y="2"/>
                  </a:cxn>
                  <a:cxn ang="0">
                    <a:pos x="14" y="0"/>
                  </a:cxn>
                  <a:cxn ang="0">
                    <a:pos x="10" y="2"/>
                  </a:cxn>
                  <a:cxn ang="0">
                    <a:pos x="6" y="4"/>
                  </a:cxn>
                  <a:cxn ang="0">
                    <a:pos x="2" y="10"/>
                  </a:cxn>
                  <a:cxn ang="0">
                    <a:pos x="0" y="14"/>
                  </a:cxn>
                  <a:cxn ang="0">
                    <a:pos x="0" y="18"/>
                  </a:cxn>
                  <a:cxn ang="0">
                    <a:pos x="2" y="22"/>
                  </a:cxn>
                  <a:cxn ang="0">
                    <a:pos x="4" y="24"/>
                  </a:cxn>
                  <a:cxn ang="0">
                    <a:pos x="4" y="24"/>
                  </a:cxn>
                </a:cxnLst>
                <a:rect l="0" t="0" r="r" b="b"/>
                <a:pathLst>
                  <a:path w="22" h="24">
                    <a:moveTo>
                      <a:pt x="4" y="24"/>
                    </a:moveTo>
                    <a:lnTo>
                      <a:pt x="4" y="24"/>
                    </a:lnTo>
                    <a:lnTo>
                      <a:pt x="12" y="22"/>
                    </a:lnTo>
                    <a:lnTo>
                      <a:pt x="20" y="16"/>
                    </a:lnTo>
                    <a:lnTo>
                      <a:pt x="22" y="12"/>
                    </a:lnTo>
                    <a:lnTo>
                      <a:pt x="22" y="10"/>
                    </a:lnTo>
                    <a:lnTo>
                      <a:pt x="22" y="6"/>
                    </a:lnTo>
                    <a:lnTo>
                      <a:pt x="18" y="2"/>
                    </a:lnTo>
                    <a:lnTo>
                      <a:pt x="18" y="2"/>
                    </a:lnTo>
                    <a:lnTo>
                      <a:pt x="14" y="0"/>
                    </a:lnTo>
                    <a:lnTo>
                      <a:pt x="10" y="2"/>
                    </a:lnTo>
                    <a:lnTo>
                      <a:pt x="6" y="4"/>
                    </a:lnTo>
                    <a:lnTo>
                      <a:pt x="2" y="10"/>
                    </a:lnTo>
                    <a:lnTo>
                      <a:pt x="0" y="14"/>
                    </a:lnTo>
                    <a:lnTo>
                      <a:pt x="0" y="18"/>
                    </a:lnTo>
                    <a:lnTo>
                      <a:pt x="2" y="22"/>
                    </a:lnTo>
                    <a:lnTo>
                      <a:pt x="4" y="24"/>
                    </a:lnTo>
                    <a:lnTo>
                      <a:pt x="4" y="24"/>
                    </a:lnTo>
                    <a:close/>
                  </a:path>
                </a:pathLst>
              </a:custGeom>
              <a:grpFill/>
              <a:ln w="6350">
                <a:noFill/>
                <a:round/>
                <a:headEnd/>
                <a:tailEnd/>
              </a:ln>
            </p:spPr>
            <p:txBody>
              <a:bodyPr/>
              <a:lstStyle/>
              <a:p>
                <a:endParaRPr lang="en-US" b="1" dirty="0"/>
              </a:p>
            </p:txBody>
          </p:sp>
          <p:sp>
            <p:nvSpPr>
              <p:cNvPr id="90" name="Freeform 6092">
                <a:extLst>
                  <a:ext uri="{FF2B5EF4-FFF2-40B4-BE49-F238E27FC236}">
                    <a16:creationId xmlns:a16="http://schemas.microsoft.com/office/drawing/2014/main" id="{49F5F814-9B73-D4D4-DCF0-6E011C94CE42}"/>
                  </a:ext>
                </a:extLst>
              </p:cNvPr>
              <p:cNvSpPr>
                <a:spLocks/>
              </p:cNvSpPr>
              <p:nvPr/>
            </p:nvSpPr>
            <p:spPr bwMode="auto">
              <a:xfrm>
                <a:off x="2352040" y="1724343"/>
                <a:ext cx="22860" cy="34290"/>
              </a:xfrm>
              <a:custGeom>
                <a:avLst/>
                <a:gdLst/>
                <a:ahLst/>
                <a:cxnLst>
                  <a:cxn ang="0">
                    <a:pos x="20" y="54"/>
                  </a:cxn>
                  <a:cxn ang="0">
                    <a:pos x="20" y="54"/>
                  </a:cxn>
                  <a:cxn ang="0">
                    <a:pos x="26" y="50"/>
                  </a:cxn>
                  <a:cxn ang="0">
                    <a:pos x="30" y="42"/>
                  </a:cxn>
                  <a:cxn ang="0">
                    <a:pos x="34" y="32"/>
                  </a:cxn>
                  <a:cxn ang="0">
                    <a:pos x="36" y="22"/>
                  </a:cxn>
                  <a:cxn ang="0">
                    <a:pos x="36" y="12"/>
                  </a:cxn>
                  <a:cxn ang="0">
                    <a:pos x="34" y="4"/>
                  </a:cxn>
                  <a:cxn ang="0">
                    <a:pos x="32" y="2"/>
                  </a:cxn>
                  <a:cxn ang="0">
                    <a:pos x="28" y="0"/>
                  </a:cxn>
                  <a:cxn ang="0">
                    <a:pos x="24" y="0"/>
                  </a:cxn>
                  <a:cxn ang="0">
                    <a:pos x="18" y="0"/>
                  </a:cxn>
                  <a:cxn ang="0">
                    <a:pos x="18" y="0"/>
                  </a:cxn>
                  <a:cxn ang="0">
                    <a:pos x="14" y="2"/>
                  </a:cxn>
                  <a:cxn ang="0">
                    <a:pos x="8" y="6"/>
                  </a:cxn>
                  <a:cxn ang="0">
                    <a:pos x="4" y="12"/>
                  </a:cxn>
                  <a:cxn ang="0">
                    <a:pos x="0" y="22"/>
                  </a:cxn>
                  <a:cxn ang="0">
                    <a:pos x="2" y="32"/>
                  </a:cxn>
                  <a:cxn ang="0">
                    <a:pos x="4" y="40"/>
                  </a:cxn>
                  <a:cxn ang="0">
                    <a:pos x="8" y="48"/>
                  </a:cxn>
                  <a:cxn ang="0">
                    <a:pos x="14" y="52"/>
                  </a:cxn>
                  <a:cxn ang="0">
                    <a:pos x="20" y="54"/>
                  </a:cxn>
                  <a:cxn ang="0">
                    <a:pos x="20" y="54"/>
                  </a:cxn>
                </a:cxnLst>
                <a:rect l="0" t="0" r="r" b="b"/>
                <a:pathLst>
                  <a:path w="36" h="54">
                    <a:moveTo>
                      <a:pt x="20" y="54"/>
                    </a:moveTo>
                    <a:lnTo>
                      <a:pt x="20" y="54"/>
                    </a:lnTo>
                    <a:lnTo>
                      <a:pt x="26" y="50"/>
                    </a:lnTo>
                    <a:lnTo>
                      <a:pt x="30" y="42"/>
                    </a:lnTo>
                    <a:lnTo>
                      <a:pt x="34" y="32"/>
                    </a:lnTo>
                    <a:lnTo>
                      <a:pt x="36" y="22"/>
                    </a:lnTo>
                    <a:lnTo>
                      <a:pt x="36" y="12"/>
                    </a:lnTo>
                    <a:lnTo>
                      <a:pt x="34" y="4"/>
                    </a:lnTo>
                    <a:lnTo>
                      <a:pt x="32" y="2"/>
                    </a:lnTo>
                    <a:lnTo>
                      <a:pt x="28" y="0"/>
                    </a:lnTo>
                    <a:lnTo>
                      <a:pt x="24" y="0"/>
                    </a:lnTo>
                    <a:lnTo>
                      <a:pt x="18" y="0"/>
                    </a:lnTo>
                    <a:lnTo>
                      <a:pt x="18" y="0"/>
                    </a:lnTo>
                    <a:lnTo>
                      <a:pt x="14" y="2"/>
                    </a:lnTo>
                    <a:lnTo>
                      <a:pt x="8" y="6"/>
                    </a:lnTo>
                    <a:lnTo>
                      <a:pt x="4" y="12"/>
                    </a:lnTo>
                    <a:lnTo>
                      <a:pt x="0" y="22"/>
                    </a:lnTo>
                    <a:lnTo>
                      <a:pt x="2" y="32"/>
                    </a:lnTo>
                    <a:lnTo>
                      <a:pt x="4" y="40"/>
                    </a:lnTo>
                    <a:lnTo>
                      <a:pt x="8" y="48"/>
                    </a:lnTo>
                    <a:lnTo>
                      <a:pt x="14" y="52"/>
                    </a:lnTo>
                    <a:lnTo>
                      <a:pt x="20" y="54"/>
                    </a:lnTo>
                    <a:lnTo>
                      <a:pt x="20" y="54"/>
                    </a:lnTo>
                    <a:close/>
                  </a:path>
                </a:pathLst>
              </a:custGeom>
              <a:grpFill/>
              <a:ln w="6350">
                <a:noFill/>
                <a:round/>
                <a:headEnd/>
                <a:tailEnd/>
              </a:ln>
            </p:spPr>
            <p:txBody>
              <a:bodyPr/>
              <a:lstStyle/>
              <a:p>
                <a:endParaRPr lang="en-US" b="1" dirty="0"/>
              </a:p>
            </p:txBody>
          </p:sp>
          <p:sp>
            <p:nvSpPr>
              <p:cNvPr id="91" name="Freeform 6094">
                <a:extLst>
                  <a:ext uri="{FF2B5EF4-FFF2-40B4-BE49-F238E27FC236}">
                    <a16:creationId xmlns:a16="http://schemas.microsoft.com/office/drawing/2014/main" id="{8555D16C-49B1-2AFC-8A32-544B1D68379D}"/>
                  </a:ext>
                </a:extLst>
              </p:cNvPr>
              <p:cNvSpPr>
                <a:spLocks/>
              </p:cNvSpPr>
              <p:nvPr/>
            </p:nvSpPr>
            <p:spPr bwMode="auto">
              <a:xfrm>
                <a:off x="2428240" y="1463993"/>
                <a:ext cx="59690" cy="48260"/>
              </a:xfrm>
              <a:custGeom>
                <a:avLst/>
                <a:gdLst/>
                <a:ahLst/>
                <a:cxnLst>
                  <a:cxn ang="0">
                    <a:pos x="8" y="26"/>
                  </a:cxn>
                  <a:cxn ang="0">
                    <a:pos x="8" y="26"/>
                  </a:cxn>
                  <a:cxn ang="0">
                    <a:pos x="4" y="36"/>
                  </a:cxn>
                  <a:cxn ang="0">
                    <a:pos x="0" y="46"/>
                  </a:cxn>
                  <a:cxn ang="0">
                    <a:pos x="0" y="56"/>
                  </a:cxn>
                  <a:cxn ang="0">
                    <a:pos x="2" y="64"/>
                  </a:cxn>
                  <a:cxn ang="0">
                    <a:pos x="8" y="70"/>
                  </a:cxn>
                  <a:cxn ang="0">
                    <a:pos x="18" y="74"/>
                  </a:cxn>
                  <a:cxn ang="0">
                    <a:pos x="34" y="76"/>
                  </a:cxn>
                  <a:cxn ang="0">
                    <a:pos x="54" y="76"/>
                  </a:cxn>
                  <a:cxn ang="0">
                    <a:pos x="54" y="76"/>
                  </a:cxn>
                  <a:cxn ang="0">
                    <a:pos x="72" y="74"/>
                  </a:cxn>
                  <a:cxn ang="0">
                    <a:pos x="84" y="70"/>
                  </a:cxn>
                  <a:cxn ang="0">
                    <a:pos x="90" y="64"/>
                  </a:cxn>
                  <a:cxn ang="0">
                    <a:pos x="94" y="58"/>
                  </a:cxn>
                  <a:cxn ang="0">
                    <a:pos x="92" y="50"/>
                  </a:cxn>
                  <a:cxn ang="0">
                    <a:pos x="92" y="40"/>
                  </a:cxn>
                  <a:cxn ang="0">
                    <a:pos x="90" y="32"/>
                  </a:cxn>
                  <a:cxn ang="0">
                    <a:pos x="92" y="22"/>
                  </a:cxn>
                  <a:cxn ang="0">
                    <a:pos x="92" y="22"/>
                  </a:cxn>
                  <a:cxn ang="0">
                    <a:pos x="92" y="18"/>
                  </a:cxn>
                  <a:cxn ang="0">
                    <a:pos x="90" y="14"/>
                  </a:cxn>
                  <a:cxn ang="0">
                    <a:pos x="88" y="10"/>
                  </a:cxn>
                  <a:cxn ang="0">
                    <a:pos x="84" y="6"/>
                  </a:cxn>
                  <a:cxn ang="0">
                    <a:pos x="74" y="2"/>
                  </a:cxn>
                  <a:cxn ang="0">
                    <a:pos x="60" y="0"/>
                  </a:cxn>
                  <a:cxn ang="0">
                    <a:pos x="46" y="2"/>
                  </a:cxn>
                  <a:cxn ang="0">
                    <a:pos x="32" y="6"/>
                  </a:cxn>
                  <a:cxn ang="0">
                    <a:pos x="18" y="14"/>
                  </a:cxn>
                  <a:cxn ang="0">
                    <a:pos x="14" y="20"/>
                  </a:cxn>
                  <a:cxn ang="0">
                    <a:pos x="8" y="26"/>
                  </a:cxn>
                  <a:cxn ang="0">
                    <a:pos x="8" y="26"/>
                  </a:cxn>
                </a:cxnLst>
                <a:rect l="0" t="0" r="r" b="b"/>
                <a:pathLst>
                  <a:path w="94" h="76">
                    <a:moveTo>
                      <a:pt x="8" y="26"/>
                    </a:moveTo>
                    <a:lnTo>
                      <a:pt x="8" y="26"/>
                    </a:lnTo>
                    <a:lnTo>
                      <a:pt x="4" y="36"/>
                    </a:lnTo>
                    <a:lnTo>
                      <a:pt x="0" y="46"/>
                    </a:lnTo>
                    <a:lnTo>
                      <a:pt x="0" y="56"/>
                    </a:lnTo>
                    <a:lnTo>
                      <a:pt x="2" y="64"/>
                    </a:lnTo>
                    <a:lnTo>
                      <a:pt x="8" y="70"/>
                    </a:lnTo>
                    <a:lnTo>
                      <a:pt x="18" y="74"/>
                    </a:lnTo>
                    <a:lnTo>
                      <a:pt x="34" y="76"/>
                    </a:lnTo>
                    <a:lnTo>
                      <a:pt x="54" y="76"/>
                    </a:lnTo>
                    <a:lnTo>
                      <a:pt x="54" y="76"/>
                    </a:lnTo>
                    <a:lnTo>
                      <a:pt x="72" y="74"/>
                    </a:lnTo>
                    <a:lnTo>
                      <a:pt x="84" y="70"/>
                    </a:lnTo>
                    <a:lnTo>
                      <a:pt x="90" y="64"/>
                    </a:lnTo>
                    <a:lnTo>
                      <a:pt x="94" y="58"/>
                    </a:lnTo>
                    <a:lnTo>
                      <a:pt x="92" y="50"/>
                    </a:lnTo>
                    <a:lnTo>
                      <a:pt x="92" y="40"/>
                    </a:lnTo>
                    <a:lnTo>
                      <a:pt x="90" y="32"/>
                    </a:lnTo>
                    <a:lnTo>
                      <a:pt x="92" y="22"/>
                    </a:lnTo>
                    <a:lnTo>
                      <a:pt x="92" y="22"/>
                    </a:lnTo>
                    <a:lnTo>
                      <a:pt x="92" y="18"/>
                    </a:lnTo>
                    <a:lnTo>
                      <a:pt x="90" y="14"/>
                    </a:lnTo>
                    <a:lnTo>
                      <a:pt x="88" y="10"/>
                    </a:lnTo>
                    <a:lnTo>
                      <a:pt x="84" y="6"/>
                    </a:lnTo>
                    <a:lnTo>
                      <a:pt x="74" y="2"/>
                    </a:lnTo>
                    <a:lnTo>
                      <a:pt x="60" y="0"/>
                    </a:lnTo>
                    <a:lnTo>
                      <a:pt x="46" y="2"/>
                    </a:lnTo>
                    <a:lnTo>
                      <a:pt x="32" y="6"/>
                    </a:lnTo>
                    <a:lnTo>
                      <a:pt x="18" y="14"/>
                    </a:lnTo>
                    <a:lnTo>
                      <a:pt x="14" y="20"/>
                    </a:lnTo>
                    <a:lnTo>
                      <a:pt x="8" y="26"/>
                    </a:lnTo>
                    <a:lnTo>
                      <a:pt x="8" y="26"/>
                    </a:lnTo>
                    <a:close/>
                  </a:path>
                </a:pathLst>
              </a:custGeom>
              <a:grpFill/>
              <a:ln w="6350">
                <a:noFill/>
                <a:round/>
                <a:headEnd/>
                <a:tailEnd/>
              </a:ln>
            </p:spPr>
            <p:txBody>
              <a:bodyPr/>
              <a:lstStyle/>
              <a:p>
                <a:endParaRPr lang="en-US" b="1" dirty="0"/>
              </a:p>
            </p:txBody>
          </p:sp>
          <p:sp>
            <p:nvSpPr>
              <p:cNvPr id="92" name="Freeform 6098">
                <a:extLst>
                  <a:ext uri="{FF2B5EF4-FFF2-40B4-BE49-F238E27FC236}">
                    <a16:creationId xmlns:a16="http://schemas.microsoft.com/office/drawing/2014/main" id="{03281FE5-6F76-BA2E-AD51-CCA215E740D4}"/>
                  </a:ext>
                </a:extLst>
              </p:cNvPr>
              <p:cNvSpPr>
                <a:spLocks/>
              </p:cNvSpPr>
              <p:nvPr/>
            </p:nvSpPr>
            <p:spPr bwMode="auto">
              <a:xfrm>
                <a:off x="1668780" y="1211263"/>
                <a:ext cx="63500" cy="43180"/>
              </a:xfrm>
              <a:custGeom>
                <a:avLst/>
                <a:gdLst/>
                <a:ahLst/>
                <a:cxnLst>
                  <a:cxn ang="0">
                    <a:pos x="46" y="2"/>
                  </a:cxn>
                  <a:cxn ang="0">
                    <a:pos x="46" y="2"/>
                  </a:cxn>
                  <a:cxn ang="0">
                    <a:pos x="32" y="4"/>
                  </a:cxn>
                  <a:cxn ang="0">
                    <a:pos x="20" y="6"/>
                  </a:cxn>
                  <a:cxn ang="0">
                    <a:pos x="10" y="10"/>
                  </a:cxn>
                  <a:cxn ang="0">
                    <a:pos x="4" y="12"/>
                  </a:cxn>
                  <a:cxn ang="0">
                    <a:pos x="0" y="16"/>
                  </a:cxn>
                  <a:cxn ang="0">
                    <a:pos x="0" y="20"/>
                  </a:cxn>
                  <a:cxn ang="0">
                    <a:pos x="2" y="22"/>
                  </a:cxn>
                  <a:cxn ang="0">
                    <a:pos x="8" y="24"/>
                  </a:cxn>
                  <a:cxn ang="0">
                    <a:pos x="8" y="24"/>
                  </a:cxn>
                  <a:cxn ang="0">
                    <a:pos x="20" y="28"/>
                  </a:cxn>
                  <a:cxn ang="0">
                    <a:pos x="28" y="32"/>
                  </a:cxn>
                  <a:cxn ang="0">
                    <a:pos x="32" y="36"/>
                  </a:cxn>
                  <a:cxn ang="0">
                    <a:pos x="34" y="40"/>
                  </a:cxn>
                  <a:cxn ang="0">
                    <a:pos x="34" y="40"/>
                  </a:cxn>
                  <a:cxn ang="0">
                    <a:pos x="38" y="46"/>
                  </a:cxn>
                  <a:cxn ang="0">
                    <a:pos x="44" y="50"/>
                  </a:cxn>
                  <a:cxn ang="0">
                    <a:pos x="54" y="56"/>
                  </a:cxn>
                  <a:cxn ang="0">
                    <a:pos x="64" y="66"/>
                  </a:cxn>
                  <a:cxn ang="0">
                    <a:pos x="64" y="66"/>
                  </a:cxn>
                  <a:cxn ang="0">
                    <a:pos x="68" y="68"/>
                  </a:cxn>
                  <a:cxn ang="0">
                    <a:pos x="70" y="68"/>
                  </a:cxn>
                  <a:cxn ang="0">
                    <a:pos x="70" y="66"/>
                  </a:cxn>
                  <a:cxn ang="0">
                    <a:pos x="70" y="66"/>
                  </a:cxn>
                  <a:cxn ang="0">
                    <a:pos x="70" y="62"/>
                  </a:cxn>
                  <a:cxn ang="0">
                    <a:pos x="74" y="60"/>
                  </a:cxn>
                  <a:cxn ang="0">
                    <a:pos x="80" y="56"/>
                  </a:cxn>
                  <a:cxn ang="0">
                    <a:pos x="86" y="48"/>
                  </a:cxn>
                  <a:cxn ang="0">
                    <a:pos x="86" y="48"/>
                  </a:cxn>
                  <a:cxn ang="0">
                    <a:pos x="100" y="26"/>
                  </a:cxn>
                  <a:cxn ang="0">
                    <a:pos x="100" y="20"/>
                  </a:cxn>
                  <a:cxn ang="0">
                    <a:pos x="100" y="16"/>
                  </a:cxn>
                  <a:cxn ang="0">
                    <a:pos x="98" y="14"/>
                  </a:cxn>
                  <a:cxn ang="0">
                    <a:pos x="94" y="10"/>
                  </a:cxn>
                  <a:cxn ang="0">
                    <a:pos x="94" y="10"/>
                  </a:cxn>
                  <a:cxn ang="0">
                    <a:pos x="86" y="6"/>
                  </a:cxn>
                  <a:cxn ang="0">
                    <a:pos x="80" y="2"/>
                  </a:cxn>
                  <a:cxn ang="0">
                    <a:pos x="70" y="0"/>
                  </a:cxn>
                  <a:cxn ang="0">
                    <a:pos x="46" y="2"/>
                  </a:cxn>
                  <a:cxn ang="0">
                    <a:pos x="46" y="2"/>
                  </a:cxn>
                </a:cxnLst>
                <a:rect l="0" t="0" r="r" b="b"/>
                <a:pathLst>
                  <a:path w="100" h="68">
                    <a:moveTo>
                      <a:pt x="46" y="2"/>
                    </a:moveTo>
                    <a:lnTo>
                      <a:pt x="46" y="2"/>
                    </a:lnTo>
                    <a:lnTo>
                      <a:pt x="32" y="4"/>
                    </a:lnTo>
                    <a:lnTo>
                      <a:pt x="20" y="6"/>
                    </a:lnTo>
                    <a:lnTo>
                      <a:pt x="10" y="10"/>
                    </a:lnTo>
                    <a:lnTo>
                      <a:pt x="4" y="12"/>
                    </a:lnTo>
                    <a:lnTo>
                      <a:pt x="0" y="16"/>
                    </a:lnTo>
                    <a:lnTo>
                      <a:pt x="0" y="20"/>
                    </a:lnTo>
                    <a:lnTo>
                      <a:pt x="2" y="22"/>
                    </a:lnTo>
                    <a:lnTo>
                      <a:pt x="8" y="24"/>
                    </a:lnTo>
                    <a:lnTo>
                      <a:pt x="8" y="24"/>
                    </a:lnTo>
                    <a:lnTo>
                      <a:pt x="20" y="28"/>
                    </a:lnTo>
                    <a:lnTo>
                      <a:pt x="28" y="32"/>
                    </a:lnTo>
                    <a:lnTo>
                      <a:pt x="32" y="36"/>
                    </a:lnTo>
                    <a:lnTo>
                      <a:pt x="34" y="40"/>
                    </a:lnTo>
                    <a:lnTo>
                      <a:pt x="34" y="40"/>
                    </a:lnTo>
                    <a:lnTo>
                      <a:pt x="38" y="46"/>
                    </a:lnTo>
                    <a:lnTo>
                      <a:pt x="44" y="50"/>
                    </a:lnTo>
                    <a:lnTo>
                      <a:pt x="54" y="56"/>
                    </a:lnTo>
                    <a:lnTo>
                      <a:pt x="64" y="66"/>
                    </a:lnTo>
                    <a:lnTo>
                      <a:pt x="64" y="66"/>
                    </a:lnTo>
                    <a:lnTo>
                      <a:pt x="68" y="68"/>
                    </a:lnTo>
                    <a:lnTo>
                      <a:pt x="70" y="68"/>
                    </a:lnTo>
                    <a:lnTo>
                      <a:pt x="70" y="66"/>
                    </a:lnTo>
                    <a:lnTo>
                      <a:pt x="70" y="66"/>
                    </a:lnTo>
                    <a:lnTo>
                      <a:pt x="70" y="62"/>
                    </a:lnTo>
                    <a:lnTo>
                      <a:pt x="74" y="60"/>
                    </a:lnTo>
                    <a:lnTo>
                      <a:pt x="80" y="56"/>
                    </a:lnTo>
                    <a:lnTo>
                      <a:pt x="86" y="48"/>
                    </a:lnTo>
                    <a:lnTo>
                      <a:pt x="86" y="48"/>
                    </a:lnTo>
                    <a:lnTo>
                      <a:pt x="100" y="26"/>
                    </a:lnTo>
                    <a:lnTo>
                      <a:pt x="100" y="20"/>
                    </a:lnTo>
                    <a:lnTo>
                      <a:pt x="100" y="16"/>
                    </a:lnTo>
                    <a:lnTo>
                      <a:pt x="98" y="14"/>
                    </a:lnTo>
                    <a:lnTo>
                      <a:pt x="94" y="10"/>
                    </a:lnTo>
                    <a:lnTo>
                      <a:pt x="94" y="10"/>
                    </a:lnTo>
                    <a:lnTo>
                      <a:pt x="86" y="6"/>
                    </a:lnTo>
                    <a:lnTo>
                      <a:pt x="80" y="2"/>
                    </a:lnTo>
                    <a:lnTo>
                      <a:pt x="70" y="0"/>
                    </a:lnTo>
                    <a:lnTo>
                      <a:pt x="46" y="2"/>
                    </a:lnTo>
                    <a:lnTo>
                      <a:pt x="46" y="2"/>
                    </a:lnTo>
                    <a:close/>
                  </a:path>
                </a:pathLst>
              </a:custGeom>
              <a:grpFill/>
              <a:ln w="6350">
                <a:noFill/>
                <a:round/>
                <a:headEnd/>
                <a:tailEnd/>
              </a:ln>
            </p:spPr>
            <p:txBody>
              <a:bodyPr/>
              <a:lstStyle/>
              <a:p>
                <a:endParaRPr lang="en-US" b="1" dirty="0"/>
              </a:p>
            </p:txBody>
          </p:sp>
          <p:sp>
            <p:nvSpPr>
              <p:cNvPr id="93" name="Freeform 6099">
                <a:extLst>
                  <a:ext uri="{FF2B5EF4-FFF2-40B4-BE49-F238E27FC236}">
                    <a16:creationId xmlns:a16="http://schemas.microsoft.com/office/drawing/2014/main" id="{5152B727-554D-E242-1DF7-33857D171DC6}"/>
                  </a:ext>
                </a:extLst>
              </p:cNvPr>
              <p:cNvSpPr>
                <a:spLocks/>
              </p:cNvSpPr>
              <p:nvPr/>
            </p:nvSpPr>
            <p:spPr bwMode="auto">
              <a:xfrm>
                <a:off x="1733550" y="1088073"/>
                <a:ext cx="48260" cy="10160"/>
              </a:xfrm>
              <a:custGeom>
                <a:avLst/>
                <a:gdLst/>
                <a:ahLst/>
                <a:cxnLst>
                  <a:cxn ang="0">
                    <a:pos x="76" y="2"/>
                  </a:cxn>
                  <a:cxn ang="0">
                    <a:pos x="76" y="2"/>
                  </a:cxn>
                  <a:cxn ang="0">
                    <a:pos x="68" y="0"/>
                  </a:cxn>
                  <a:cxn ang="0">
                    <a:pos x="56" y="0"/>
                  </a:cxn>
                  <a:cxn ang="0">
                    <a:pos x="30" y="2"/>
                  </a:cxn>
                  <a:cxn ang="0">
                    <a:pos x="16" y="6"/>
                  </a:cxn>
                  <a:cxn ang="0">
                    <a:pos x="6" y="8"/>
                  </a:cxn>
                  <a:cxn ang="0">
                    <a:pos x="0" y="12"/>
                  </a:cxn>
                  <a:cxn ang="0">
                    <a:pos x="0" y="14"/>
                  </a:cxn>
                  <a:cxn ang="0">
                    <a:pos x="2" y="16"/>
                  </a:cxn>
                  <a:cxn ang="0">
                    <a:pos x="2" y="16"/>
                  </a:cxn>
                  <a:cxn ang="0">
                    <a:pos x="8" y="16"/>
                  </a:cxn>
                  <a:cxn ang="0">
                    <a:pos x="20" y="16"/>
                  </a:cxn>
                  <a:cxn ang="0">
                    <a:pos x="48" y="14"/>
                  </a:cxn>
                  <a:cxn ang="0">
                    <a:pos x="70" y="8"/>
                  </a:cxn>
                  <a:cxn ang="0">
                    <a:pos x="76" y="4"/>
                  </a:cxn>
                  <a:cxn ang="0">
                    <a:pos x="76" y="2"/>
                  </a:cxn>
                  <a:cxn ang="0">
                    <a:pos x="76" y="2"/>
                  </a:cxn>
                  <a:cxn ang="0">
                    <a:pos x="76" y="2"/>
                  </a:cxn>
                </a:cxnLst>
                <a:rect l="0" t="0" r="r" b="b"/>
                <a:pathLst>
                  <a:path w="76" h="16">
                    <a:moveTo>
                      <a:pt x="76" y="2"/>
                    </a:moveTo>
                    <a:lnTo>
                      <a:pt x="76" y="2"/>
                    </a:lnTo>
                    <a:lnTo>
                      <a:pt x="68" y="0"/>
                    </a:lnTo>
                    <a:lnTo>
                      <a:pt x="56" y="0"/>
                    </a:lnTo>
                    <a:lnTo>
                      <a:pt x="30" y="2"/>
                    </a:lnTo>
                    <a:lnTo>
                      <a:pt x="16" y="6"/>
                    </a:lnTo>
                    <a:lnTo>
                      <a:pt x="6" y="8"/>
                    </a:lnTo>
                    <a:lnTo>
                      <a:pt x="0" y="12"/>
                    </a:lnTo>
                    <a:lnTo>
                      <a:pt x="0" y="14"/>
                    </a:lnTo>
                    <a:lnTo>
                      <a:pt x="2" y="16"/>
                    </a:lnTo>
                    <a:lnTo>
                      <a:pt x="2" y="16"/>
                    </a:lnTo>
                    <a:lnTo>
                      <a:pt x="8" y="16"/>
                    </a:lnTo>
                    <a:lnTo>
                      <a:pt x="20" y="16"/>
                    </a:lnTo>
                    <a:lnTo>
                      <a:pt x="48" y="14"/>
                    </a:lnTo>
                    <a:lnTo>
                      <a:pt x="70" y="8"/>
                    </a:lnTo>
                    <a:lnTo>
                      <a:pt x="76" y="4"/>
                    </a:lnTo>
                    <a:lnTo>
                      <a:pt x="76" y="2"/>
                    </a:lnTo>
                    <a:lnTo>
                      <a:pt x="76" y="2"/>
                    </a:lnTo>
                    <a:lnTo>
                      <a:pt x="76" y="2"/>
                    </a:lnTo>
                    <a:close/>
                  </a:path>
                </a:pathLst>
              </a:custGeom>
              <a:grpFill/>
              <a:ln w="6350">
                <a:noFill/>
                <a:round/>
                <a:headEnd/>
                <a:tailEnd/>
              </a:ln>
            </p:spPr>
            <p:txBody>
              <a:bodyPr/>
              <a:lstStyle/>
              <a:p>
                <a:endParaRPr lang="en-US" b="1" dirty="0"/>
              </a:p>
            </p:txBody>
          </p:sp>
          <p:sp>
            <p:nvSpPr>
              <p:cNvPr id="94" name="Freeform 6100">
                <a:extLst>
                  <a:ext uri="{FF2B5EF4-FFF2-40B4-BE49-F238E27FC236}">
                    <a16:creationId xmlns:a16="http://schemas.microsoft.com/office/drawing/2014/main" id="{A8C22F6D-BC28-969C-091F-6964E42A1193}"/>
                  </a:ext>
                </a:extLst>
              </p:cNvPr>
              <p:cNvSpPr>
                <a:spLocks/>
              </p:cNvSpPr>
              <p:nvPr/>
            </p:nvSpPr>
            <p:spPr bwMode="auto">
              <a:xfrm>
                <a:off x="1723390" y="1129983"/>
                <a:ext cx="30480" cy="20320"/>
              </a:xfrm>
              <a:custGeom>
                <a:avLst/>
                <a:gdLst/>
                <a:ahLst/>
                <a:cxnLst>
                  <a:cxn ang="0">
                    <a:pos x="0" y="20"/>
                  </a:cxn>
                  <a:cxn ang="0">
                    <a:pos x="0" y="20"/>
                  </a:cxn>
                  <a:cxn ang="0">
                    <a:pos x="0" y="22"/>
                  </a:cxn>
                  <a:cxn ang="0">
                    <a:pos x="2" y="26"/>
                  </a:cxn>
                  <a:cxn ang="0">
                    <a:pos x="8" y="30"/>
                  </a:cxn>
                  <a:cxn ang="0">
                    <a:pos x="16" y="32"/>
                  </a:cxn>
                  <a:cxn ang="0">
                    <a:pos x="26" y="32"/>
                  </a:cxn>
                  <a:cxn ang="0">
                    <a:pos x="34" y="30"/>
                  </a:cxn>
                  <a:cxn ang="0">
                    <a:pos x="42" y="28"/>
                  </a:cxn>
                  <a:cxn ang="0">
                    <a:pos x="46" y="22"/>
                  </a:cxn>
                  <a:cxn ang="0">
                    <a:pos x="48" y="20"/>
                  </a:cxn>
                  <a:cxn ang="0">
                    <a:pos x="48" y="18"/>
                  </a:cxn>
                  <a:cxn ang="0">
                    <a:pos x="48" y="18"/>
                  </a:cxn>
                  <a:cxn ang="0">
                    <a:pos x="44" y="12"/>
                  </a:cxn>
                  <a:cxn ang="0">
                    <a:pos x="38" y="6"/>
                  </a:cxn>
                  <a:cxn ang="0">
                    <a:pos x="30" y="2"/>
                  </a:cxn>
                  <a:cxn ang="0">
                    <a:pos x="22" y="0"/>
                  </a:cxn>
                  <a:cxn ang="0">
                    <a:pos x="14" y="0"/>
                  </a:cxn>
                  <a:cxn ang="0">
                    <a:pos x="6" y="2"/>
                  </a:cxn>
                  <a:cxn ang="0">
                    <a:pos x="2" y="8"/>
                  </a:cxn>
                  <a:cxn ang="0">
                    <a:pos x="0" y="20"/>
                  </a:cxn>
                  <a:cxn ang="0">
                    <a:pos x="0" y="20"/>
                  </a:cxn>
                </a:cxnLst>
                <a:rect l="0" t="0" r="r" b="b"/>
                <a:pathLst>
                  <a:path w="48" h="32">
                    <a:moveTo>
                      <a:pt x="0" y="20"/>
                    </a:moveTo>
                    <a:lnTo>
                      <a:pt x="0" y="20"/>
                    </a:lnTo>
                    <a:lnTo>
                      <a:pt x="0" y="22"/>
                    </a:lnTo>
                    <a:lnTo>
                      <a:pt x="2" y="26"/>
                    </a:lnTo>
                    <a:lnTo>
                      <a:pt x="8" y="30"/>
                    </a:lnTo>
                    <a:lnTo>
                      <a:pt x="16" y="32"/>
                    </a:lnTo>
                    <a:lnTo>
                      <a:pt x="26" y="32"/>
                    </a:lnTo>
                    <a:lnTo>
                      <a:pt x="34" y="30"/>
                    </a:lnTo>
                    <a:lnTo>
                      <a:pt x="42" y="28"/>
                    </a:lnTo>
                    <a:lnTo>
                      <a:pt x="46" y="22"/>
                    </a:lnTo>
                    <a:lnTo>
                      <a:pt x="48" y="20"/>
                    </a:lnTo>
                    <a:lnTo>
                      <a:pt x="48" y="18"/>
                    </a:lnTo>
                    <a:lnTo>
                      <a:pt x="48" y="18"/>
                    </a:lnTo>
                    <a:lnTo>
                      <a:pt x="44" y="12"/>
                    </a:lnTo>
                    <a:lnTo>
                      <a:pt x="38" y="6"/>
                    </a:lnTo>
                    <a:lnTo>
                      <a:pt x="30" y="2"/>
                    </a:lnTo>
                    <a:lnTo>
                      <a:pt x="22" y="0"/>
                    </a:lnTo>
                    <a:lnTo>
                      <a:pt x="14" y="0"/>
                    </a:lnTo>
                    <a:lnTo>
                      <a:pt x="6" y="2"/>
                    </a:lnTo>
                    <a:lnTo>
                      <a:pt x="2" y="8"/>
                    </a:lnTo>
                    <a:lnTo>
                      <a:pt x="0" y="20"/>
                    </a:lnTo>
                    <a:lnTo>
                      <a:pt x="0" y="20"/>
                    </a:lnTo>
                    <a:close/>
                  </a:path>
                </a:pathLst>
              </a:custGeom>
              <a:grpFill/>
              <a:ln w="6350">
                <a:noFill/>
                <a:round/>
                <a:headEnd/>
                <a:tailEnd/>
              </a:ln>
            </p:spPr>
            <p:txBody>
              <a:bodyPr/>
              <a:lstStyle/>
              <a:p>
                <a:endParaRPr lang="en-US" b="1" dirty="0"/>
              </a:p>
            </p:txBody>
          </p:sp>
          <p:sp>
            <p:nvSpPr>
              <p:cNvPr id="95" name="Freeform 6101">
                <a:extLst>
                  <a:ext uri="{FF2B5EF4-FFF2-40B4-BE49-F238E27FC236}">
                    <a16:creationId xmlns:a16="http://schemas.microsoft.com/office/drawing/2014/main" id="{770C3217-8AC1-E915-1F9F-EE307F18B0DC}"/>
                  </a:ext>
                </a:extLst>
              </p:cNvPr>
              <p:cNvSpPr>
                <a:spLocks/>
              </p:cNvSpPr>
              <p:nvPr/>
            </p:nvSpPr>
            <p:spPr bwMode="auto">
              <a:xfrm>
                <a:off x="1728470" y="1065213"/>
                <a:ext cx="44450" cy="21590"/>
              </a:xfrm>
              <a:custGeom>
                <a:avLst/>
                <a:gdLst/>
                <a:ahLst/>
                <a:cxnLst>
                  <a:cxn ang="0">
                    <a:pos x="62" y="18"/>
                  </a:cxn>
                  <a:cxn ang="0">
                    <a:pos x="62" y="18"/>
                  </a:cxn>
                  <a:cxn ang="0">
                    <a:pos x="52" y="16"/>
                  </a:cxn>
                  <a:cxn ang="0">
                    <a:pos x="44" y="14"/>
                  </a:cxn>
                  <a:cxn ang="0">
                    <a:pos x="34" y="6"/>
                  </a:cxn>
                  <a:cxn ang="0">
                    <a:pos x="30" y="2"/>
                  </a:cxn>
                  <a:cxn ang="0">
                    <a:pos x="24" y="0"/>
                  </a:cxn>
                  <a:cxn ang="0">
                    <a:pos x="18" y="2"/>
                  </a:cxn>
                  <a:cxn ang="0">
                    <a:pos x="8" y="6"/>
                  </a:cxn>
                  <a:cxn ang="0">
                    <a:pos x="8" y="6"/>
                  </a:cxn>
                  <a:cxn ang="0">
                    <a:pos x="2" y="8"/>
                  </a:cxn>
                  <a:cxn ang="0">
                    <a:pos x="0" y="12"/>
                  </a:cxn>
                  <a:cxn ang="0">
                    <a:pos x="2" y="18"/>
                  </a:cxn>
                  <a:cxn ang="0">
                    <a:pos x="8" y="28"/>
                  </a:cxn>
                  <a:cxn ang="0">
                    <a:pos x="8" y="28"/>
                  </a:cxn>
                  <a:cxn ang="0">
                    <a:pos x="12" y="30"/>
                  </a:cxn>
                  <a:cxn ang="0">
                    <a:pos x="16" y="32"/>
                  </a:cxn>
                  <a:cxn ang="0">
                    <a:pos x="26" y="34"/>
                  </a:cxn>
                  <a:cxn ang="0">
                    <a:pos x="40" y="32"/>
                  </a:cxn>
                  <a:cxn ang="0">
                    <a:pos x="52" y="30"/>
                  </a:cxn>
                  <a:cxn ang="0">
                    <a:pos x="62" y="28"/>
                  </a:cxn>
                  <a:cxn ang="0">
                    <a:pos x="68" y="24"/>
                  </a:cxn>
                  <a:cxn ang="0">
                    <a:pos x="70" y="22"/>
                  </a:cxn>
                  <a:cxn ang="0">
                    <a:pos x="70" y="20"/>
                  </a:cxn>
                  <a:cxn ang="0">
                    <a:pos x="62" y="18"/>
                  </a:cxn>
                  <a:cxn ang="0">
                    <a:pos x="62" y="18"/>
                  </a:cxn>
                </a:cxnLst>
                <a:rect l="0" t="0" r="r" b="b"/>
                <a:pathLst>
                  <a:path w="70" h="34">
                    <a:moveTo>
                      <a:pt x="62" y="18"/>
                    </a:moveTo>
                    <a:lnTo>
                      <a:pt x="62" y="18"/>
                    </a:lnTo>
                    <a:lnTo>
                      <a:pt x="52" y="16"/>
                    </a:lnTo>
                    <a:lnTo>
                      <a:pt x="44" y="14"/>
                    </a:lnTo>
                    <a:lnTo>
                      <a:pt x="34" y="6"/>
                    </a:lnTo>
                    <a:lnTo>
                      <a:pt x="30" y="2"/>
                    </a:lnTo>
                    <a:lnTo>
                      <a:pt x="24" y="0"/>
                    </a:lnTo>
                    <a:lnTo>
                      <a:pt x="18" y="2"/>
                    </a:lnTo>
                    <a:lnTo>
                      <a:pt x="8" y="6"/>
                    </a:lnTo>
                    <a:lnTo>
                      <a:pt x="8" y="6"/>
                    </a:lnTo>
                    <a:lnTo>
                      <a:pt x="2" y="8"/>
                    </a:lnTo>
                    <a:lnTo>
                      <a:pt x="0" y="12"/>
                    </a:lnTo>
                    <a:lnTo>
                      <a:pt x="2" y="18"/>
                    </a:lnTo>
                    <a:lnTo>
                      <a:pt x="8" y="28"/>
                    </a:lnTo>
                    <a:lnTo>
                      <a:pt x="8" y="28"/>
                    </a:lnTo>
                    <a:lnTo>
                      <a:pt x="12" y="30"/>
                    </a:lnTo>
                    <a:lnTo>
                      <a:pt x="16" y="32"/>
                    </a:lnTo>
                    <a:lnTo>
                      <a:pt x="26" y="34"/>
                    </a:lnTo>
                    <a:lnTo>
                      <a:pt x="40" y="32"/>
                    </a:lnTo>
                    <a:lnTo>
                      <a:pt x="52" y="30"/>
                    </a:lnTo>
                    <a:lnTo>
                      <a:pt x="62" y="28"/>
                    </a:lnTo>
                    <a:lnTo>
                      <a:pt x="68" y="24"/>
                    </a:lnTo>
                    <a:lnTo>
                      <a:pt x="70" y="22"/>
                    </a:lnTo>
                    <a:lnTo>
                      <a:pt x="70" y="20"/>
                    </a:lnTo>
                    <a:lnTo>
                      <a:pt x="62" y="18"/>
                    </a:lnTo>
                    <a:lnTo>
                      <a:pt x="62" y="18"/>
                    </a:lnTo>
                    <a:close/>
                  </a:path>
                </a:pathLst>
              </a:custGeom>
              <a:grpFill/>
              <a:ln w="6350">
                <a:noFill/>
                <a:round/>
                <a:headEnd/>
                <a:tailEnd/>
              </a:ln>
            </p:spPr>
            <p:txBody>
              <a:bodyPr/>
              <a:lstStyle/>
              <a:p>
                <a:endParaRPr lang="en-US" b="1" dirty="0"/>
              </a:p>
            </p:txBody>
          </p:sp>
          <p:sp>
            <p:nvSpPr>
              <p:cNvPr id="96" name="Freeform 6102">
                <a:extLst>
                  <a:ext uri="{FF2B5EF4-FFF2-40B4-BE49-F238E27FC236}">
                    <a16:creationId xmlns:a16="http://schemas.microsoft.com/office/drawing/2014/main" id="{1257359A-E320-FD66-49E8-8747C0074E1C}"/>
                  </a:ext>
                </a:extLst>
              </p:cNvPr>
              <p:cNvSpPr>
                <a:spLocks/>
              </p:cNvSpPr>
              <p:nvPr/>
            </p:nvSpPr>
            <p:spPr bwMode="auto">
              <a:xfrm>
                <a:off x="1922780" y="1048703"/>
                <a:ext cx="449580" cy="129540"/>
              </a:xfrm>
              <a:custGeom>
                <a:avLst/>
                <a:gdLst/>
                <a:ahLst/>
                <a:cxnLst>
                  <a:cxn ang="0">
                    <a:pos x="342" y="198"/>
                  </a:cxn>
                  <a:cxn ang="0">
                    <a:pos x="406" y="202"/>
                  </a:cxn>
                  <a:cxn ang="0">
                    <a:pos x="530" y="198"/>
                  </a:cxn>
                  <a:cxn ang="0">
                    <a:pos x="560" y="176"/>
                  </a:cxn>
                  <a:cxn ang="0">
                    <a:pos x="566" y="188"/>
                  </a:cxn>
                  <a:cxn ang="0">
                    <a:pos x="624" y="200"/>
                  </a:cxn>
                  <a:cxn ang="0">
                    <a:pos x="680" y="190"/>
                  </a:cxn>
                  <a:cxn ang="0">
                    <a:pos x="688" y="174"/>
                  </a:cxn>
                  <a:cxn ang="0">
                    <a:pos x="708" y="168"/>
                  </a:cxn>
                  <a:cxn ang="0">
                    <a:pos x="694" y="158"/>
                  </a:cxn>
                  <a:cxn ang="0">
                    <a:pos x="700" y="144"/>
                  </a:cxn>
                  <a:cxn ang="0">
                    <a:pos x="700" y="126"/>
                  </a:cxn>
                  <a:cxn ang="0">
                    <a:pos x="672" y="110"/>
                  </a:cxn>
                  <a:cxn ang="0">
                    <a:pos x="642" y="104"/>
                  </a:cxn>
                  <a:cxn ang="0">
                    <a:pos x="600" y="96"/>
                  </a:cxn>
                  <a:cxn ang="0">
                    <a:pos x="480" y="110"/>
                  </a:cxn>
                  <a:cxn ang="0">
                    <a:pos x="442" y="126"/>
                  </a:cxn>
                  <a:cxn ang="0">
                    <a:pos x="416" y="122"/>
                  </a:cxn>
                  <a:cxn ang="0">
                    <a:pos x="374" y="120"/>
                  </a:cxn>
                  <a:cxn ang="0">
                    <a:pos x="346" y="114"/>
                  </a:cxn>
                  <a:cxn ang="0">
                    <a:pos x="330" y="110"/>
                  </a:cxn>
                  <a:cxn ang="0">
                    <a:pos x="324" y="124"/>
                  </a:cxn>
                  <a:cxn ang="0">
                    <a:pos x="310" y="116"/>
                  </a:cxn>
                  <a:cxn ang="0">
                    <a:pos x="310" y="102"/>
                  </a:cxn>
                  <a:cxn ang="0">
                    <a:pos x="294" y="84"/>
                  </a:cxn>
                  <a:cxn ang="0">
                    <a:pos x="268" y="84"/>
                  </a:cxn>
                  <a:cxn ang="0">
                    <a:pos x="262" y="76"/>
                  </a:cxn>
                  <a:cxn ang="0">
                    <a:pos x="308" y="74"/>
                  </a:cxn>
                  <a:cxn ang="0">
                    <a:pos x="316" y="66"/>
                  </a:cxn>
                  <a:cxn ang="0">
                    <a:pos x="278" y="52"/>
                  </a:cxn>
                  <a:cxn ang="0">
                    <a:pos x="240" y="34"/>
                  </a:cxn>
                  <a:cxn ang="0">
                    <a:pos x="182" y="36"/>
                  </a:cxn>
                  <a:cxn ang="0">
                    <a:pos x="154" y="30"/>
                  </a:cxn>
                  <a:cxn ang="0">
                    <a:pos x="124" y="10"/>
                  </a:cxn>
                  <a:cxn ang="0">
                    <a:pos x="78" y="6"/>
                  </a:cxn>
                  <a:cxn ang="0">
                    <a:pos x="10" y="0"/>
                  </a:cxn>
                  <a:cxn ang="0">
                    <a:pos x="2" y="12"/>
                  </a:cxn>
                  <a:cxn ang="0">
                    <a:pos x="18" y="32"/>
                  </a:cxn>
                  <a:cxn ang="0">
                    <a:pos x="58" y="52"/>
                  </a:cxn>
                  <a:cxn ang="0">
                    <a:pos x="66" y="66"/>
                  </a:cxn>
                  <a:cxn ang="0">
                    <a:pos x="112" y="66"/>
                  </a:cxn>
                  <a:cxn ang="0">
                    <a:pos x="160" y="60"/>
                  </a:cxn>
                  <a:cxn ang="0">
                    <a:pos x="186" y="84"/>
                  </a:cxn>
                  <a:cxn ang="0">
                    <a:pos x="202" y="98"/>
                  </a:cxn>
                  <a:cxn ang="0">
                    <a:pos x="194" y="120"/>
                  </a:cxn>
                  <a:cxn ang="0">
                    <a:pos x="186" y="142"/>
                  </a:cxn>
                  <a:cxn ang="0">
                    <a:pos x="198" y="154"/>
                  </a:cxn>
                  <a:cxn ang="0">
                    <a:pos x="206" y="182"/>
                  </a:cxn>
                  <a:cxn ang="0">
                    <a:pos x="232" y="190"/>
                  </a:cxn>
                  <a:cxn ang="0">
                    <a:pos x="250" y="186"/>
                  </a:cxn>
                  <a:cxn ang="0">
                    <a:pos x="282" y="198"/>
                  </a:cxn>
                  <a:cxn ang="0">
                    <a:pos x="326" y="188"/>
                  </a:cxn>
                  <a:cxn ang="0">
                    <a:pos x="342" y="188"/>
                  </a:cxn>
                </a:cxnLst>
                <a:rect l="0" t="0" r="r" b="b"/>
                <a:pathLst>
                  <a:path w="708" h="204">
                    <a:moveTo>
                      <a:pt x="342" y="188"/>
                    </a:moveTo>
                    <a:lnTo>
                      <a:pt x="342" y="188"/>
                    </a:lnTo>
                    <a:lnTo>
                      <a:pt x="342" y="196"/>
                    </a:lnTo>
                    <a:lnTo>
                      <a:pt x="342" y="198"/>
                    </a:lnTo>
                    <a:lnTo>
                      <a:pt x="344" y="200"/>
                    </a:lnTo>
                    <a:lnTo>
                      <a:pt x="352" y="202"/>
                    </a:lnTo>
                    <a:lnTo>
                      <a:pt x="364" y="204"/>
                    </a:lnTo>
                    <a:lnTo>
                      <a:pt x="406" y="202"/>
                    </a:lnTo>
                    <a:lnTo>
                      <a:pt x="472" y="202"/>
                    </a:lnTo>
                    <a:lnTo>
                      <a:pt x="472" y="202"/>
                    </a:lnTo>
                    <a:lnTo>
                      <a:pt x="506" y="202"/>
                    </a:lnTo>
                    <a:lnTo>
                      <a:pt x="530" y="198"/>
                    </a:lnTo>
                    <a:lnTo>
                      <a:pt x="546" y="192"/>
                    </a:lnTo>
                    <a:lnTo>
                      <a:pt x="554" y="186"/>
                    </a:lnTo>
                    <a:lnTo>
                      <a:pt x="558" y="180"/>
                    </a:lnTo>
                    <a:lnTo>
                      <a:pt x="560" y="176"/>
                    </a:lnTo>
                    <a:lnTo>
                      <a:pt x="562" y="178"/>
                    </a:lnTo>
                    <a:lnTo>
                      <a:pt x="562" y="184"/>
                    </a:lnTo>
                    <a:lnTo>
                      <a:pt x="562" y="184"/>
                    </a:lnTo>
                    <a:lnTo>
                      <a:pt x="566" y="188"/>
                    </a:lnTo>
                    <a:lnTo>
                      <a:pt x="570" y="190"/>
                    </a:lnTo>
                    <a:lnTo>
                      <a:pt x="584" y="196"/>
                    </a:lnTo>
                    <a:lnTo>
                      <a:pt x="604" y="200"/>
                    </a:lnTo>
                    <a:lnTo>
                      <a:pt x="624" y="200"/>
                    </a:lnTo>
                    <a:lnTo>
                      <a:pt x="646" y="200"/>
                    </a:lnTo>
                    <a:lnTo>
                      <a:pt x="664" y="198"/>
                    </a:lnTo>
                    <a:lnTo>
                      <a:pt x="676" y="192"/>
                    </a:lnTo>
                    <a:lnTo>
                      <a:pt x="680" y="190"/>
                    </a:lnTo>
                    <a:lnTo>
                      <a:pt x="682" y="186"/>
                    </a:lnTo>
                    <a:lnTo>
                      <a:pt x="682" y="186"/>
                    </a:lnTo>
                    <a:lnTo>
                      <a:pt x="684" y="178"/>
                    </a:lnTo>
                    <a:lnTo>
                      <a:pt x="688" y="174"/>
                    </a:lnTo>
                    <a:lnTo>
                      <a:pt x="694" y="172"/>
                    </a:lnTo>
                    <a:lnTo>
                      <a:pt x="700" y="170"/>
                    </a:lnTo>
                    <a:lnTo>
                      <a:pt x="706" y="168"/>
                    </a:lnTo>
                    <a:lnTo>
                      <a:pt x="708" y="168"/>
                    </a:lnTo>
                    <a:lnTo>
                      <a:pt x="708" y="166"/>
                    </a:lnTo>
                    <a:lnTo>
                      <a:pt x="700" y="162"/>
                    </a:lnTo>
                    <a:lnTo>
                      <a:pt x="700" y="162"/>
                    </a:lnTo>
                    <a:lnTo>
                      <a:pt x="694" y="158"/>
                    </a:lnTo>
                    <a:lnTo>
                      <a:pt x="690" y="154"/>
                    </a:lnTo>
                    <a:lnTo>
                      <a:pt x="692" y="152"/>
                    </a:lnTo>
                    <a:lnTo>
                      <a:pt x="696" y="148"/>
                    </a:lnTo>
                    <a:lnTo>
                      <a:pt x="700" y="144"/>
                    </a:lnTo>
                    <a:lnTo>
                      <a:pt x="702" y="140"/>
                    </a:lnTo>
                    <a:lnTo>
                      <a:pt x="704" y="134"/>
                    </a:lnTo>
                    <a:lnTo>
                      <a:pt x="700" y="126"/>
                    </a:lnTo>
                    <a:lnTo>
                      <a:pt x="700" y="126"/>
                    </a:lnTo>
                    <a:lnTo>
                      <a:pt x="694" y="118"/>
                    </a:lnTo>
                    <a:lnTo>
                      <a:pt x="688" y="114"/>
                    </a:lnTo>
                    <a:lnTo>
                      <a:pt x="680" y="112"/>
                    </a:lnTo>
                    <a:lnTo>
                      <a:pt x="672" y="110"/>
                    </a:lnTo>
                    <a:lnTo>
                      <a:pt x="654" y="110"/>
                    </a:lnTo>
                    <a:lnTo>
                      <a:pt x="648" y="108"/>
                    </a:lnTo>
                    <a:lnTo>
                      <a:pt x="642" y="104"/>
                    </a:lnTo>
                    <a:lnTo>
                      <a:pt x="642" y="104"/>
                    </a:lnTo>
                    <a:lnTo>
                      <a:pt x="636" y="98"/>
                    </a:lnTo>
                    <a:lnTo>
                      <a:pt x="626" y="96"/>
                    </a:lnTo>
                    <a:lnTo>
                      <a:pt x="614" y="94"/>
                    </a:lnTo>
                    <a:lnTo>
                      <a:pt x="600" y="96"/>
                    </a:lnTo>
                    <a:lnTo>
                      <a:pt x="560" y="98"/>
                    </a:lnTo>
                    <a:lnTo>
                      <a:pt x="506" y="106"/>
                    </a:lnTo>
                    <a:lnTo>
                      <a:pt x="506" y="106"/>
                    </a:lnTo>
                    <a:lnTo>
                      <a:pt x="480" y="110"/>
                    </a:lnTo>
                    <a:lnTo>
                      <a:pt x="464" y="114"/>
                    </a:lnTo>
                    <a:lnTo>
                      <a:pt x="454" y="120"/>
                    </a:lnTo>
                    <a:lnTo>
                      <a:pt x="446" y="124"/>
                    </a:lnTo>
                    <a:lnTo>
                      <a:pt x="442" y="126"/>
                    </a:lnTo>
                    <a:lnTo>
                      <a:pt x="438" y="128"/>
                    </a:lnTo>
                    <a:lnTo>
                      <a:pt x="430" y="126"/>
                    </a:lnTo>
                    <a:lnTo>
                      <a:pt x="416" y="122"/>
                    </a:lnTo>
                    <a:lnTo>
                      <a:pt x="416" y="122"/>
                    </a:lnTo>
                    <a:lnTo>
                      <a:pt x="402" y="118"/>
                    </a:lnTo>
                    <a:lnTo>
                      <a:pt x="390" y="118"/>
                    </a:lnTo>
                    <a:lnTo>
                      <a:pt x="382" y="118"/>
                    </a:lnTo>
                    <a:lnTo>
                      <a:pt x="374" y="120"/>
                    </a:lnTo>
                    <a:lnTo>
                      <a:pt x="368" y="122"/>
                    </a:lnTo>
                    <a:lnTo>
                      <a:pt x="362" y="122"/>
                    </a:lnTo>
                    <a:lnTo>
                      <a:pt x="354" y="120"/>
                    </a:lnTo>
                    <a:lnTo>
                      <a:pt x="346" y="114"/>
                    </a:lnTo>
                    <a:lnTo>
                      <a:pt x="346" y="114"/>
                    </a:lnTo>
                    <a:lnTo>
                      <a:pt x="338" y="110"/>
                    </a:lnTo>
                    <a:lnTo>
                      <a:pt x="332" y="108"/>
                    </a:lnTo>
                    <a:lnTo>
                      <a:pt x="330" y="110"/>
                    </a:lnTo>
                    <a:lnTo>
                      <a:pt x="328" y="114"/>
                    </a:lnTo>
                    <a:lnTo>
                      <a:pt x="328" y="118"/>
                    </a:lnTo>
                    <a:lnTo>
                      <a:pt x="326" y="122"/>
                    </a:lnTo>
                    <a:lnTo>
                      <a:pt x="324" y="124"/>
                    </a:lnTo>
                    <a:lnTo>
                      <a:pt x="318" y="122"/>
                    </a:lnTo>
                    <a:lnTo>
                      <a:pt x="318" y="122"/>
                    </a:lnTo>
                    <a:lnTo>
                      <a:pt x="312" y="118"/>
                    </a:lnTo>
                    <a:lnTo>
                      <a:pt x="310" y="116"/>
                    </a:lnTo>
                    <a:lnTo>
                      <a:pt x="310" y="112"/>
                    </a:lnTo>
                    <a:lnTo>
                      <a:pt x="310" y="110"/>
                    </a:lnTo>
                    <a:lnTo>
                      <a:pt x="312" y="106"/>
                    </a:lnTo>
                    <a:lnTo>
                      <a:pt x="310" y="102"/>
                    </a:lnTo>
                    <a:lnTo>
                      <a:pt x="308" y="96"/>
                    </a:lnTo>
                    <a:lnTo>
                      <a:pt x="300" y="90"/>
                    </a:lnTo>
                    <a:lnTo>
                      <a:pt x="300" y="90"/>
                    </a:lnTo>
                    <a:lnTo>
                      <a:pt x="294" y="84"/>
                    </a:lnTo>
                    <a:lnTo>
                      <a:pt x="286" y="82"/>
                    </a:lnTo>
                    <a:lnTo>
                      <a:pt x="280" y="82"/>
                    </a:lnTo>
                    <a:lnTo>
                      <a:pt x="276" y="82"/>
                    </a:lnTo>
                    <a:lnTo>
                      <a:pt x="268" y="84"/>
                    </a:lnTo>
                    <a:lnTo>
                      <a:pt x="266" y="82"/>
                    </a:lnTo>
                    <a:lnTo>
                      <a:pt x="264" y="78"/>
                    </a:lnTo>
                    <a:lnTo>
                      <a:pt x="264" y="78"/>
                    </a:lnTo>
                    <a:lnTo>
                      <a:pt x="262" y="76"/>
                    </a:lnTo>
                    <a:lnTo>
                      <a:pt x="264" y="74"/>
                    </a:lnTo>
                    <a:lnTo>
                      <a:pt x="270" y="72"/>
                    </a:lnTo>
                    <a:lnTo>
                      <a:pt x="290" y="72"/>
                    </a:lnTo>
                    <a:lnTo>
                      <a:pt x="308" y="74"/>
                    </a:lnTo>
                    <a:lnTo>
                      <a:pt x="314" y="72"/>
                    </a:lnTo>
                    <a:lnTo>
                      <a:pt x="316" y="70"/>
                    </a:lnTo>
                    <a:lnTo>
                      <a:pt x="316" y="66"/>
                    </a:lnTo>
                    <a:lnTo>
                      <a:pt x="316" y="66"/>
                    </a:lnTo>
                    <a:lnTo>
                      <a:pt x="314" y="62"/>
                    </a:lnTo>
                    <a:lnTo>
                      <a:pt x="308" y="58"/>
                    </a:lnTo>
                    <a:lnTo>
                      <a:pt x="296" y="56"/>
                    </a:lnTo>
                    <a:lnTo>
                      <a:pt x="278" y="52"/>
                    </a:lnTo>
                    <a:lnTo>
                      <a:pt x="268" y="48"/>
                    </a:lnTo>
                    <a:lnTo>
                      <a:pt x="258" y="44"/>
                    </a:lnTo>
                    <a:lnTo>
                      <a:pt x="258" y="44"/>
                    </a:lnTo>
                    <a:lnTo>
                      <a:pt x="240" y="34"/>
                    </a:lnTo>
                    <a:lnTo>
                      <a:pt x="232" y="32"/>
                    </a:lnTo>
                    <a:lnTo>
                      <a:pt x="224" y="30"/>
                    </a:lnTo>
                    <a:lnTo>
                      <a:pt x="204" y="32"/>
                    </a:lnTo>
                    <a:lnTo>
                      <a:pt x="182" y="36"/>
                    </a:lnTo>
                    <a:lnTo>
                      <a:pt x="182" y="36"/>
                    </a:lnTo>
                    <a:lnTo>
                      <a:pt x="170" y="36"/>
                    </a:lnTo>
                    <a:lnTo>
                      <a:pt x="162" y="34"/>
                    </a:lnTo>
                    <a:lnTo>
                      <a:pt x="154" y="30"/>
                    </a:lnTo>
                    <a:lnTo>
                      <a:pt x="148" y="24"/>
                    </a:lnTo>
                    <a:lnTo>
                      <a:pt x="136" y="14"/>
                    </a:lnTo>
                    <a:lnTo>
                      <a:pt x="130" y="10"/>
                    </a:lnTo>
                    <a:lnTo>
                      <a:pt x="124" y="10"/>
                    </a:lnTo>
                    <a:lnTo>
                      <a:pt x="124" y="10"/>
                    </a:lnTo>
                    <a:lnTo>
                      <a:pt x="114" y="10"/>
                    </a:lnTo>
                    <a:lnTo>
                      <a:pt x="104" y="10"/>
                    </a:lnTo>
                    <a:lnTo>
                      <a:pt x="78" y="6"/>
                    </a:lnTo>
                    <a:lnTo>
                      <a:pt x="48" y="2"/>
                    </a:lnTo>
                    <a:lnTo>
                      <a:pt x="14" y="0"/>
                    </a:lnTo>
                    <a:lnTo>
                      <a:pt x="14" y="0"/>
                    </a:lnTo>
                    <a:lnTo>
                      <a:pt x="10" y="0"/>
                    </a:lnTo>
                    <a:lnTo>
                      <a:pt x="4" y="2"/>
                    </a:lnTo>
                    <a:lnTo>
                      <a:pt x="2" y="4"/>
                    </a:lnTo>
                    <a:lnTo>
                      <a:pt x="0" y="8"/>
                    </a:lnTo>
                    <a:lnTo>
                      <a:pt x="2" y="12"/>
                    </a:lnTo>
                    <a:lnTo>
                      <a:pt x="4" y="18"/>
                    </a:lnTo>
                    <a:lnTo>
                      <a:pt x="10" y="24"/>
                    </a:lnTo>
                    <a:lnTo>
                      <a:pt x="18" y="32"/>
                    </a:lnTo>
                    <a:lnTo>
                      <a:pt x="18" y="32"/>
                    </a:lnTo>
                    <a:lnTo>
                      <a:pt x="26" y="38"/>
                    </a:lnTo>
                    <a:lnTo>
                      <a:pt x="36" y="42"/>
                    </a:lnTo>
                    <a:lnTo>
                      <a:pt x="50" y="48"/>
                    </a:lnTo>
                    <a:lnTo>
                      <a:pt x="58" y="52"/>
                    </a:lnTo>
                    <a:lnTo>
                      <a:pt x="62" y="56"/>
                    </a:lnTo>
                    <a:lnTo>
                      <a:pt x="62" y="60"/>
                    </a:lnTo>
                    <a:lnTo>
                      <a:pt x="62" y="60"/>
                    </a:lnTo>
                    <a:lnTo>
                      <a:pt x="66" y="66"/>
                    </a:lnTo>
                    <a:lnTo>
                      <a:pt x="70" y="68"/>
                    </a:lnTo>
                    <a:lnTo>
                      <a:pt x="78" y="70"/>
                    </a:lnTo>
                    <a:lnTo>
                      <a:pt x="88" y="70"/>
                    </a:lnTo>
                    <a:lnTo>
                      <a:pt x="112" y="66"/>
                    </a:lnTo>
                    <a:lnTo>
                      <a:pt x="138" y="60"/>
                    </a:lnTo>
                    <a:lnTo>
                      <a:pt x="138" y="60"/>
                    </a:lnTo>
                    <a:lnTo>
                      <a:pt x="150" y="60"/>
                    </a:lnTo>
                    <a:lnTo>
                      <a:pt x="160" y="60"/>
                    </a:lnTo>
                    <a:lnTo>
                      <a:pt x="166" y="62"/>
                    </a:lnTo>
                    <a:lnTo>
                      <a:pt x="170" y="66"/>
                    </a:lnTo>
                    <a:lnTo>
                      <a:pt x="180" y="78"/>
                    </a:lnTo>
                    <a:lnTo>
                      <a:pt x="186" y="84"/>
                    </a:lnTo>
                    <a:lnTo>
                      <a:pt x="194" y="90"/>
                    </a:lnTo>
                    <a:lnTo>
                      <a:pt x="194" y="90"/>
                    </a:lnTo>
                    <a:lnTo>
                      <a:pt x="198" y="94"/>
                    </a:lnTo>
                    <a:lnTo>
                      <a:pt x="202" y="98"/>
                    </a:lnTo>
                    <a:lnTo>
                      <a:pt x="202" y="102"/>
                    </a:lnTo>
                    <a:lnTo>
                      <a:pt x="202" y="106"/>
                    </a:lnTo>
                    <a:lnTo>
                      <a:pt x="200" y="114"/>
                    </a:lnTo>
                    <a:lnTo>
                      <a:pt x="194" y="120"/>
                    </a:lnTo>
                    <a:lnTo>
                      <a:pt x="190" y="128"/>
                    </a:lnTo>
                    <a:lnTo>
                      <a:pt x="186" y="134"/>
                    </a:lnTo>
                    <a:lnTo>
                      <a:pt x="184" y="140"/>
                    </a:lnTo>
                    <a:lnTo>
                      <a:pt x="186" y="142"/>
                    </a:lnTo>
                    <a:lnTo>
                      <a:pt x="190" y="144"/>
                    </a:lnTo>
                    <a:lnTo>
                      <a:pt x="190" y="144"/>
                    </a:lnTo>
                    <a:lnTo>
                      <a:pt x="196" y="150"/>
                    </a:lnTo>
                    <a:lnTo>
                      <a:pt x="198" y="154"/>
                    </a:lnTo>
                    <a:lnTo>
                      <a:pt x="200" y="164"/>
                    </a:lnTo>
                    <a:lnTo>
                      <a:pt x="200" y="170"/>
                    </a:lnTo>
                    <a:lnTo>
                      <a:pt x="202" y="176"/>
                    </a:lnTo>
                    <a:lnTo>
                      <a:pt x="206" y="182"/>
                    </a:lnTo>
                    <a:lnTo>
                      <a:pt x="216" y="186"/>
                    </a:lnTo>
                    <a:lnTo>
                      <a:pt x="216" y="186"/>
                    </a:lnTo>
                    <a:lnTo>
                      <a:pt x="224" y="190"/>
                    </a:lnTo>
                    <a:lnTo>
                      <a:pt x="232" y="190"/>
                    </a:lnTo>
                    <a:lnTo>
                      <a:pt x="236" y="190"/>
                    </a:lnTo>
                    <a:lnTo>
                      <a:pt x="240" y="188"/>
                    </a:lnTo>
                    <a:lnTo>
                      <a:pt x="244" y="186"/>
                    </a:lnTo>
                    <a:lnTo>
                      <a:pt x="250" y="186"/>
                    </a:lnTo>
                    <a:lnTo>
                      <a:pt x="260" y="188"/>
                    </a:lnTo>
                    <a:lnTo>
                      <a:pt x="274" y="194"/>
                    </a:lnTo>
                    <a:lnTo>
                      <a:pt x="274" y="194"/>
                    </a:lnTo>
                    <a:lnTo>
                      <a:pt x="282" y="198"/>
                    </a:lnTo>
                    <a:lnTo>
                      <a:pt x="290" y="198"/>
                    </a:lnTo>
                    <a:lnTo>
                      <a:pt x="304" y="198"/>
                    </a:lnTo>
                    <a:lnTo>
                      <a:pt x="316" y="194"/>
                    </a:lnTo>
                    <a:lnTo>
                      <a:pt x="326" y="188"/>
                    </a:lnTo>
                    <a:lnTo>
                      <a:pt x="340" y="180"/>
                    </a:lnTo>
                    <a:lnTo>
                      <a:pt x="342" y="180"/>
                    </a:lnTo>
                    <a:lnTo>
                      <a:pt x="342" y="180"/>
                    </a:lnTo>
                    <a:lnTo>
                      <a:pt x="342" y="188"/>
                    </a:lnTo>
                    <a:lnTo>
                      <a:pt x="342" y="188"/>
                    </a:lnTo>
                    <a:close/>
                  </a:path>
                </a:pathLst>
              </a:custGeom>
              <a:grpFill/>
              <a:ln w="6350">
                <a:noFill/>
                <a:round/>
                <a:headEnd/>
                <a:tailEnd/>
              </a:ln>
            </p:spPr>
            <p:txBody>
              <a:bodyPr/>
              <a:lstStyle/>
              <a:p>
                <a:endParaRPr lang="en-US" b="1" dirty="0"/>
              </a:p>
            </p:txBody>
          </p:sp>
          <p:sp>
            <p:nvSpPr>
              <p:cNvPr id="97" name="Freeform 6103">
                <a:extLst>
                  <a:ext uri="{FF2B5EF4-FFF2-40B4-BE49-F238E27FC236}">
                    <a16:creationId xmlns:a16="http://schemas.microsoft.com/office/drawing/2014/main" id="{0B7C052A-D0CB-FA9E-4E50-73C68C164D08}"/>
                  </a:ext>
                </a:extLst>
              </p:cNvPr>
              <p:cNvSpPr>
                <a:spLocks/>
              </p:cNvSpPr>
              <p:nvPr/>
            </p:nvSpPr>
            <p:spPr bwMode="auto">
              <a:xfrm>
                <a:off x="1936750" y="1119823"/>
                <a:ext cx="81280" cy="49530"/>
              </a:xfrm>
              <a:custGeom>
                <a:avLst/>
                <a:gdLst/>
                <a:ahLst/>
                <a:cxnLst>
                  <a:cxn ang="0">
                    <a:pos x="94" y="78"/>
                  </a:cxn>
                  <a:cxn ang="0">
                    <a:pos x="94" y="78"/>
                  </a:cxn>
                  <a:cxn ang="0">
                    <a:pos x="110" y="76"/>
                  </a:cxn>
                  <a:cxn ang="0">
                    <a:pos x="120" y="72"/>
                  </a:cxn>
                  <a:cxn ang="0">
                    <a:pos x="126" y="66"/>
                  </a:cxn>
                  <a:cxn ang="0">
                    <a:pos x="128" y="58"/>
                  </a:cxn>
                  <a:cxn ang="0">
                    <a:pos x="126" y="48"/>
                  </a:cxn>
                  <a:cxn ang="0">
                    <a:pos x="120" y="38"/>
                  </a:cxn>
                  <a:cxn ang="0">
                    <a:pos x="114" y="28"/>
                  </a:cxn>
                  <a:cxn ang="0">
                    <a:pos x="104" y="16"/>
                  </a:cxn>
                  <a:cxn ang="0">
                    <a:pos x="104" y="16"/>
                  </a:cxn>
                  <a:cxn ang="0">
                    <a:pos x="92" y="8"/>
                  </a:cxn>
                  <a:cxn ang="0">
                    <a:pos x="80" y="2"/>
                  </a:cxn>
                  <a:cxn ang="0">
                    <a:pos x="68" y="0"/>
                  </a:cxn>
                  <a:cxn ang="0">
                    <a:pos x="58" y="0"/>
                  </a:cxn>
                  <a:cxn ang="0">
                    <a:pos x="46" y="2"/>
                  </a:cxn>
                  <a:cxn ang="0">
                    <a:pos x="34" y="8"/>
                  </a:cxn>
                  <a:cxn ang="0">
                    <a:pos x="24" y="14"/>
                  </a:cxn>
                  <a:cxn ang="0">
                    <a:pos x="16" y="24"/>
                  </a:cxn>
                  <a:cxn ang="0">
                    <a:pos x="16" y="24"/>
                  </a:cxn>
                  <a:cxn ang="0">
                    <a:pos x="6" y="36"/>
                  </a:cxn>
                  <a:cxn ang="0">
                    <a:pos x="2" y="42"/>
                  </a:cxn>
                  <a:cxn ang="0">
                    <a:pos x="0" y="48"/>
                  </a:cxn>
                  <a:cxn ang="0">
                    <a:pos x="0" y="52"/>
                  </a:cxn>
                  <a:cxn ang="0">
                    <a:pos x="4" y="56"/>
                  </a:cxn>
                  <a:cxn ang="0">
                    <a:pos x="10" y="58"/>
                  </a:cxn>
                  <a:cxn ang="0">
                    <a:pos x="22" y="60"/>
                  </a:cxn>
                  <a:cxn ang="0">
                    <a:pos x="22" y="60"/>
                  </a:cxn>
                  <a:cxn ang="0">
                    <a:pos x="32" y="62"/>
                  </a:cxn>
                  <a:cxn ang="0">
                    <a:pos x="40" y="64"/>
                  </a:cxn>
                  <a:cxn ang="0">
                    <a:pos x="54" y="70"/>
                  </a:cxn>
                  <a:cxn ang="0">
                    <a:pos x="68" y="76"/>
                  </a:cxn>
                  <a:cxn ang="0">
                    <a:pos x="80" y="76"/>
                  </a:cxn>
                  <a:cxn ang="0">
                    <a:pos x="94" y="78"/>
                  </a:cxn>
                  <a:cxn ang="0">
                    <a:pos x="94" y="78"/>
                  </a:cxn>
                </a:cxnLst>
                <a:rect l="0" t="0" r="r" b="b"/>
                <a:pathLst>
                  <a:path w="128" h="78">
                    <a:moveTo>
                      <a:pt x="94" y="78"/>
                    </a:moveTo>
                    <a:lnTo>
                      <a:pt x="94" y="78"/>
                    </a:lnTo>
                    <a:lnTo>
                      <a:pt x="110" y="76"/>
                    </a:lnTo>
                    <a:lnTo>
                      <a:pt x="120" y="72"/>
                    </a:lnTo>
                    <a:lnTo>
                      <a:pt x="126" y="66"/>
                    </a:lnTo>
                    <a:lnTo>
                      <a:pt x="128" y="58"/>
                    </a:lnTo>
                    <a:lnTo>
                      <a:pt x="126" y="48"/>
                    </a:lnTo>
                    <a:lnTo>
                      <a:pt x="120" y="38"/>
                    </a:lnTo>
                    <a:lnTo>
                      <a:pt x="114" y="28"/>
                    </a:lnTo>
                    <a:lnTo>
                      <a:pt x="104" y="16"/>
                    </a:lnTo>
                    <a:lnTo>
                      <a:pt x="104" y="16"/>
                    </a:lnTo>
                    <a:lnTo>
                      <a:pt x="92" y="8"/>
                    </a:lnTo>
                    <a:lnTo>
                      <a:pt x="80" y="2"/>
                    </a:lnTo>
                    <a:lnTo>
                      <a:pt x="68" y="0"/>
                    </a:lnTo>
                    <a:lnTo>
                      <a:pt x="58" y="0"/>
                    </a:lnTo>
                    <a:lnTo>
                      <a:pt x="46" y="2"/>
                    </a:lnTo>
                    <a:lnTo>
                      <a:pt x="34" y="8"/>
                    </a:lnTo>
                    <a:lnTo>
                      <a:pt x="24" y="14"/>
                    </a:lnTo>
                    <a:lnTo>
                      <a:pt x="16" y="24"/>
                    </a:lnTo>
                    <a:lnTo>
                      <a:pt x="16" y="24"/>
                    </a:lnTo>
                    <a:lnTo>
                      <a:pt x="6" y="36"/>
                    </a:lnTo>
                    <a:lnTo>
                      <a:pt x="2" y="42"/>
                    </a:lnTo>
                    <a:lnTo>
                      <a:pt x="0" y="48"/>
                    </a:lnTo>
                    <a:lnTo>
                      <a:pt x="0" y="52"/>
                    </a:lnTo>
                    <a:lnTo>
                      <a:pt x="4" y="56"/>
                    </a:lnTo>
                    <a:lnTo>
                      <a:pt x="10" y="58"/>
                    </a:lnTo>
                    <a:lnTo>
                      <a:pt x="22" y="60"/>
                    </a:lnTo>
                    <a:lnTo>
                      <a:pt x="22" y="60"/>
                    </a:lnTo>
                    <a:lnTo>
                      <a:pt x="32" y="62"/>
                    </a:lnTo>
                    <a:lnTo>
                      <a:pt x="40" y="64"/>
                    </a:lnTo>
                    <a:lnTo>
                      <a:pt x="54" y="70"/>
                    </a:lnTo>
                    <a:lnTo>
                      <a:pt x="68" y="76"/>
                    </a:lnTo>
                    <a:lnTo>
                      <a:pt x="80" y="76"/>
                    </a:lnTo>
                    <a:lnTo>
                      <a:pt x="94" y="78"/>
                    </a:lnTo>
                    <a:lnTo>
                      <a:pt x="94" y="78"/>
                    </a:lnTo>
                    <a:close/>
                  </a:path>
                </a:pathLst>
              </a:custGeom>
              <a:grpFill/>
              <a:ln w="6350">
                <a:noFill/>
                <a:round/>
                <a:headEnd/>
                <a:tailEnd/>
              </a:ln>
            </p:spPr>
            <p:txBody>
              <a:bodyPr/>
              <a:lstStyle/>
              <a:p>
                <a:endParaRPr lang="en-US" b="1" dirty="0"/>
              </a:p>
            </p:txBody>
          </p:sp>
          <p:sp>
            <p:nvSpPr>
              <p:cNvPr id="98" name="Freeform 6104">
                <a:extLst>
                  <a:ext uri="{FF2B5EF4-FFF2-40B4-BE49-F238E27FC236}">
                    <a16:creationId xmlns:a16="http://schemas.microsoft.com/office/drawing/2014/main" id="{5D460D32-99CA-E0B3-4524-A00AE8338E46}"/>
                  </a:ext>
                </a:extLst>
              </p:cNvPr>
              <p:cNvSpPr>
                <a:spLocks/>
              </p:cNvSpPr>
              <p:nvPr/>
            </p:nvSpPr>
            <p:spPr bwMode="auto">
              <a:xfrm>
                <a:off x="1940560" y="1010603"/>
                <a:ext cx="80010" cy="19050"/>
              </a:xfrm>
              <a:custGeom>
                <a:avLst/>
                <a:gdLst/>
                <a:ahLst/>
                <a:cxnLst>
                  <a:cxn ang="0">
                    <a:pos x="92" y="28"/>
                  </a:cxn>
                  <a:cxn ang="0">
                    <a:pos x="92" y="28"/>
                  </a:cxn>
                  <a:cxn ang="0">
                    <a:pos x="108" y="28"/>
                  </a:cxn>
                  <a:cxn ang="0">
                    <a:pos x="120" y="26"/>
                  </a:cxn>
                  <a:cxn ang="0">
                    <a:pos x="124" y="22"/>
                  </a:cxn>
                  <a:cxn ang="0">
                    <a:pos x="126" y="20"/>
                  </a:cxn>
                  <a:cxn ang="0">
                    <a:pos x="126" y="16"/>
                  </a:cxn>
                  <a:cxn ang="0">
                    <a:pos x="122" y="12"/>
                  </a:cxn>
                  <a:cxn ang="0">
                    <a:pos x="112" y="8"/>
                  </a:cxn>
                  <a:cxn ang="0">
                    <a:pos x="100" y="4"/>
                  </a:cxn>
                  <a:cxn ang="0">
                    <a:pos x="82" y="2"/>
                  </a:cxn>
                  <a:cxn ang="0">
                    <a:pos x="82" y="2"/>
                  </a:cxn>
                  <a:cxn ang="0">
                    <a:pos x="48" y="0"/>
                  </a:cxn>
                  <a:cxn ang="0">
                    <a:pos x="22" y="4"/>
                  </a:cxn>
                  <a:cxn ang="0">
                    <a:pos x="14" y="6"/>
                  </a:cxn>
                  <a:cxn ang="0">
                    <a:pos x="6" y="8"/>
                  </a:cxn>
                  <a:cxn ang="0">
                    <a:pos x="2" y="12"/>
                  </a:cxn>
                  <a:cxn ang="0">
                    <a:pos x="0" y="18"/>
                  </a:cxn>
                  <a:cxn ang="0">
                    <a:pos x="0" y="18"/>
                  </a:cxn>
                  <a:cxn ang="0">
                    <a:pos x="2" y="24"/>
                  </a:cxn>
                  <a:cxn ang="0">
                    <a:pos x="6" y="26"/>
                  </a:cxn>
                  <a:cxn ang="0">
                    <a:pos x="16" y="28"/>
                  </a:cxn>
                  <a:cxn ang="0">
                    <a:pos x="26" y="30"/>
                  </a:cxn>
                  <a:cxn ang="0">
                    <a:pos x="56" y="28"/>
                  </a:cxn>
                  <a:cxn ang="0">
                    <a:pos x="92" y="28"/>
                  </a:cxn>
                  <a:cxn ang="0">
                    <a:pos x="92" y="28"/>
                  </a:cxn>
                </a:cxnLst>
                <a:rect l="0" t="0" r="r" b="b"/>
                <a:pathLst>
                  <a:path w="126" h="30">
                    <a:moveTo>
                      <a:pt x="92" y="28"/>
                    </a:moveTo>
                    <a:lnTo>
                      <a:pt x="92" y="28"/>
                    </a:lnTo>
                    <a:lnTo>
                      <a:pt x="108" y="28"/>
                    </a:lnTo>
                    <a:lnTo>
                      <a:pt x="120" y="26"/>
                    </a:lnTo>
                    <a:lnTo>
                      <a:pt x="124" y="22"/>
                    </a:lnTo>
                    <a:lnTo>
                      <a:pt x="126" y="20"/>
                    </a:lnTo>
                    <a:lnTo>
                      <a:pt x="126" y="16"/>
                    </a:lnTo>
                    <a:lnTo>
                      <a:pt x="122" y="12"/>
                    </a:lnTo>
                    <a:lnTo>
                      <a:pt x="112" y="8"/>
                    </a:lnTo>
                    <a:lnTo>
                      <a:pt x="100" y="4"/>
                    </a:lnTo>
                    <a:lnTo>
                      <a:pt x="82" y="2"/>
                    </a:lnTo>
                    <a:lnTo>
                      <a:pt x="82" y="2"/>
                    </a:lnTo>
                    <a:lnTo>
                      <a:pt x="48" y="0"/>
                    </a:lnTo>
                    <a:lnTo>
                      <a:pt x="22" y="4"/>
                    </a:lnTo>
                    <a:lnTo>
                      <a:pt x="14" y="6"/>
                    </a:lnTo>
                    <a:lnTo>
                      <a:pt x="6" y="8"/>
                    </a:lnTo>
                    <a:lnTo>
                      <a:pt x="2" y="12"/>
                    </a:lnTo>
                    <a:lnTo>
                      <a:pt x="0" y="18"/>
                    </a:lnTo>
                    <a:lnTo>
                      <a:pt x="0" y="18"/>
                    </a:lnTo>
                    <a:lnTo>
                      <a:pt x="2" y="24"/>
                    </a:lnTo>
                    <a:lnTo>
                      <a:pt x="6" y="26"/>
                    </a:lnTo>
                    <a:lnTo>
                      <a:pt x="16" y="28"/>
                    </a:lnTo>
                    <a:lnTo>
                      <a:pt x="26" y="30"/>
                    </a:lnTo>
                    <a:lnTo>
                      <a:pt x="56" y="28"/>
                    </a:lnTo>
                    <a:lnTo>
                      <a:pt x="92" y="28"/>
                    </a:lnTo>
                    <a:lnTo>
                      <a:pt x="92" y="28"/>
                    </a:lnTo>
                    <a:close/>
                  </a:path>
                </a:pathLst>
              </a:custGeom>
              <a:grpFill/>
              <a:ln w="6350">
                <a:noFill/>
                <a:round/>
                <a:headEnd/>
                <a:tailEnd/>
              </a:ln>
            </p:spPr>
            <p:txBody>
              <a:bodyPr/>
              <a:lstStyle/>
              <a:p>
                <a:endParaRPr lang="en-US" b="1" dirty="0"/>
              </a:p>
            </p:txBody>
          </p:sp>
          <p:sp>
            <p:nvSpPr>
              <p:cNvPr id="99" name="Freeform 6105">
                <a:extLst>
                  <a:ext uri="{FF2B5EF4-FFF2-40B4-BE49-F238E27FC236}">
                    <a16:creationId xmlns:a16="http://schemas.microsoft.com/office/drawing/2014/main" id="{CB9AB42C-F9C7-1DB7-A64E-5D6D86C5A69E}"/>
                  </a:ext>
                </a:extLst>
              </p:cNvPr>
              <p:cNvSpPr>
                <a:spLocks/>
              </p:cNvSpPr>
              <p:nvPr/>
            </p:nvSpPr>
            <p:spPr bwMode="auto">
              <a:xfrm>
                <a:off x="2194560" y="944563"/>
                <a:ext cx="34290" cy="12700"/>
              </a:xfrm>
              <a:custGeom>
                <a:avLst/>
                <a:gdLst/>
                <a:ahLst/>
                <a:cxnLst>
                  <a:cxn ang="0">
                    <a:pos x="54" y="4"/>
                  </a:cxn>
                  <a:cxn ang="0">
                    <a:pos x="54" y="4"/>
                  </a:cxn>
                  <a:cxn ang="0">
                    <a:pos x="54" y="2"/>
                  </a:cxn>
                  <a:cxn ang="0">
                    <a:pos x="50" y="0"/>
                  </a:cxn>
                  <a:cxn ang="0">
                    <a:pos x="36" y="0"/>
                  </a:cxn>
                  <a:cxn ang="0">
                    <a:pos x="18" y="6"/>
                  </a:cxn>
                  <a:cxn ang="0">
                    <a:pos x="8" y="10"/>
                  </a:cxn>
                  <a:cxn ang="0">
                    <a:pos x="2" y="14"/>
                  </a:cxn>
                  <a:cxn ang="0">
                    <a:pos x="2" y="14"/>
                  </a:cxn>
                  <a:cxn ang="0">
                    <a:pos x="0" y="18"/>
                  </a:cxn>
                  <a:cxn ang="0">
                    <a:pos x="4" y="20"/>
                  </a:cxn>
                  <a:cxn ang="0">
                    <a:pos x="20" y="18"/>
                  </a:cxn>
                  <a:cxn ang="0">
                    <a:pos x="42" y="12"/>
                  </a:cxn>
                  <a:cxn ang="0">
                    <a:pos x="50" y="8"/>
                  </a:cxn>
                  <a:cxn ang="0">
                    <a:pos x="54" y="4"/>
                  </a:cxn>
                  <a:cxn ang="0">
                    <a:pos x="54" y="4"/>
                  </a:cxn>
                </a:cxnLst>
                <a:rect l="0" t="0" r="r" b="b"/>
                <a:pathLst>
                  <a:path w="54" h="20">
                    <a:moveTo>
                      <a:pt x="54" y="4"/>
                    </a:moveTo>
                    <a:lnTo>
                      <a:pt x="54" y="4"/>
                    </a:lnTo>
                    <a:lnTo>
                      <a:pt x="54" y="2"/>
                    </a:lnTo>
                    <a:lnTo>
                      <a:pt x="50" y="0"/>
                    </a:lnTo>
                    <a:lnTo>
                      <a:pt x="36" y="0"/>
                    </a:lnTo>
                    <a:lnTo>
                      <a:pt x="18" y="6"/>
                    </a:lnTo>
                    <a:lnTo>
                      <a:pt x="8" y="10"/>
                    </a:lnTo>
                    <a:lnTo>
                      <a:pt x="2" y="14"/>
                    </a:lnTo>
                    <a:lnTo>
                      <a:pt x="2" y="14"/>
                    </a:lnTo>
                    <a:lnTo>
                      <a:pt x="0" y="18"/>
                    </a:lnTo>
                    <a:lnTo>
                      <a:pt x="4" y="20"/>
                    </a:lnTo>
                    <a:lnTo>
                      <a:pt x="20" y="18"/>
                    </a:lnTo>
                    <a:lnTo>
                      <a:pt x="42" y="12"/>
                    </a:lnTo>
                    <a:lnTo>
                      <a:pt x="50" y="8"/>
                    </a:lnTo>
                    <a:lnTo>
                      <a:pt x="54" y="4"/>
                    </a:lnTo>
                    <a:lnTo>
                      <a:pt x="54" y="4"/>
                    </a:lnTo>
                    <a:close/>
                  </a:path>
                </a:pathLst>
              </a:custGeom>
              <a:grpFill/>
              <a:ln w="6350">
                <a:noFill/>
                <a:round/>
                <a:headEnd/>
                <a:tailEnd/>
              </a:ln>
            </p:spPr>
            <p:txBody>
              <a:bodyPr/>
              <a:lstStyle/>
              <a:p>
                <a:endParaRPr lang="en-US" b="1" dirty="0"/>
              </a:p>
            </p:txBody>
          </p:sp>
          <p:sp>
            <p:nvSpPr>
              <p:cNvPr id="100" name="Freeform 6106">
                <a:extLst>
                  <a:ext uri="{FF2B5EF4-FFF2-40B4-BE49-F238E27FC236}">
                    <a16:creationId xmlns:a16="http://schemas.microsoft.com/office/drawing/2014/main" id="{7F16DCA1-107C-51AB-AD09-4DE0A3C24398}"/>
                  </a:ext>
                </a:extLst>
              </p:cNvPr>
              <p:cNvSpPr>
                <a:spLocks/>
              </p:cNvSpPr>
              <p:nvPr/>
            </p:nvSpPr>
            <p:spPr bwMode="auto">
              <a:xfrm>
                <a:off x="2057400" y="727393"/>
                <a:ext cx="784860" cy="367030"/>
              </a:xfrm>
              <a:custGeom>
                <a:avLst/>
                <a:gdLst/>
                <a:ahLst/>
                <a:cxnLst>
                  <a:cxn ang="0">
                    <a:pos x="68" y="162"/>
                  </a:cxn>
                  <a:cxn ang="0">
                    <a:pos x="122" y="204"/>
                  </a:cxn>
                  <a:cxn ang="0">
                    <a:pos x="246" y="182"/>
                  </a:cxn>
                  <a:cxn ang="0">
                    <a:pos x="202" y="210"/>
                  </a:cxn>
                  <a:cxn ang="0">
                    <a:pos x="334" y="210"/>
                  </a:cxn>
                  <a:cxn ang="0">
                    <a:pos x="494" y="186"/>
                  </a:cxn>
                  <a:cxn ang="0">
                    <a:pos x="540" y="190"/>
                  </a:cxn>
                  <a:cxn ang="0">
                    <a:pos x="450" y="222"/>
                  </a:cxn>
                  <a:cxn ang="0">
                    <a:pos x="402" y="274"/>
                  </a:cxn>
                  <a:cxn ang="0">
                    <a:pos x="402" y="298"/>
                  </a:cxn>
                  <a:cxn ang="0">
                    <a:pos x="246" y="240"/>
                  </a:cxn>
                  <a:cxn ang="0">
                    <a:pos x="226" y="284"/>
                  </a:cxn>
                  <a:cxn ang="0">
                    <a:pos x="296" y="336"/>
                  </a:cxn>
                  <a:cxn ang="0">
                    <a:pos x="336" y="356"/>
                  </a:cxn>
                  <a:cxn ang="0">
                    <a:pos x="298" y="364"/>
                  </a:cxn>
                  <a:cxn ang="0">
                    <a:pos x="168" y="410"/>
                  </a:cxn>
                  <a:cxn ang="0">
                    <a:pos x="226" y="422"/>
                  </a:cxn>
                  <a:cxn ang="0">
                    <a:pos x="256" y="440"/>
                  </a:cxn>
                  <a:cxn ang="0">
                    <a:pos x="330" y="460"/>
                  </a:cxn>
                  <a:cxn ang="0">
                    <a:pos x="342" y="464"/>
                  </a:cxn>
                  <a:cxn ang="0">
                    <a:pos x="238" y="460"/>
                  </a:cxn>
                  <a:cxn ang="0">
                    <a:pos x="140" y="450"/>
                  </a:cxn>
                  <a:cxn ang="0">
                    <a:pos x="160" y="502"/>
                  </a:cxn>
                  <a:cxn ang="0">
                    <a:pos x="92" y="546"/>
                  </a:cxn>
                  <a:cxn ang="0">
                    <a:pos x="146" y="562"/>
                  </a:cxn>
                  <a:cxn ang="0">
                    <a:pos x="244" y="562"/>
                  </a:cxn>
                  <a:cxn ang="0">
                    <a:pos x="322" y="552"/>
                  </a:cxn>
                  <a:cxn ang="0">
                    <a:pos x="438" y="548"/>
                  </a:cxn>
                  <a:cxn ang="0">
                    <a:pos x="462" y="578"/>
                  </a:cxn>
                  <a:cxn ang="0">
                    <a:pos x="560" y="538"/>
                  </a:cxn>
                  <a:cxn ang="0">
                    <a:pos x="518" y="514"/>
                  </a:cxn>
                  <a:cxn ang="0">
                    <a:pos x="550" y="472"/>
                  </a:cxn>
                  <a:cxn ang="0">
                    <a:pos x="550" y="432"/>
                  </a:cxn>
                  <a:cxn ang="0">
                    <a:pos x="668" y="402"/>
                  </a:cxn>
                  <a:cxn ang="0">
                    <a:pos x="684" y="372"/>
                  </a:cxn>
                  <a:cxn ang="0">
                    <a:pos x="686" y="348"/>
                  </a:cxn>
                  <a:cxn ang="0">
                    <a:pos x="658" y="326"/>
                  </a:cxn>
                  <a:cxn ang="0">
                    <a:pos x="588" y="318"/>
                  </a:cxn>
                  <a:cxn ang="0">
                    <a:pos x="752" y="284"/>
                  </a:cxn>
                  <a:cxn ang="0">
                    <a:pos x="832" y="278"/>
                  </a:cxn>
                  <a:cxn ang="0">
                    <a:pos x="1076" y="154"/>
                  </a:cxn>
                  <a:cxn ang="0">
                    <a:pos x="1000" y="142"/>
                  </a:cxn>
                  <a:cxn ang="0">
                    <a:pos x="1232" y="76"/>
                  </a:cxn>
                  <a:cxn ang="0">
                    <a:pos x="1168" y="54"/>
                  </a:cxn>
                  <a:cxn ang="0">
                    <a:pos x="1094" y="20"/>
                  </a:cxn>
                  <a:cxn ang="0">
                    <a:pos x="962" y="40"/>
                  </a:cxn>
                  <a:cxn ang="0">
                    <a:pos x="1006" y="20"/>
                  </a:cxn>
                  <a:cxn ang="0">
                    <a:pos x="858" y="2"/>
                  </a:cxn>
                  <a:cxn ang="0">
                    <a:pos x="690" y="10"/>
                  </a:cxn>
                  <a:cxn ang="0">
                    <a:pos x="500" y="14"/>
                  </a:cxn>
                  <a:cxn ang="0">
                    <a:pos x="412" y="24"/>
                  </a:cxn>
                  <a:cxn ang="0">
                    <a:pos x="392" y="42"/>
                  </a:cxn>
                  <a:cxn ang="0">
                    <a:pos x="340" y="70"/>
                  </a:cxn>
                  <a:cxn ang="0">
                    <a:pos x="264" y="52"/>
                  </a:cxn>
                  <a:cxn ang="0">
                    <a:pos x="224" y="76"/>
                  </a:cxn>
                  <a:cxn ang="0">
                    <a:pos x="248" y="98"/>
                  </a:cxn>
                  <a:cxn ang="0">
                    <a:pos x="130" y="92"/>
                  </a:cxn>
                  <a:cxn ang="0">
                    <a:pos x="50" y="104"/>
                  </a:cxn>
                  <a:cxn ang="0">
                    <a:pos x="12" y="144"/>
                  </a:cxn>
                </a:cxnLst>
                <a:rect l="0" t="0" r="r" b="b"/>
                <a:pathLst>
                  <a:path w="1236" h="578">
                    <a:moveTo>
                      <a:pt x="44" y="148"/>
                    </a:moveTo>
                    <a:lnTo>
                      <a:pt x="44" y="148"/>
                    </a:lnTo>
                    <a:lnTo>
                      <a:pt x="50" y="150"/>
                    </a:lnTo>
                    <a:lnTo>
                      <a:pt x="58" y="152"/>
                    </a:lnTo>
                    <a:lnTo>
                      <a:pt x="74" y="150"/>
                    </a:lnTo>
                    <a:lnTo>
                      <a:pt x="80" y="150"/>
                    </a:lnTo>
                    <a:lnTo>
                      <a:pt x="80" y="152"/>
                    </a:lnTo>
                    <a:lnTo>
                      <a:pt x="74" y="156"/>
                    </a:lnTo>
                    <a:lnTo>
                      <a:pt x="74" y="156"/>
                    </a:lnTo>
                    <a:lnTo>
                      <a:pt x="68" y="162"/>
                    </a:lnTo>
                    <a:lnTo>
                      <a:pt x="62" y="168"/>
                    </a:lnTo>
                    <a:lnTo>
                      <a:pt x="62" y="172"/>
                    </a:lnTo>
                    <a:lnTo>
                      <a:pt x="62" y="178"/>
                    </a:lnTo>
                    <a:lnTo>
                      <a:pt x="66" y="182"/>
                    </a:lnTo>
                    <a:lnTo>
                      <a:pt x="72" y="186"/>
                    </a:lnTo>
                    <a:lnTo>
                      <a:pt x="82" y="190"/>
                    </a:lnTo>
                    <a:lnTo>
                      <a:pt x="94" y="194"/>
                    </a:lnTo>
                    <a:lnTo>
                      <a:pt x="94" y="194"/>
                    </a:lnTo>
                    <a:lnTo>
                      <a:pt x="108" y="200"/>
                    </a:lnTo>
                    <a:lnTo>
                      <a:pt x="122" y="204"/>
                    </a:lnTo>
                    <a:lnTo>
                      <a:pt x="144" y="212"/>
                    </a:lnTo>
                    <a:lnTo>
                      <a:pt x="156" y="216"/>
                    </a:lnTo>
                    <a:lnTo>
                      <a:pt x="166" y="214"/>
                    </a:lnTo>
                    <a:lnTo>
                      <a:pt x="178" y="212"/>
                    </a:lnTo>
                    <a:lnTo>
                      <a:pt x="192" y="204"/>
                    </a:lnTo>
                    <a:lnTo>
                      <a:pt x="192" y="204"/>
                    </a:lnTo>
                    <a:lnTo>
                      <a:pt x="206" y="194"/>
                    </a:lnTo>
                    <a:lnTo>
                      <a:pt x="222" y="188"/>
                    </a:lnTo>
                    <a:lnTo>
                      <a:pt x="234" y="184"/>
                    </a:lnTo>
                    <a:lnTo>
                      <a:pt x="246" y="182"/>
                    </a:lnTo>
                    <a:lnTo>
                      <a:pt x="254" y="182"/>
                    </a:lnTo>
                    <a:lnTo>
                      <a:pt x="258" y="182"/>
                    </a:lnTo>
                    <a:lnTo>
                      <a:pt x="256" y="184"/>
                    </a:lnTo>
                    <a:lnTo>
                      <a:pt x="250" y="186"/>
                    </a:lnTo>
                    <a:lnTo>
                      <a:pt x="250" y="186"/>
                    </a:lnTo>
                    <a:lnTo>
                      <a:pt x="224" y="194"/>
                    </a:lnTo>
                    <a:lnTo>
                      <a:pt x="212" y="200"/>
                    </a:lnTo>
                    <a:lnTo>
                      <a:pt x="204" y="206"/>
                    </a:lnTo>
                    <a:lnTo>
                      <a:pt x="202" y="208"/>
                    </a:lnTo>
                    <a:lnTo>
                      <a:pt x="202" y="210"/>
                    </a:lnTo>
                    <a:lnTo>
                      <a:pt x="204" y="214"/>
                    </a:lnTo>
                    <a:lnTo>
                      <a:pt x="208" y="216"/>
                    </a:lnTo>
                    <a:lnTo>
                      <a:pt x="224" y="220"/>
                    </a:lnTo>
                    <a:lnTo>
                      <a:pt x="254" y="224"/>
                    </a:lnTo>
                    <a:lnTo>
                      <a:pt x="254" y="224"/>
                    </a:lnTo>
                    <a:lnTo>
                      <a:pt x="284" y="224"/>
                    </a:lnTo>
                    <a:lnTo>
                      <a:pt x="304" y="224"/>
                    </a:lnTo>
                    <a:lnTo>
                      <a:pt x="318" y="220"/>
                    </a:lnTo>
                    <a:lnTo>
                      <a:pt x="326" y="216"/>
                    </a:lnTo>
                    <a:lnTo>
                      <a:pt x="334" y="210"/>
                    </a:lnTo>
                    <a:lnTo>
                      <a:pt x="338" y="210"/>
                    </a:lnTo>
                    <a:lnTo>
                      <a:pt x="346" y="214"/>
                    </a:lnTo>
                    <a:lnTo>
                      <a:pt x="346" y="214"/>
                    </a:lnTo>
                    <a:lnTo>
                      <a:pt x="358" y="218"/>
                    </a:lnTo>
                    <a:lnTo>
                      <a:pt x="374" y="218"/>
                    </a:lnTo>
                    <a:lnTo>
                      <a:pt x="394" y="216"/>
                    </a:lnTo>
                    <a:lnTo>
                      <a:pt x="418" y="212"/>
                    </a:lnTo>
                    <a:lnTo>
                      <a:pt x="442" y="206"/>
                    </a:lnTo>
                    <a:lnTo>
                      <a:pt x="468" y="196"/>
                    </a:lnTo>
                    <a:lnTo>
                      <a:pt x="494" y="186"/>
                    </a:lnTo>
                    <a:lnTo>
                      <a:pt x="520" y="174"/>
                    </a:lnTo>
                    <a:lnTo>
                      <a:pt x="520" y="174"/>
                    </a:lnTo>
                    <a:lnTo>
                      <a:pt x="546" y="160"/>
                    </a:lnTo>
                    <a:lnTo>
                      <a:pt x="544" y="162"/>
                    </a:lnTo>
                    <a:lnTo>
                      <a:pt x="540" y="168"/>
                    </a:lnTo>
                    <a:lnTo>
                      <a:pt x="536" y="176"/>
                    </a:lnTo>
                    <a:lnTo>
                      <a:pt x="534" y="180"/>
                    </a:lnTo>
                    <a:lnTo>
                      <a:pt x="534" y="184"/>
                    </a:lnTo>
                    <a:lnTo>
                      <a:pt x="536" y="186"/>
                    </a:lnTo>
                    <a:lnTo>
                      <a:pt x="540" y="190"/>
                    </a:lnTo>
                    <a:lnTo>
                      <a:pt x="548" y="192"/>
                    </a:lnTo>
                    <a:lnTo>
                      <a:pt x="558" y="192"/>
                    </a:lnTo>
                    <a:lnTo>
                      <a:pt x="558" y="192"/>
                    </a:lnTo>
                    <a:lnTo>
                      <a:pt x="576" y="194"/>
                    </a:lnTo>
                    <a:lnTo>
                      <a:pt x="584" y="196"/>
                    </a:lnTo>
                    <a:lnTo>
                      <a:pt x="584" y="196"/>
                    </a:lnTo>
                    <a:lnTo>
                      <a:pt x="580" y="198"/>
                    </a:lnTo>
                    <a:lnTo>
                      <a:pt x="570" y="200"/>
                    </a:lnTo>
                    <a:lnTo>
                      <a:pt x="524" y="208"/>
                    </a:lnTo>
                    <a:lnTo>
                      <a:pt x="450" y="222"/>
                    </a:lnTo>
                    <a:lnTo>
                      <a:pt x="450" y="222"/>
                    </a:lnTo>
                    <a:lnTo>
                      <a:pt x="388" y="236"/>
                    </a:lnTo>
                    <a:lnTo>
                      <a:pt x="370" y="238"/>
                    </a:lnTo>
                    <a:lnTo>
                      <a:pt x="360" y="242"/>
                    </a:lnTo>
                    <a:lnTo>
                      <a:pt x="358" y="242"/>
                    </a:lnTo>
                    <a:lnTo>
                      <a:pt x="358" y="244"/>
                    </a:lnTo>
                    <a:lnTo>
                      <a:pt x="362" y="248"/>
                    </a:lnTo>
                    <a:lnTo>
                      <a:pt x="386" y="264"/>
                    </a:lnTo>
                    <a:lnTo>
                      <a:pt x="386" y="264"/>
                    </a:lnTo>
                    <a:lnTo>
                      <a:pt x="402" y="274"/>
                    </a:lnTo>
                    <a:lnTo>
                      <a:pt x="418" y="282"/>
                    </a:lnTo>
                    <a:lnTo>
                      <a:pt x="442" y="292"/>
                    </a:lnTo>
                    <a:lnTo>
                      <a:pt x="450" y="296"/>
                    </a:lnTo>
                    <a:lnTo>
                      <a:pt x="452" y="298"/>
                    </a:lnTo>
                    <a:lnTo>
                      <a:pt x="448" y="302"/>
                    </a:lnTo>
                    <a:lnTo>
                      <a:pt x="436" y="304"/>
                    </a:lnTo>
                    <a:lnTo>
                      <a:pt x="436" y="304"/>
                    </a:lnTo>
                    <a:lnTo>
                      <a:pt x="422" y="304"/>
                    </a:lnTo>
                    <a:lnTo>
                      <a:pt x="410" y="302"/>
                    </a:lnTo>
                    <a:lnTo>
                      <a:pt x="402" y="298"/>
                    </a:lnTo>
                    <a:lnTo>
                      <a:pt x="394" y="292"/>
                    </a:lnTo>
                    <a:lnTo>
                      <a:pt x="378" y="276"/>
                    </a:lnTo>
                    <a:lnTo>
                      <a:pt x="368" y="268"/>
                    </a:lnTo>
                    <a:lnTo>
                      <a:pt x="356" y="260"/>
                    </a:lnTo>
                    <a:lnTo>
                      <a:pt x="356" y="260"/>
                    </a:lnTo>
                    <a:lnTo>
                      <a:pt x="338" y="254"/>
                    </a:lnTo>
                    <a:lnTo>
                      <a:pt x="316" y="248"/>
                    </a:lnTo>
                    <a:lnTo>
                      <a:pt x="292" y="244"/>
                    </a:lnTo>
                    <a:lnTo>
                      <a:pt x="268" y="242"/>
                    </a:lnTo>
                    <a:lnTo>
                      <a:pt x="246" y="240"/>
                    </a:lnTo>
                    <a:lnTo>
                      <a:pt x="228" y="242"/>
                    </a:lnTo>
                    <a:lnTo>
                      <a:pt x="220" y="244"/>
                    </a:lnTo>
                    <a:lnTo>
                      <a:pt x="216" y="246"/>
                    </a:lnTo>
                    <a:lnTo>
                      <a:pt x="212" y="250"/>
                    </a:lnTo>
                    <a:lnTo>
                      <a:pt x="210" y="254"/>
                    </a:lnTo>
                    <a:lnTo>
                      <a:pt x="210" y="254"/>
                    </a:lnTo>
                    <a:lnTo>
                      <a:pt x="210" y="270"/>
                    </a:lnTo>
                    <a:lnTo>
                      <a:pt x="212" y="274"/>
                    </a:lnTo>
                    <a:lnTo>
                      <a:pt x="214" y="278"/>
                    </a:lnTo>
                    <a:lnTo>
                      <a:pt x="226" y="284"/>
                    </a:lnTo>
                    <a:lnTo>
                      <a:pt x="250" y="292"/>
                    </a:lnTo>
                    <a:lnTo>
                      <a:pt x="250" y="292"/>
                    </a:lnTo>
                    <a:lnTo>
                      <a:pt x="262" y="298"/>
                    </a:lnTo>
                    <a:lnTo>
                      <a:pt x="276" y="304"/>
                    </a:lnTo>
                    <a:lnTo>
                      <a:pt x="294" y="318"/>
                    </a:lnTo>
                    <a:lnTo>
                      <a:pt x="300" y="326"/>
                    </a:lnTo>
                    <a:lnTo>
                      <a:pt x="302" y="330"/>
                    </a:lnTo>
                    <a:lnTo>
                      <a:pt x="302" y="334"/>
                    </a:lnTo>
                    <a:lnTo>
                      <a:pt x="296" y="336"/>
                    </a:lnTo>
                    <a:lnTo>
                      <a:pt x="296" y="336"/>
                    </a:lnTo>
                    <a:lnTo>
                      <a:pt x="290" y="338"/>
                    </a:lnTo>
                    <a:lnTo>
                      <a:pt x="286" y="340"/>
                    </a:lnTo>
                    <a:lnTo>
                      <a:pt x="284" y="344"/>
                    </a:lnTo>
                    <a:lnTo>
                      <a:pt x="286" y="346"/>
                    </a:lnTo>
                    <a:lnTo>
                      <a:pt x="290" y="348"/>
                    </a:lnTo>
                    <a:lnTo>
                      <a:pt x="296" y="352"/>
                    </a:lnTo>
                    <a:lnTo>
                      <a:pt x="308" y="354"/>
                    </a:lnTo>
                    <a:lnTo>
                      <a:pt x="320" y="356"/>
                    </a:lnTo>
                    <a:lnTo>
                      <a:pt x="320" y="356"/>
                    </a:lnTo>
                    <a:lnTo>
                      <a:pt x="336" y="356"/>
                    </a:lnTo>
                    <a:lnTo>
                      <a:pt x="348" y="360"/>
                    </a:lnTo>
                    <a:lnTo>
                      <a:pt x="356" y="362"/>
                    </a:lnTo>
                    <a:lnTo>
                      <a:pt x="362" y="366"/>
                    </a:lnTo>
                    <a:lnTo>
                      <a:pt x="364" y="368"/>
                    </a:lnTo>
                    <a:lnTo>
                      <a:pt x="360" y="368"/>
                    </a:lnTo>
                    <a:lnTo>
                      <a:pt x="352" y="368"/>
                    </a:lnTo>
                    <a:lnTo>
                      <a:pt x="340" y="368"/>
                    </a:lnTo>
                    <a:lnTo>
                      <a:pt x="340" y="368"/>
                    </a:lnTo>
                    <a:lnTo>
                      <a:pt x="320" y="366"/>
                    </a:lnTo>
                    <a:lnTo>
                      <a:pt x="298" y="364"/>
                    </a:lnTo>
                    <a:lnTo>
                      <a:pt x="250" y="366"/>
                    </a:lnTo>
                    <a:lnTo>
                      <a:pt x="228" y="368"/>
                    </a:lnTo>
                    <a:lnTo>
                      <a:pt x="208" y="372"/>
                    </a:lnTo>
                    <a:lnTo>
                      <a:pt x="192" y="376"/>
                    </a:lnTo>
                    <a:lnTo>
                      <a:pt x="182" y="382"/>
                    </a:lnTo>
                    <a:lnTo>
                      <a:pt x="182" y="382"/>
                    </a:lnTo>
                    <a:lnTo>
                      <a:pt x="176" y="388"/>
                    </a:lnTo>
                    <a:lnTo>
                      <a:pt x="172" y="394"/>
                    </a:lnTo>
                    <a:lnTo>
                      <a:pt x="170" y="402"/>
                    </a:lnTo>
                    <a:lnTo>
                      <a:pt x="168" y="410"/>
                    </a:lnTo>
                    <a:lnTo>
                      <a:pt x="170" y="416"/>
                    </a:lnTo>
                    <a:lnTo>
                      <a:pt x="176" y="420"/>
                    </a:lnTo>
                    <a:lnTo>
                      <a:pt x="184" y="422"/>
                    </a:lnTo>
                    <a:lnTo>
                      <a:pt x="196" y="420"/>
                    </a:lnTo>
                    <a:lnTo>
                      <a:pt x="196" y="420"/>
                    </a:lnTo>
                    <a:lnTo>
                      <a:pt x="208" y="418"/>
                    </a:lnTo>
                    <a:lnTo>
                      <a:pt x="216" y="418"/>
                    </a:lnTo>
                    <a:lnTo>
                      <a:pt x="220" y="418"/>
                    </a:lnTo>
                    <a:lnTo>
                      <a:pt x="224" y="420"/>
                    </a:lnTo>
                    <a:lnTo>
                      <a:pt x="226" y="422"/>
                    </a:lnTo>
                    <a:lnTo>
                      <a:pt x="230" y="424"/>
                    </a:lnTo>
                    <a:lnTo>
                      <a:pt x="236" y="424"/>
                    </a:lnTo>
                    <a:lnTo>
                      <a:pt x="246" y="424"/>
                    </a:lnTo>
                    <a:lnTo>
                      <a:pt x="246" y="424"/>
                    </a:lnTo>
                    <a:lnTo>
                      <a:pt x="256" y="422"/>
                    </a:lnTo>
                    <a:lnTo>
                      <a:pt x="260" y="422"/>
                    </a:lnTo>
                    <a:lnTo>
                      <a:pt x="260" y="424"/>
                    </a:lnTo>
                    <a:lnTo>
                      <a:pt x="260" y="428"/>
                    </a:lnTo>
                    <a:lnTo>
                      <a:pt x="258" y="434"/>
                    </a:lnTo>
                    <a:lnTo>
                      <a:pt x="256" y="440"/>
                    </a:lnTo>
                    <a:lnTo>
                      <a:pt x="258" y="450"/>
                    </a:lnTo>
                    <a:lnTo>
                      <a:pt x="266" y="460"/>
                    </a:lnTo>
                    <a:lnTo>
                      <a:pt x="266" y="460"/>
                    </a:lnTo>
                    <a:lnTo>
                      <a:pt x="270" y="464"/>
                    </a:lnTo>
                    <a:lnTo>
                      <a:pt x="276" y="468"/>
                    </a:lnTo>
                    <a:lnTo>
                      <a:pt x="282" y="470"/>
                    </a:lnTo>
                    <a:lnTo>
                      <a:pt x="288" y="472"/>
                    </a:lnTo>
                    <a:lnTo>
                      <a:pt x="302" y="470"/>
                    </a:lnTo>
                    <a:lnTo>
                      <a:pt x="316" y="466"/>
                    </a:lnTo>
                    <a:lnTo>
                      <a:pt x="330" y="460"/>
                    </a:lnTo>
                    <a:lnTo>
                      <a:pt x="342" y="450"/>
                    </a:lnTo>
                    <a:lnTo>
                      <a:pt x="354" y="442"/>
                    </a:lnTo>
                    <a:lnTo>
                      <a:pt x="366" y="432"/>
                    </a:lnTo>
                    <a:lnTo>
                      <a:pt x="366" y="432"/>
                    </a:lnTo>
                    <a:lnTo>
                      <a:pt x="372" y="426"/>
                    </a:lnTo>
                    <a:lnTo>
                      <a:pt x="372" y="428"/>
                    </a:lnTo>
                    <a:lnTo>
                      <a:pt x="372" y="430"/>
                    </a:lnTo>
                    <a:lnTo>
                      <a:pt x="366" y="440"/>
                    </a:lnTo>
                    <a:lnTo>
                      <a:pt x="356" y="452"/>
                    </a:lnTo>
                    <a:lnTo>
                      <a:pt x="342" y="464"/>
                    </a:lnTo>
                    <a:lnTo>
                      <a:pt x="326" y="476"/>
                    </a:lnTo>
                    <a:lnTo>
                      <a:pt x="316" y="482"/>
                    </a:lnTo>
                    <a:lnTo>
                      <a:pt x="306" y="484"/>
                    </a:lnTo>
                    <a:lnTo>
                      <a:pt x="296" y="486"/>
                    </a:lnTo>
                    <a:lnTo>
                      <a:pt x="286" y="486"/>
                    </a:lnTo>
                    <a:lnTo>
                      <a:pt x="286" y="486"/>
                    </a:lnTo>
                    <a:lnTo>
                      <a:pt x="270" y="482"/>
                    </a:lnTo>
                    <a:lnTo>
                      <a:pt x="256" y="476"/>
                    </a:lnTo>
                    <a:lnTo>
                      <a:pt x="246" y="468"/>
                    </a:lnTo>
                    <a:lnTo>
                      <a:pt x="238" y="460"/>
                    </a:lnTo>
                    <a:lnTo>
                      <a:pt x="228" y="452"/>
                    </a:lnTo>
                    <a:lnTo>
                      <a:pt x="218" y="446"/>
                    </a:lnTo>
                    <a:lnTo>
                      <a:pt x="206" y="440"/>
                    </a:lnTo>
                    <a:lnTo>
                      <a:pt x="190" y="438"/>
                    </a:lnTo>
                    <a:lnTo>
                      <a:pt x="190" y="438"/>
                    </a:lnTo>
                    <a:lnTo>
                      <a:pt x="160" y="440"/>
                    </a:lnTo>
                    <a:lnTo>
                      <a:pt x="150" y="440"/>
                    </a:lnTo>
                    <a:lnTo>
                      <a:pt x="144" y="444"/>
                    </a:lnTo>
                    <a:lnTo>
                      <a:pt x="140" y="446"/>
                    </a:lnTo>
                    <a:lnTo>
                      <a:pt x="140" y="450"/>
                    </a:lnTo>
                    <a:lnTo>
                      <a:pt x="144" y="456"/>
                    </a:lnTo>
                    <a:lnTo>
                      <a:pt x="150" y="462"/>
                    </a:lnTo>
                    <a:lnTo>
                      <a:pt x="150" y="462"/>
                    </a:lnTo>
                    <a:lnTo>
                      <a:pt x="166" y="476"/>
                    </a:lnTo>
                    <a:lnTo>
                      <a:pt x="182" y="490"/>
                    </a:lnTo>
                    <a:lnTo>
                      <a:pt x="184" y="494"/>
                    </a:lnTo>
                    <a:lnTo>
                      <a:pt x="184" y="496"/>
                    </a:lnTo>
                    <a:lnTo>
                      <a:pt x="182" y="498"/>
                    </a:lnTo>
                    <a:lnTo>
                      <a:pt x="174" y="500"/>
                    </a:lnTo>
                    <a:lnTo>
                      <a:pt x="160" y="502"/>
                    </a:lnTo>
                    <a:lnTo>
                      <a:pt x="160" y="502"/>
                    </a:lnTo>
                    <a:lnTo>
                      <a:pt x="142" y="502"/>
                    </a:lnTo>
                    <a:lnTo>
                      <a:pt x="124" y="506"/>
                    </a:lnTo>
                    <a:lnTo>
                      <a:pt x="110" y="512"/>
                    </a:lnTo>
                    <a:lnTo>
                      <a:pt x="98" y="518"/>
                    </a:lnTo>
                    <a:lnTo>
                      <a:pt x="90" y="526"/>
                    </a:lnTo>
                    <a:lnTo>
                      <a:pt x="88" y="534"/>
                    </a:lnTo>
                    <a:lnTo>
                      <a:pt x="88" y="538"/>
                    </a:lnTo>
                    <a:lnTo>
                      <a:pt x="88" y="542"/>
                    </a:lnTo>
                    <a:lnTo>
                      <a:pt x="92" y="546"/>
                    </a:lnTo>
                    <a:lnTo>
                      <a:pt x="96" y="550"/>
                    </a:lnTo>
                    <a:lnTo>
                      <a:pt x="96" y="550"/>
                    </a:lnTo>
                    <a:lnTo>
                      <a:pt x="100" y="552"/>
                    </a:lnTo>
                    <a:lnTo>
                      <a:pt x="104" y="552"/>
                    </a:lnTo>
                    <a:lnTo>
                      <a:pt x="114" y="552"/>
                    </a:lnTo>
                    <a:lnTo>
                      <a:pt x="124" y="552"/>
                    </a:lnTo>
                    <a:lnTo>
                      <a:pt x="130" y="554"/>
                    </a:lnTo>
                    <a:lnTo>
                      <a:pt x="138" y="558"/>
                    </a:lnTo>
                    <a:lnTo>
                      <a:pt x="138" y="558"/>
                    </a:lnTo>
                    <a:lnTo>
                      <a:pt x="146" y="562"/>
                    </a:lnTo>
                    <a:lnTo>
                      <a:pt x="154" y="566"/>
                    </a:lnTo>
                    <a:lnTo>
                      <a:pt x="162" y="566"/>
                    </a:lnTo>
                    <a:lnTo>
                      <a:pt x="170" y="564"/>
                    </a:lnTo>
                    <a:lnTo>
                      <a:pt x="186" y="560"/>
                    </a:lnTo>
                    <a:lnTo>
                      <a:pt x="200" y="552"/>
                    </a:lnTo>
                    <a:lnTo>
                      <a:pt x="200" y="552"/>
                    </a:lnTo>
                    <a:lnTo>
                      <a:pt x="206" y="552"/>
                    </a:lnTo>
                    <a:lnTo>
                      <a:pt x="212" y="552"/>
                    </a:lnTo>
                    <a:lnTo>
                      <a:pt x="226" y="556"/>
                    </a:lnTo>
                    <a:lnTo>
                      <a:pt x="244" y="562"/>
                    </a:lnTo>
                    <a:lnTo>
                      <a:pt x="256" y="566"/>
                    </a:lnTo>
                    <a:lnTo>
                      <a:pt x="272" y="566"/>
                    </a:lnTo>
                    <a:lnTo>
                      <a:pt x="272" y="566"/>
                    </a:lnTo>
                    <a:lnTo>
                      <a:pt x="286" y="566"/>
                    </a:lnTo>
                    <a:lnTo>
                      <a:pt x="294" y="564"/>
                    </a:lnTo>
                    <a:lnTo>
                      <a:pt x="298" y="560"/>
                    </a:lnTo>
                    <a:lnTo>
                      <a:pt x="302" y="556"/>
                    </a:lnTo>
                    <a:lnTo>
                      <a:pt x="306" y="554"/>
                    </a:lnTo>
                    <a:lnTo>
                      <a:pt x="312" y="552"/>
                    </a:lnTo>
                    <a:lnTo>
                      <a:pt x="322" y="552"/>
                    </a:lnTo>
                    <a:lnTo>
                      <a:pt x="336" y="558"/>
                    </a:lnTo>
                    <a:lnTo>
                      <a:pt x="336" y="558"/>
                    </a:lnTo>
                    <a:lnTo>
                      <a:pt x="346" y="560"/>
                    </a:lnTo>
                    <a:lnTo>
                      <a:pt x="356" y="560"/>
                    </a:lnTo>
                    <a:lnTo>
                      <a:pt x="376" y="560"/>
                    </a:lnTo>
                    <a:lnTo>
                      <a:pt x="394" y="556"/>
                    </a:lnTo>
                    <a:lnTo>
                      <a:pt x="412" y="552"/>
                    </a:lnTo>
                    <a:lnTo>
                      <a:pt x="426" y="548"/>
                    </a:lnTo>
                    <a:lnTo>
                      <a:pt x="436" y="548"/>
                    </a:lnTo>
                    <a:lnTo>
                      <a:pt x="438" y="548"/>
                    </a:lnTo>
                    <a:lnTo>
                      <a:pt x="440" y="550"/>
                    </a:lnTo>
                    <a:lnTo>
                      <a:pt x="442" y="554"/>
                    </a:lnTo>
                    <a:lnTo>
                      <a:pt x="440" y="560"/>
                    </a:lnTo>
                    <a:lnTo>
                      <a:pt x="440" y="560"/>
                    </a:lnTo>
                    <a:lnTo>
                      <a:pt x="438" y="564"/>
                    </a:lnTo>
                    <a:lnTo>
                      <a:pt x="438" y="570"/>
                    </a:lnTo>
                    <a:lnTo>
                      <a:pt x="440" y="572"/>
                    </a:lnTo>
                    <a:lnTo>
                      <a:pt x="442" y="576"/>
                    </a:lnTo>
                    <a:lnTo>
                      <a:pt x="450" y="578"/>
                    </a:lnTo>
                    <a:lnTo>
                      <a:pt x="462" y="578"/>
                    </a:lnTo>
                    <a:lnTo>
                      <a:pt x="474" y="574"/>
                    </a:lnTo>
                    <a:lnTo>
                      <a:pt x="486" y="570"/>
                    </a:lnTo>
                    <a:lnTo>
                      <a:pt x="510" y="558"/>
                    </a:lnTo>
                    <a:lnTo>
                      <a:pt x="510" y="558"/>
                    </a:lnTo>
                    <a:lnTo>
                      <a:pt x="518" y="552"/>
                    </a:lnTo>
                    <a:lnTo>
                      <a:pt x="528" y="552"/>
                    </a:lnTo>
                    <a:lnTo>
                      <a:pt x="544" y="550"/>
                    </a:lnTo>
                    <a:lnTo>
                      <a:pt x="550" y="550"/>
                    </a:lnTo>
                    <a:lnTo>
                      <a:pt x="556" y="546"/>
                    </a:lnTo>
                    <a:lnTo>
                      <a:pt x="560" y="538"/>
                    </a:lnTo>
                    <a:lnTo>
                      <a:pt x="562" y="526"/>
                    </a:lnTo>
                    <a:lnTo>
                      <a:pt x="562" y="526"/>
                    </a:lnTo>
                    <a:lnTo>
                      <a:pt x="562" y="520"/>
                    </a:lnTo>
                    <a:lnTo>
                      <a:pt x="560" y="518"/>
                    </a:lnTo>
                    <a:lnTo>
                      <a:pt x="558" y="514"/>
                    </a:lnTo>
                    <a:lnTo>
                      <a:pt x="556" y="514"/>
                    </a:lnTo>
                    <a:lnTo>
                      <a:pt x="546" y="512"/>
                    </a:lnTo>
                    <a:lnTo>
                      <a:pt x="536" y="512"/>
                    </a:lnTo>
                    <a:lnTo>
                      <a:pt x="526" y="514"/>
                    </a:lnTo>
                    <a:lnTo>
                      <a:pt x="518" y="514"/>
                    </a:lnTo>
                    <a:lnTo>
                      <a:pt x="512" y="512"/>
                    </a:lnTo>
                    <a:lnTo>
                      <a:pt x="510" y="510"/>
                    </a:lnTo>
                    <a:lnTo>
                      <a:pt x="508" y="506"/>
                    </a:lnTo>
                    <a:lnTo>
                      <a:pt x="508" y="506"/>
                    </a:lnTo>
                    <a:lnTo>
                      <a:pt x="510" y="500"/>
                    </a:lnTo>
                    <a:lnTo>
                      <a:pt x="512" y="494"/>
                    </a:lnTo>
                    <a:lnTo>
                      <a:pt x="514" y="490"/>
                    </a:lnTo>
                    <a:lnTo>
                      <a:pt x="520" y="488"/>
                    </a:lnTo>
                    <a:lnTo>
                      <a:pt x="532" y="482"/>
                    </a:lnTo>
                    <a:lnTo>
                      <a:pt x="550" y="472"/>
                    </a:lnTo>
                    <a:lnTo>
                      <a:pt x="550" y="472"/>
                    </a:lnTo>
                    <a:lnTo>
                      <a:pt x="554" y="468"/>
                    </a:lnTo>
                    <a:lnTo>
                      <a:pt x="556" y="464"/>
                    </a:lnTo>
                    <a:lnTo>
                      <a:pt x="556" y="460"/>
                    </a:lnTo>
                    <a:lnTo>
                      <a:pt x="556" y="456"/>
                    </a:lnTo>
                    <a:lnTo>
                      <a:pt x="552" y="448"/>
                    </a:lnTo>
                    <a:lnTo>
                      <a:pt x="548" y="442"/>
                    </a:lnTo>
                    <a:lnTo>
                      <a:pt x="546" y="436"/>
                    </a:lnTo>
                    <a:lnTo>
                      <a:pt x="548" y="434"/>
                    </a:lnTo>
                    <a:lnTo>
                      <a:pt x="550" y="432"/>
                    </a:lnTo>
                    <a:lnTo>
                      <a:pt x="560" y="430"/>
                    </a:lnTo>
                    <a:lnTo>
                      <a:pt x="582" y="434"/>
                    </a:lnTo>
                    <a:lnTo>
                      <a:pt x="582" y="434"/>
                    </a:lnTo>
                    <a:lnTo>
                      <a:pt x="602" y="436"/>
                    </a:lnTo>
                    <a:lnTo>
                      <a:pt x="620" y="434"/>
                    </a:lnTo>
                    <a:lnTo>
                      <a:pt x="636" y="430"/>
                    </a:lnTo>
                    <a:lnTo>
                      <a:pt x="650" y="424"/>
                    </a:lnTo>
                    <a:lnTo>
                      <a:pt x="660" y="418"/>
                    </a:lnTo>
                    <a:lnTo>
                      <a:pt x="666" y="410"/>
                    </a:lnTo>
                    <a:lnTo>
                      <a:pt x="668" y="402"/>
                    </a:lnTo>
                    <a:lnTo>
                      <a:pt x="668" y="400"/>
                    </a:lnTo>
                    <a:lnTo>
                      <a:pt x="666" y="396"/>
                    </a:lnTo>
                    <a:lnTo>
                      <a:pt x="666" y="396"/>
                    </a:lnTo>
                    <a:lnTo>
                      <a:pt x="664" y="394"/>
                    </a:lnTo>
                    <a:lnTo>
                      <a:pt x="664" y="392"/>
                    </a:lnTo>
                    <a:lnTo>
                      <a:pt x="666" y="388"/>
                    </a:lnTo>
                    <a:lnTo>
                      <a:pt x="680" y="382"/>
                    </a:lnTo>
                    <a:lnTo>
                      <a:pt x="684" y="378"/>
                    </a:lnTo>
                    <a:lnTo>
                      <a:pt x="684" y="376"/>
                    </a:lnTo>
                    <a:lnTo>
                      <a:pt x="684" y="372"/>
                    </a:lnTo>
                    <a:lnTo>
                      <a:pt x="678" y="366"/>
                    </a:lnTo>
                    <a:lnTo>
                      <a:pt x="662" y="356"/>
                    </a:lnTo>
                    <a:lnTo>
                      <a:pt x="662" y="356"/>
                    </a:lnTo>
                    <a:lnTo>
                      <a:pt x="648" y="350"/>
                    </a:lnTo>
                    <a:lnTo>
                      <a:pt x="644" y="348"/>
                    </a:lnTo>
                    <a:lnTo>
                      <a:pt x="644" y="346"/>
                    </a:lnTo>
                    <a:lnTo>
                      <a:pt x="650" y="346"/>
                    </a:lnTo>
                    <a:lnTo>
                      <a:pt x="662" y="348"/>
                    </a:lnTo>
                    <a:lnTo>
                      <a:pt x="674" y="348"/>
                    </a:lnTo>
                    <a:lnTo>
                      <a:pt x="686" y="348"/>
                    </a:lnTo>
                    <a:lnTo>
                      <a:pt x="690" y="348"/>
                    </a:lnTo>
                    <a:lnTo>
                      <a:pt x="694" y="346"/>
                    </a:lnTo>
                    <a:lnTo>
                      <a:pt x="696" y="344"/>
                    </a:lnTo>
                    <a:lnTo>
                      <a:pt x="694" y="340"/>
                    </a:lnTo>
                    <a:lnTo>
                      <a:pt x="694" y="340"/>
                    </a:lnTo>
                    <a:lnTo>
                      <a:pt x="690" y="332"/>
                    </a:lnTo>
                    <a:lnTo>
                      <a:pt x="684" y="328"/>
                    </a:lnTo>
                    <a:lnTo>
                      <a:pt x="680" y="324"/>
                    </a:lnTo>
                    <a:lnTo>
                      <a:pt x="674" y="324"/>
                    </a:lnTo>
                    <a:lnTo>
                      <a:pt x="658" y="326"/>
                    </a:lnTo>
                    <a:lnTo>
                      <a:pt x="638" y="328"/>
                    </a:lnTo>
                    <a:lnTo>
                      <a:pt x="638" y="328"/>
                    </a:lnTo>
                    <a:lnTo>
                      <a:pt x="614" y="328"/>
                    </a:lnTo>
                    <a:lnTo>
                      <a:pt x="592" y="328"/>
                    </a:lnTo>
                    <a:lnTo>
                      <a:pt x="584" y="328"/>
                    </a:lnTo>
                    <a:lnTo>
                      <a:pt x="578" y="326"/>
                    </a:lnTo>
                    <a:lnTo>
                      <a:pt x="576" y="324"/>
                    </a:lnTo>
                    <a:lnTo>
                      <a:pt x="580" y="320"/>
                    </a:lnTo>
                    <a:lnTo>
                      <a:pt x="580" y="320"/>
                    </a:lnTo>
                    <a:lnTo>
                      <a:pt x="588" y="318"/>
                    </a:lnTo>
                    <a:lnTo>
                      <a:pt x="602" y="314"/>
                    </a:lnTo>
                    <a:lnTo>
                      <a:pt x="644" y="312"/>
                    </a:lnTo>
                    <a:lnTo>
                      <a:pt x="692" y="310"/>
                    </a:lnTo>
                    <a:lnTo>
                      <a:pt x="730" y="306"/>
                    </a:lnTo>
                    <a:lnTo>
                      <a:pt x="730" y="306"/>
                    </a:lnTo>
                    <a:lnTo>
                      <a:pt x="742" y="304"/>
                    </a:lnTo>
                    <a:lnTo>
                      <a:pt x="750" y="300"/>
                    </a:lnTo>
                    <a:lnTo>
                      <a:pt x="752" y="296"/>
                    </a:lnTo>
                    <a:lnTo>
                      <a:pt x="752" y="290"/>
                    </a:lnTo>
                    <a:lnTo>
                      <a:pt x="752" y="284"/>
                    </a:lnTo>
                    <a:lnTo>
                      <a:pt x="754" y="284"/>
                    </a:lnTo>
                    <a:lnTo>
                      <a:pt x="762" y="286"/>
                    </a:lnTo>
                    <a:lnTo>
                      <a:pt x="762" y="286"/>
                    </a:lnTo>
                    <a:lnTo>
                      <a:pt x="770" y="290"/>
                    </a:lnTo>
                    <a:lnTo>
                      <a:pt x="780" y="292"/>
                    </a:lnTo>
                    <a:lnTo>
                      <a:pt x="790" y="294"/>
                    </a:lnTo>
                    <a:lnTo>
                      <a:pt x="800" y="292"/>
                    </a:lnTo>
                    <a:lnTo>
                      <a:pt x="812" y="290"/>
                    </a:lnTo>
                    <a:lnTo>
                      <a:pt x="822" y="286"/>
                    </a:lnTo>
                    <a:lnTo>
                      <a:pt x="832" y="278"/>
                    </a:lnTo>
                    <a:lnTo>
                      <a:pt x="842" y="270"/>
                    </a:lnTo>
                    <a:lnTo>
                      <a:pt x="842" y="270"/>
                    </a:lnTo>
                    <a:lnTo>
                      <a:pt x="852" y="260"/>
                    </a:lnTo>
                    <a:lnTo>
                      <a:pt x="866" y="248"/>
                    </a:lnTo>
                    <a:lnTo>
                      <a:pt x="882" y="238"/>
                    </a:lnTo>
                    <a:lnTo>
                      <a:pt x="902" y="228"/>
                    </a:lnTo>
                    <a:lnTo>
                      <a:pt x="954" y="204"/>
                    </a:lnTo>
                    <a:lnTo>
                      <a:pt x="1020" y="178"/>
                    </a:lnTo>
                    <a:lnTo>
                      <a:pt x="1020" y="178"/>
                    </a:lnTo>
                    <a:lnTo>
                      <a:pt x="1076" y="154"/>
                    </a:lnTo>
                    <a:lnTo>
                      <a:pt x="1092" y="146"/>
                    </a:lnTo>
                    <a:lnTo>
                      <a:pt x="1098" y="142"/>
                    </a:lnTo>
                    <a:lnTo>
                      <a:pt x="1098" y="140"/>
                    </a:lnTo>
                    <a:lnTo>
                      <a:pt x="1094" y="140"/>
                    </a:lnTo>
                    <a:lnTo>
                      <a:pt x="1084" y="140"/>
                    </a:lnTo>
                    <a:lnTo>
                      <a:pt x="1038" y="142"/>
                    </a:lnTo>
                    <a:lnTo>
                      <a:pt x="1038" y="142"/>
                    </a:lnTo>
                    <a:lnTo>
                      <a:pt x="1014" y="144"/>
                    </a:lnTo>
                    <a:lnTo>
                      <a:pt x="1002" y="144"/>
                    </a:lnTo>
                    <a:lnTo>
                      <a:pt x="1000" y="142"/>
                    </a:lnTo>
                    <a:lnTo>
                      <a:pt x="1000" y="142"/>
                    </a:lnTo>
                    <a:lnTo>
                      <a:pt x="1006" y="138"/>
                    </a:lnTo>
                    <a:lnTo>
                      <a:pt x="1034" y="130"/>
                    </a:lnTo>
                    <a:lnTo>
                      <a:pt x="1072" y="122"/>
                    </a:lnTo>
                    <a:lnTo>
                      <a:pt x="1072" y="122"/>
                    </a:lnTo>
                    <a:lnTo>
                      <a:pt x="1118" y="112"/>
                    </a:lnTo>
                    <a:lnTo>
                      <a:pt x="1172" y="100"/>
                    </a:lnTo>
                    <a:lnTo>
                      <a:pt x="1198" y="92"/>
                    </a:lnTo>
                    <a:lnTo>
                      <a:pt x="1218" y="84"/>
                    </a:lnTo>
                    <a:lnTo>
                      <a:pt x="1232" y="76"/>
                    </a:lnTo>
                    <a:lnTo>
                      <a:pt x="1236" y="72"/>
                    </a:lnTo>
                    <a:lnTo>
                      <a:pt x="1236" y="68"/>
                    </a:lnTo>
                    <a:lnTo>
                      <a:pt x="1236" y="68"/>
                    </a:lnTo>
                    <a:lnTo>
                      <a:pt x="1236" y="64"/>
                    </a:lnTo>
                    <a:lnTo>
                      <a:pt x="1234" y="62"/>
                    </a:lnTo>
                    <a:lnTo>
                      <a:pt x="1224" y="58"/>
                    </a:lnTo>
                    <a:lnTo>
                      <a:pt x="1210" y="58"/>
                    </a:lnTo>
                    <a:lnTo>
                      <a:pt x="1196" y="56"/>
                    </a:lnTo>
                    <a:lnTo>
                      <a:pt x="1182" y="56"/>
                    </a:lnTo>
                    <a:lnTo>
                      <a:pt x="1168" y="54"/>
                    </a:lnTo>
                    <a:lnTo>
                      <a:pt x="1160" y="50"/>
                    </a:lnTo>
                    <a:lnTo>
                      <a:pt x="1158" y="48"/>
                    </a:lnTo>
                    <a:lnTo>
                      <a:pt x="1156" y="44"/>
                    </a:lnTo>
                    <a:lnTo>
                      <a:pt x="1156" y="44"/>
                    </a:lnTo>
                    <a:lnTo>
                      <a:pt x="1156" y="40"/>
                    </a:lnTo>
                    <a:lnTo>
                      <a:pt x="1154" y="36"/>
                    </a:lnTo>
                    <a:lnTo>
                      <a:pt x="1146" y="30"/>
                    </a:lnTo>
                    <a:lnTo>
                      <a:pt x="1136" y="26"/>
                    </a:lnTo>
                    <a:lnTo>
                      <a:pt x="1122" y="24"/>
                    </a:lnTo>
                    <a:lnTo>
                      <a:pt x="1094" y="20"/>
                    </a:lnTo>
                    <a:lnTo>
                      <a:pt x="1078" y="20"/>
                    </a:lnTo>
                    <a:lnTo>
                      <a:pt x="1078" y="20"/>
                    </a:lnTo>
                    <a:lnTo>
                      <a:pt x="1062" y="22"/>
                    </a:lnTo>
                    <a:lnTo>
                      <a:pt x="1050" y="22"/>
                    </a:lnTo>
                    <a:lnTo>
                      <a:pt x="1038" y="22"/>
                    </a:lnTo>
                    <a:lnTo>
                      <a:pt x="1018" y="30"/>
                    </a:lnTo>
                    <a:lnTo>
                      <a:pt x="1018" y="30"/>
                    </a:lnTo>
                    <a:lnTo>
                      <a:pt x="1004" y="34"/>
                    </a:lnTo>
                    <a:lnTo>
                      <a:pt x="990" y="38"/>
                    </a:lnTo>
                    <a:lnTo>
                      <a:pt x="962" y="40"/>
                    </a:lnTo>
                    <a:lnTo>
                      <a:pt x="948" y="40"/>
                    </a:lnTo>
                    <a:lnTo>
                      <a:pt x="948" y="40"/>
                    </a:lnTo>
                    <a:lnTo>
                      <a:pt x="948" y="38"/>
                    </a:lnTo>
                    <a:lnTo>
                      <a:pt x="958" y="36"/>
                    </a:lnTo>
                    <a:lnTo>
                      <a:pt x="958" y="36"/>
                    </a:lnTo>
                    <a:lnTo>
                      <a:pt x="986" y="30"/>
                    </a:lnTo>
                    <a:lnTo>
                      <a:pt x="1004" y="24"/>
                    </a:lnTo>
                    <a:lnTo>
                      <a:pt x="1008" y="22"/>
                    </a:lnTo>
                    <a:lnTo>
                      <a:pt x="1008" y="20"/>
                    </a:lnTo>
                    <a:lnTo>
                      <a:pt x="1006" y="20"/>
                    </a:lnTo>
                    <a:lnTo>
                      <a:pt x="998" y="18"/>
                    </a:lnTo>
                    <a:lnTo>
                      <a:pt x="980" y="16"/>
                    </a:lnTo>
                    <a:lnTo>
                      <a:pt x="980" y="16"/>
                    </a:lnTo>
                    <a:lnTo>
                      <a:pt x="958" y="16"/>
                    </a:lnTo>
                    <a:lnTo>
                      <a:pt x="942" y="14"/>
                    </a:lnTo>
                    <a:lnTo>
                      <a:pt x="912" y="6"/>
                    </a:lnTo>
                    <a:lnTo>
                      <a:pt x="900" y="2"/>
                    </a:lnTo>
                    <a:lnTo>
                      <a:pt x="888" y="0"/>
                    </a:lnTo>
                    <a:lnTo>
                      <a:pt x="874" y="0"/>
                    </a:lnTo>
                    <a:lnTo>
                      <a:pt x="858" y="2"/>
                    </a:lnTo>
                    <a:lnTo>
                      <a:pt x="858" y="2"/>
                    </a:lnTo>
                    <a:lnTo>
                      <a:pt x="830" y="4"/>
                    </a:lnTo>
                    <a:lnTo>
                      <a:pt x="808" y="4"/>
                    </a:lnTo>
                    <a:lnTo>
                      <a:pt x="788" y="4"/>
                    </a:lnTo>
                    <a:lnTo>
                      <a:pt x="776" y="6"/>
                    </a:lnTo>
                    <a:lnTo>
                      <a:pt x="762" y="10"/>
                    </a:lnTo>
                    <a:lnTo>
                      <a:pt x="762" y="10"/>
                    </a:lnTo>
                    <a:lnTo>
                      <a:pt x="746" y="14"/>
                    </a:lnTo>
                    <a:lnTo>
                      <a:pt x="728" y="14"/>
                    </a:lnTo>
                    <a:lnTo>
                      <a:pt x="690" y="10"/>
                    </a:lnTo>
                    <a:lnTo>
                      <a:pt x="666" y="10"/>
                    </a:lnTo>
                    <a:lnTo>
                      <a:pt x="640" y="10"/>
                    </a:lnTo>
                    <a:lnTo>
                      <a:pt x="608" y="12"/>
                    </a:lnTo>
                    <a:lnTo>
                      <a:pt x="574" y="20"/>
                    </a:lnTo>
                    <a:lnTo>
                      <a:pt x="574" y="20"/>
                    </a:lnTo>
                    <a:lnTo>
                      <a:pt x="556" y="22"/>
                    </a:lnTo>
                    <a:lnTo>
                      <a:pt x="540" y="22"/>
                    </a:lnTo>
                    <a:lnTo>
                      <a:pt x="526" y="20"/>
                    </a:lnTo>
                    <a:lnTo>
                      <a:pt x="514" y="16"/>
                    </a:lnTo>
                    <a:lnTo>
                      <a:pt x="500" y="14"/>
                    </a:lnTo>
                    <a:lnTo>
                      <a:pt x="490" y="12"/>
                    </a:lnTo>
                    <a:lnTo>
                      <a:pt x="478" y="14"/>
                    </a:lnTo>
                    <a:lnTo>
                      <a:pt x="466" y="18"/>
                    </a:lnTo>
                    <a:lnTo>
                      <a:pt x="466" y="18"/>
                    </a:lnTo>
                    <a:lnTo>
                      <a:pt x="454" y="22"/>
                    </a:lnTo>
                    <a:lnTo>
                      <a:pt x="442" y="24"/>
                    </a:lnTo>
                    <a:lnTo>
                      <a:pt x="432" y="24"/>
                    </a:lnTo>
                    <a:lnTo>
                      <a:pt x="422" y="24"/>
                    </a:lnTo>
                    <a:lnTo>
                      <a:pt x="416" y="22"/>
                    </a:lnTo>
                    <a:lnTo>
                      <a:pt x="412" y="24"/>
                    </a:lnTo>
                    <a:lnTo>
                      <a:pt x="416" y="28"/>
                    </a:lnTo>
                    <a:lnTo>
                      <a:pt x="424" y="36"/>
                    </a:lnTo>
                    <a:lnTo>
                      <a:pt x="424" y="36"/>
                    </a:lnTo>
                    <a:lnTo>
                      <a:pt x="430" y="44"/>
                    </a:lnTo>
                    <a:lnTo>
                      <a:pt x="430" y="46"/>
                    </a:lnTo>
                    <a:lnTo>
                      <a:pt x="430" y="48"/>
                    </a:lnTo>
                    <a:lnTo>
                      <a:pt x="424" y="48"/>
                    </a:lnTo>
                    <a:lnTo>
                      <a:pt x="414" y="46"/>
                    </a:lnTo>
                    <a:lnTo>
                      <a:pt x="404" y="44"/>
                    </a:lnTo>
                    <a:lnTo>
                      <a:pt x="392" y="42"/>
                    </a:lnTo>
                    <a:lnTo>
                      <a:pt x="384" y="44"/>
                    </a:lnTo>
                    <a:lnTo>
                      <a:pt x="380" y="46"/>
                    </a:lnTo>
                    <a:lnTo>
                      <a:pt x="378" y="50"/>
                    </a:lnTo>
                    <a:lnTo>
                      <a:pt x="378" y="50"/>
                    </a:lnTo>
                    <a:lnTo>
                      <a:pt x="376" y="58"/>
                    </a:lnTo>
                    <a:lnTo>
                      <a:pt x="372" y="62"/>
                    </a:lnTo>
                    <a:lnTo>
                      <a:pt x="366" y="66"/>
                    </a:lnTo>
                    <a:lnTo>
                      <a:pt x="360" y="68"/>
                    </a:lnTo>
                    <a:lnTo>
                      <a:pt x="352" y="70"/>
                    </a:lnTo>
                    <a:lnTo>
                      <a:pt x="340" y="70"/>
                    </a:lnTo>
                    <a:lnTo>
                      <a:pt x="312" y="68"/>
                    </a:lnTo>
                    <a:lnTo>
                      <a:pt x="312" y="68"/>
                    </a:lnTo>
                    <a:lnTo>
                      <a:pt x="300" y="66"/>
                    </a:lnTo>
                    <a:lnTo>
                      <a:pt x="292" y="64"/>
                    </a:lnTo>
                    <a:lnTo>
                      <a:pt x="290" y="60"/>
                    </a:lnTo>
                    <a:lnTo>
                      <a:pt x="290" y="58"/>
                    </a:lnTo>
                    <a:lnTo>
                      <a:pt x="290" y="56"/>
                    </a:lnTo>
                    <a:lnTo>
                      <a:pt x="288" y="54"/>
                    </a:lnTo>
                    <a:lnTo>
                      <a:pt x="280" y="52"/>
                    </a:lnTo>
                    <a:lnTo>
                      <a:pt x="264" y="52"/>
                    </a:lnTo>
                    <a:lnTo>
                      <a:pt x="264" y="52"/>
                    </a:lnTo>
                    <a:lnTo>
                      <a:pt x="250" y="52"/>
                    </a:lnTo>
                    <a:lnTo>
                      <a:pt x="244" y="52"/>
                    </a:lnTo>
                    <a:lnTo>
                      <a:pt x="244" y="56"/>
                    </a:lnTo>
                    <a:lnTo>
                      <a:pt x="246" y="60"/>
                    </a:lnTo>
                    <a:lnTo>
                      <a:pt x="248" y="64"/>
                    </a:lnTo>
                    <a:lnTo>
                      <a:pt x="248" y="66"/>
                    </a:lnTo>
                    <a:lnTo>
                      <a:pt x="248" y="68"/>
                    </a:lnTo>
                    <a:lnTo>
                      <a:pt x="240" y="72"/>
                    </a:lnTo>
                    <a:lnTo>
                      <a:pt x="224" y="76"/>
                    </a:lnTo>
                    <a:lnTo>
                      <a:pt x="224" y="76"/>
                    </a:lnTo>
                    <a:lnTo>
                      <a:pt x="208" y="78"/>
                    </a:lnTo>
                    <a:lnTo>
                      <a:pt x="206" y="78"/>
                    </a:lnTo>
                    <a:lnTo>
                      <a:pt x="206" y="80"/>
                    </a:lnTo>
                    <a:lnTo>
                      <a:pt x="212" y="82"/>
                    </a:lnTo>
                    <a:lnTo>
                      <a:pt x="224" y="86"/>
                    </a:lnTo>
                    <a:lnTo>
                      <a:pt x="248" y="92"/>
                    </a:lnTo>
                    <a:lnTo>
                      <a:pt x="254" y="94"/>
                    </a:lnTo>
                    <a:lnTo>
                      <a:pt x="252" y="96"/>
                    </a:lnTo>
                    <a:lnTo>
                      <a:pt x="248" y="98"/>
                    </a:lnTo>
                    <a:lnTo>
                      <a:pt x="248" y="98"/>
                    </a:lnTo>
                    <a:lnTo>
                      <a:pt x="238" y="98"/>
                    </a:lnTo>
                    <a:lnTo>
                      <a:pt x="228" y="98"/>
                    </a:lnTo>
                    <a:lnTo>
                      <a:pt x="206" y="92"/>
                    </a:lnTo>
                    <a:lnTo>
                      <a:pt x="194" y="90"/>
                    </a:lnTo>
                    <a:lnTo>
                      <a:pt x="180" y="88"/>
                    </a:lnTo>
                    <a:lnTo>
                      <a:pt x="166" y="86"/>
                    </a:lnTo>
                    <a:lnTo>
                      <a:pt x="146" y="88"/>
                    </a:lnTo>
                    <a:lnTo>
                      <a:pt x="146" y="88"/>
                    </a:lnTo>
                    <a:lnTo>
                      <a:pt x="130" y="92"/>
                    </a:lnTo>
                    <a:lnTo>
                      <a:pt x="120" y="94"/>
                    </a:lnTo>
                    <a:lnTo>
                      <a:pt x="112" y="98"/>
                    </a:lnTo>
                    <a:lnTo>
                      <a:pt x="108" y="102"/>
                    </a:lnTo>
                    <a:lnTo>
                      <a:pt x="104" y="106"/>
                    </a:lnTo>
                    <a:lnTo>
                      <a:pt x="100" y="106"/>
                    </a:lnTo>
                    <a:lnTo>
                      <a:pt x="92" y="108"/>
                    </a:lnTo>
                    <a:lnTo>
                      <a:pt x="80" y="106"/>
                    </a:lnTo>
                    <a:lnTo>
                      <a:pt x="80" y="106"/>
                    </a:lnTo>
                    <a:lnTo>
                      <a:pt x="66" y="104"/>
                    </a:lnTo>
                    <a:lnTo>
                      <a:pt x="50" y="104"/>
                    </a:lnTo>
                    <a:lnTo>
                      <a:pt x="36" y="108"/>
                    </a:lnTo>
                    <a:lnTo>
                      <a:pt x="22" y="112"/>
                    </a:lnTo>
                    <a:lnTo>
                      <a:pt x="12" y="118"/>
                    </a:lnTo>
                    <a:lnTo>
                      <a:pt x="4" y="124"/>
                    </a:lnTo>
                    <a:lnTo>
                      <a:pt x="0" y="130"/>
                    </a:lnTo>
                    <a:lnTo>
                      <a:pt x="2" y="134"/>
                    </a:lnTo>
                    <a:lnTo>
                      <a:pt x="4" y="138"/>
                    </a:lnTo>
                    <a:lnTo>
                      <a:pt x="4" y="138"/>
                    </a:lnTo>
                    <a:lnTo>
                      <a:pt x="8" y="142"/>
                    </a:lnTo>
                    <a:lnTo>
                      <a:pt x="12" y="144"/>
                    </a:lnTo>
                    <a:lnTo>
                      <a:pt x="16" y="144"/>
                    </a:lnTo>
                    <a:lnTo>
                      <a:pt x="22" y="144"/>
                    </a:lnTo>
                    <a:lnTo>
                      <a:pt x="32" y="144"/>
                    </a:lnTo>
                    <a:lnTo>
                      <a:pt x="36" y="144"/>
                    </a:lnTo>
                    <a:lnTo>
                      <a:pt x="44" y="148"/>
                    </a:lnTo>
                    <a:lnTo>
                      <a:pt x="44" y="148"/>
                    </a:lnTo>
                    <a:close/>
                  </a:path>
                </a:pathLst>
              </a:custGeom>
              <a:grpFill/>
              <a:ln w="6350">
                <a:noFill/>
                <a:round/>
                <a:headEnd/>
                <a:tailEnd/>
              </a:ln>
            </p:spPr>
            <p:txBody>
              <a:bodyPr/>
              <a:lstStyle/>
              <a:p>
                <a:endParaRPr lang="en-US" b="1" dirty="0"/>
              </a:p>
            </p:txBody>
          </p:sp>
          <p:sp>
            <p:nvSpPr>
              <p:cNvPr id="101" name="Freeform 6107">
                <a:extLst>
                  <a:ext uri="{FF2B5EF4-FFF2-40B4-BE49-F238E27FC236}">
                    <a16:creationId xmlns:a16="http://schemas.microsoft.com/office/drawing/2014/main" id="{21FAB26F-8398-8C59-3B0A-47986C8A83CE}"/>
                  </a:ext>
                </a:extLst>
              </p:cNvPr>
              <p:cNvSpPr>
                <a:spLocks/>
              </p:cNvSpPr>
              <p:nvPr/>
            </p:nvSpPr>
            <p:spPr bwMode="auto">
              <a:xfrm>
                <a:off x="2335530" y="1211263"/>
                <a:ext cx="121920" cy="48260"/>
              </a:xfrm>
              <a:custGeom>
                <a:avLst/>
                <a:gdLst/>
                <a:ahLst/>
                <a:cxnLst>
                  <a:cxn ang="0">
                    <a:pos x="2" y="16"/>
                  </a:cxn>
                  <a:cxn ang="0">
                    <a:pos x="2" y="16"/>
                  </a:cxn>
                  <a:cxn ang="0">
                    <a:pos x="0" y="24"/>
                  </a:cxn>
                  <a:cxn ang="0">
                    <a:pos x="2" y="30"/>
                  </a:cxn>
                  <a:cxn ang="0">
                    <a:pos x="6" y="34"/>
                  </a:cxn>
                  <a:cxn ang="0">
                    <a:pos x="18" y="38"/>
                  </a:cxn>
                  <a:cxn ang="0">
                    <a:pos x="18" y="38"/>
                  </a:cxn>
                  <a:cxn ang="0">
                    <a:pos x="22" y="42"/>
                  </a:cxn>
                  <a:cxn ang="0">
                    <a:pos x="26" y="46"/>
                  </a:cxn>
                  <a:cxn ang="0">
                    <a:pos x="26" y="52"/>
                  </a:cxn>
                  <a:cxn ang="0">
                    <a:pos x="28" y="56"/>
                  </a:cxn>
                  <a:cxn ang="0">
                    <a:pos x="30" y="62"/>
                  </a:cxn>
                  <a:cxn ang="0">
                    <a:pos x="36" y="66"/>
                  </a:cxn>
                  <a:cxn ang="0">
                    <a:pos x="46" y="72"/>
                  </a:cxn>
                  <a:cxn ang="0">
                    <a:pos x="46" y="72"/>
                  </a:cxn>
                  <a:cxn ang="0">
                    <a:pos x="56" y="76"/>
                  </a:cxn>
                  <a:cxn ang="0">
                    <a:pos x="66" y="76"/>
                  </a:cxn>
                  <a:cxn ang="0">
                    <a:pos x="72" y="76"/>
                  </a:cxn>
                  <a:cxn ang="0">
                    <a:pos x="80" y="74"/>
                  </a:cxn>
                  <a:cxn ang="0">
                    <a:pos x="94" y="68"/>
                  </a:cxn>
                  <a:cxn ang="0">
                    <a:pos x="104" y="66"/>
                  </a:cxn>
                  <a:cxn ang="0">
                    <a:pos x="118" y="68"/>
                  </a:cxn>
                  <a:cxn ang="0">
                    <a:pos x="118" y="68"/>
                  </a:cxn>
                  <a:cxn ang="0">
                    <a:pos x="148" y="70"/>
                  </a:cxn>
                  <a:cxn ang="0">
                    <a:pos x="176" y="72"/>
                  </a:cxn>
                  <a:cxn ang="0">
                    <a:pos x="184" y="70"/>
                  </a:cxn>
                  <a:cxn ang="0">
                    <a:pos x="192" y="68"/>
                  </a:cxn>
                  <a:cxn ang="0">
                    <a:pos x="192" y="66"/>
                  </a:cxn>
                  <a:cxn ang="0">
                    <a:pos x="192" y="62"/>
                  </a:cxn>
                  <a:cxn ang="0">
                    <a:pos x="188" y="58"/>
                  </a:cxn>
                  <a:cxn ang="0">
                    <a:pos x="188" y="58"/>
                  </a:cxn>
                  <a:cxn ang="0">
                    <a:pos x="174" y="42"/>
                  </a:cxn>
                  <a:cxn ang="0">
                    <a:pos x="166" y="34"/>
                  </a:cxn>
                  <a:cxn ang="0">
                    <a:pos x="156" y="26"/>
                  </a:cxn>
                  <a:cxn ang="0">
                    <a:pos x="144" y="18"/>
                  </a:cxn>
                  <a:cxn ang="0">
                    <a:pos x="130" y="12"/>
                  </a:cxn>
                  <a:cxn ang="0">
                    <a:pos x="114" y="10"/>
                  </a:cxn>
                  <a:cxn ang="0">
                    <a:pos x="96" y="10"/>
                  </a:cxn>
                  <a:cxn ang="0">
                    <a:pos x="96" y="10"/>
                  </a:cxn>
                  <a:cxn ang="0">
                    <a:pos x="76" y="8"/>
                  </a:cxn>
                  <a:cxn ang="0">
                    <a:pos x="58" y="6"/>
                  </a:cxn>
                  <a:cxn ang="0">
                    <a:pos x="30" y="2"/>
                  </a:cxn>
                  <a:cxn ang="0">
                    <a:pos x="18" y="0"/>
                  </a:cxn>
                  <a:cxn ang="0">
                    <a:pos x="10" y="2"/>
                  </a:cxn>
                  <a:cxn ang="0">
                    <a:pos x="8" y="4"/>
                  </a:cxn>
                  <a:cxn ang="0">
                    <a:pos x="4" y="6"/>
                  </a:cxn>
                  <a:cxn ang="0">
                    <a:pos x="2" y="16"/>
                  </a:cxn>
                  <a:cxn ang="0">
                    <a:pos x="2" y="16"/>
                  </a:cxn>
                </a:cxnLst>
                <a:rect l="0" t="0" r="r" b="b"/>
                <a:pathLst>
                  <a:path w="192" h="76">
                    <a:moveTo>
                      <a:pt x="2" y="16"/>
                    </a:moveTo>
                    <a:lnTo>
                      <a:pt x="2" y="16"/>
                    </a:lnTo>
                    <a:lnTo>
                      <a:pt x="0" y="24"/>
                    </a:lnTo>
                    <a:lnTo>
                      <a:pt x="2" y="30"/>
                    </a:lnTo>
                    <a:lnTo>
                      <a:pt x="6" y="34"/>
                    </a:lnTo>
                    <a:lnTo>
                      <a:pt x="18" y="38"/>
                    </a:lnTo>
                    <a:lnTo>
                      <a:pt x="18" y="38"/>
                    </a:lnTo>
                    <a:lnTo>
                      <a:pt x="22" y="42"/>
                    </a:lnTo>
                    <a:lnTo>
                      <a:pt x="26" y="46"/>
                    </a:lnTo>
                    <a:lnTo>
                      <a:pt x="26" y="52"/>
                    </a:lnTo>
                    <a:lnTo>
                      <a:pt x="28" y="56"/>
                    </a:lnTo>
                    <a:lnTo>
                      <a:pt x="30" y="62"/>
                    </a:lnTo>
                    <a:lnTo>
                      <a:pt x="36" y="66"/>
                    </a:lnTo>
                    <a:lnTo>
                      <a:pt x="46" y="72"/>
                    </a:lnTo>
                    <a:lnTo>
                      <a:pt x="46" y="72"/>
                    </a:lnTo>
                    <a:lnTo>
                      <a:pt x="56" y="76"/>
                    </a:lnTo>
                    <a:lnTo>
                      <a:pt x="66" y="76"/>
                    </a:lnTo>
                    <a:lnTo>
                      <a:pt x="72" y="76"/>
                    </a:lnTo>
                    <a:lnTo>
                      <a:pt x="80" y="74"/>
                    </a:lnTo>
                    <a:lnTo>
                      <a:pt x="94" y="68"/>
                    </a:lnTo>
                    <a:lnTo>
                      <a:pt x="104" y="66"/>
                    </a:lnTo>
                    <a:lnTo>
                      <a:pt x="118" y="68"/>
                    </a:lnTo>
                    <a:lnTo>
                      <a:pt x="118" y="68"/>
                    </a:lnTo>
                    <a:lnTo>
                      <a:pt x="148" y="70"/>
                    </a:lnTo>
                    <a:lnTo>
                      <a:pt x="176" y="72"/>
                    </a:lnTo>
                    <a:lnTo>
                      <a:pt x="184" y="70"/>
                    </a:lnTo>
                    <a:lnTo>
                      <a:pt x="192" y="68"/>
                    </a:lnTo>
                    <a:lnTo>
                      <a:pt x="192" y="66"/>
                    </a:lnTo>
                    <a:lnTo>
                      <a:pt x="192" y="62"/>
                    </a:lnTo>
                    <a:lnTo>
                      <a:pt x="188" y="58"/>
                    </a:lnTo>
                    <a:lnTo>
                      <a:pt x="188" y="58"/>
                    </a:lnTo>
                    <a:lnTo>
                      <a:pt x="174" y="42"/>
                    </a:lnTo>
                    <a:lnTo>
                      <a:pt x="166" y="34"/>
                    </a:lnTo>
                    <a:lnTo>
                      <a:pt x="156" y="26"/>
                    </a:lnTo>
                    <a:lnTo>
                      <a:pt x="144" y="18"/>
                    </a:lnTo>
                    <a:lnTo>
                      <a:pt x="130" y="12"/>
                    </a:lnTo>
                    <a:lnTo>
                      <a:pt x="114" y="10"/>
                    </a:lnTo>
                    <a:lnTo>
                      <a:pt x="96" y="10"/>
                    </a:lnTo>
                    <a:lnTo>
                      <a:pt x="96" y="10"/>
                    </a:lnTo>
                    <a:lnTo>
                      <a:pt x="76" y="8"/>
                    </a:lnTo>
                    <a:lnTo>
                      <a:pt x="58" y="6"/>
                    </a:lnTo>
                    <a:lnTo>
                      <a:pt x="30" y="2"/>
                    </a:lnTo>
                    <a:lnTo>
                      <a:pt x="18" y="0"/>
                    </a:lnTo>
                    <a:lnTo>
                      <a:pt x="10" y="2"/>
                    </a:lnTo>
                    <a:lnTo>
                      <a:pt x="8" y="4"/>
                    </a:lnTo>
                    <a:lnTo>
                      <a:pt x="4" y="6"/>
                    </a:lnTo>
                    <a:lnTo>
                      <a:pt x="2" y="16"/>
                    </a:lnTo>
                    <a:lnTo>
                      <a:pt x="2" y="16"/>
                    </a:lnTo>
                    <a:close/>
                  </a:path>
                </a:pathLst>
              </a:custGeom>
              <a:grpFill/>
              <a:ln w="6350">
                <a:noFill/>
                <a:round/>
                <a:headEnd/>
                <a:tailEnd/>
              </a:ln>
            </p:spPr>
            <p:txBody>
              <a:bodyPr/>
              <a:lstStyle/>
              <a:p>
                <a:endParaRPr lang="en-US" b="1" dirty="0"/>
              </a:p>
            </p:txBody>
          </p:sp>
          <p:sp>
            <p:nvSpPr>
              <p:cNvPr id="102" name="Freeform 6108">
                <a:extLst>
                  <a:ext uri="{FF2B5EF4-FFF2-40B4-BE49-F238E27FC236}">
                    <a16:creationId xmlns:a16="http://schemas.microsoft.com/office/drawing/2014/main" id="{A6020076-13F3-5C4C-3741-892ED0644A5E}"/>
                  </a:ext>
                </a:extLst>
              </p:cNvPr>
              <p:cNvSpPr>
                <a:spLocks/>
              </p:cNvSpPr>
              <p:nvPr/>
            </p:nvSpPr>
            <p:spPr bwMode="auto">
              <a:xfrm>
                <a:off x="1762760" y="1103313"/>
                <a:ext cx="29210" cy="11430"/>
              </a:xfrm>
              <a:custGeom>
                <a:avLst/>
                <a:gdLst/>
                <a:ahLst/>
                <a:cxnLst>
                  <a:cxn ang="0">
                    <a:pos x="2" y="18"/>
                  </a:cxn>
                  <a:cxn ang="0">
                    <a:pos x="2" y="18"/>
                  </a:cxn>
                  <a:cxn ang="0">
                    <a:pos x="8" y="18"/>
                  </a:cxn>
                  <a:cxn ang="0">
                    <a:pos x="14" y="18"/>
                  </a:cxn>
                  <a:cxn ang="0">
                    <a:pos x="30" y="12"/>
                  </a:cxn>
                  <a:cxn ang="0">
                    <a:pos x="42" y="4"/>
                  </a:cxn>
                  <a:cxn ang="0">
                    <a:pos x="46" y="2"/>
                  </a:cxn>
                  <a:cxn ang="0">
                    <a:pos x="44" y="0"/>
                  </a:cxn>
                  <a:cxn ang="0">
                    <a:pos x="44" y="0"/>
                  </a:cxn>
                  <a:cxn ang="0">
                    <a:pos x="32" y="2"/>
                  </a:cxn>
                  <a:cxn ang="0">
                    <a:pos x="16" y="6"/>
                  </a:cxn>
                  <a:cxn ang="0">
                    <a:pos x="2" y="14"/>
                  </a:cxn>
                  <a:cxn ang="0">
                    <a:pos x="0" y="16"/>
                  </a:cxn>
                  <a:cxn ang="0">
                    <a:pos x="2" y="18"/>
                  </a:cxn>
                  <a:cxn ang="0">
                    <a:pos x="2" y="18"/>
                  </a:cxn>
                </a:cxnLst>
                <a:rect l="0" t="0" r="r" b="b"/>
                <a:pathLst>
                  <a:path w="46" h="18">
                    <a:moveTo>
                      <a:pt x="2" y="18"/>
                    </a:moveTo>
                    <a:lnTo>
                      <a:pt x="2" y="18"/>
                    </a:lnTo>
                    <a:lnTo>
                      <a:pt x="8" y="18"/>
                    </a:lnTo>
                    <a:lnTo>
                      <a:pt x="14" y="18"/>
                    </a:lnTo>
                    <a:lnTo>
                      <a:pt x="30" y="12"/>
                    </a:lnTo>
                    <a:lnTo>
                      <a:pt x="42" y="4"/>
                    </a:lnTo>
                    <a:lnTo>
                      <a:pt x="46" y="2"/>
                    </a:lnTo>
                    <a:lnTo>
                      <a:pt x="44" y="0"/>
                    </a:lnTo>
                    <a:lnTo>
                      <a:pt x="44" y="0"/>
                    </a:lnTo>
                    <a:lnTo>
                      <a:pt x="32" y="2"/>
                    </a:lnTo>
                    <a:lnTo>
                      <a:pt x="16" y="6"/>
                    </a:lnTo>
                    <a:lnTo>
                      <a:pt x="2" y="14"/>
                    </a:lnTo>
                    <a:lnTo>
                      <a:pt x="0" y="16"/>
                    </a:lnTo>
                    <a:lnTo>
                      <a:pt x="2" y="18"/>
                    </a:lnTo>
                    <a:lnTo>
                      <a:pt x="2" y="18"/>
                    </a:lnTo>
                    <a:close/>
                  </a:path>
                </a:pathLst>
              </a:custGeom>
              <a:grpFill/>
              <a:ln w="6350">
                <a:noFill/>
                <a:round/>
                <a:headEnd/>
                <a:tailEnd/>
              </a:ln>
            </p:spPr>
            <p:txBody>
              <a:bodyPr/>
              <a:lstStyle/>
              <a:p>
                <a:endParaRPr lang="en-US" b="1" dirty="0"/>
              </a:p>
            </p:txBody>
          </p:sp>
          <p:sp>
            <p:nvSpPr>
              <p:cNvPr id="103" name="Freeform 6109">
                <a:extLst>
                  <a:ext uri="{FF2B5EF4-FFF2-40B4-BE49-F238E27FC236}">
                    <a16:creationId xmlns:a16="http://schemas.microsoft.com/office/drawing/2014/main" id="{5CA11BA2-3A26-7ED7-0ED7-653327155C15}"/>
                  </a:ext>
                </a:extLst>
              </p:cNvPr>
              <p:cNvSpPr>
                <a:spLocks/>
              </p:cNvSpPr>
              <p:nvPr/>
            </p:nvSpPr>
            <p:spPr bwMode="auto">
              <a:xfrm>
                <a:off x="1954530" y="1190943"/>
                <a:ext cx="138430" cy="102870"/>
              </a:xfrm>
              <a:custGeom>
                <a:avLst/>
                <a:gdLst/>
                <a:ahLst/>
                <a:cxnLst>
                  <a:cxn ang="0">
                    <a:pos x="166" y="92"/>
                  </a:cxn>
                  <a:cxn ang="0">
                    <a:pos x="186" y="66"/>
                  </a:cxn>
                  <a:cxn ang="0">
                    <a:pos x="216" y="36"/>
                  </a:cxn>
                  <a:cxn ang="0">
                    <a:pos x="218" y="28"/>
                  </a:cxn>
                  <a:cxn ang="0">
                    <a:pos x="216" y="22"/>
                  </a:cxn>
                  <a:cxn ang="0">
                    <a:pos x="204" y="16"/>
                  </a:cxn>
                  <a:cxn ang="0">
                    <a:pos x="190" y="12"/>
                  </a:cxn>
                  <a:cxn ang="0">
                    <a:pos x="172" y="12"/>
                  </a:cxn>
                  <a:cxn ang="0">
                    <a:pos x="156" y="16"/>
                  </a:cxn>
                  <a:cxn ang="0">
                    <a:pos x="140" y="12"/>
                  </a:cxn>
                  <a:cxn ang="0">
                    <a:pos x="122" y="4"/>
                  </a:cxn>
                  <a:cxn ang="0">
                    <a:pos x="106" y="0"/>
                  </a:cxn>
                  <a:cxn ang="0">
                    <a:pos x="84" y="0"/>
                  </a:cxn>
                  <a:cxn ang="0">
                    <a:pos x="48" y="6"/>
                  </a:cxn>
                  <a:cxn ang="0">
                    <a:pos x="20" y="16"/>
                  </a:cxn>
                  <a:cxn ang="0">
                    <a:pos x="16" y="24"/>
                  </a:cxn>
                  <a:cxn ang="0">
                    <a:pos x="22" y="30"/>
                  </a:cxn>
                  <a:cxn ang="0">
                    <a:pos x="18" y="32"/>
                  </a:cxn>
                  <a:cxn ang="0">
                    <a:pos x="6" y="32"/>
                  </a:cxn>
                  <a:cxn ang="0">
                    <a:pos x="0" y="48"/>
                  </a:cxn>
                  <a:cxn ang="0">
                    <a:pos x="0" y="74"/>
                  </a:cxn>
                  <a:cxn ang="0">
                    <a:pos x="2" y="98"/>
                  </a:cxn>
                  <a:cxn ang="0">
                    <a:pos x="10" y="114"/>
                  </a:cxn>
                  <a:cxn ang="0">
                    <a:pos x="20" y="134"/>
                  </a:cxn>
                  <a:cxn ang="0">
                    <a:pos x="20" y="142"/>
                  </a:cxn>
                  <a:cxn ang="0">
                    <a:pos x="22" y="154"/>
                  </a:cxn>
                  <a:cxn ang="0">
                    <a:pos x="30" y="156"/>
                  </a:cxn>
                  <a:cxn ang="0">
                    <a:pos x="54" y="156"/>
                  </a:cxn>
                  <a:cxn ang="0">
                    <a:pos x="62" y="160"/>
                  </a:cxn>
                  <a:cxn ang="0">
                    <a:pos x="70" y="160"/>
                  </a:cxn>
                  <a:cxn ang="0">
                    <a:pos x="76" y="146"/>
                  </a:cxn>
                  <a:cxn ang="0">
                    <a:pos x="82" y="138"/>
                  </a:cxn>
                  <a:cxn ang="0">
                    <a:pos x="90" y="132"/>
                  </a:cxn>
                  <a:cxn ang="0">
                    <a:pos x="90" y="122"/>
                  </a:cxn>
                  <a:cxn ang="0">
                    <a:pos x="86" y="114"/>
                  </a:cxn>
                  <a:cxn ang="0">
                    <a:pos x="84" y="106"/>
                  </a:cxn>
                  <a:cxn ang="0">
                    <a:pos x="88" y="104"/>
                  </a:cxn>
                  <a:cxn ang="0">
                    <a:pos x="112" y="106"/>
                  </a:cxn>
                  <a:cxn ang="0">
                    <a:pos x="142" y="106"/>
                  </a:cxn>
                  <a:cxn ang="0">
                    <a:pos x="156" y="102"/>
                  </a:cxn>
                  <a:cxn ang="0">
                    <a:pos x="166" y="92"/>
                  </a:cxn>
                </a:cxnLst>
                <a:rect l="0" t="0" r="r" b="b"/>
                <a:pathLst>
                  <a:path w="218" h="162">
                    <a:moveTo>
                      <a:pt x="166" y="92"/>
                    </a:moveTo>
                    <a:lnTo>
                      <a:pt x="166" y="92"/>
                    </a:lnTo>
                    <a:lnTo>
                      <a:pt x="176" y="80"/>
                    </a:lnTo>
                    <a:lnTo>
                      <a:pt x="186" y="66"/>
                    </a:lnTo>
                    <a:lnTo>
                      <a:pt x="208" y="46"/>
                    </a:lnTo>
                    <a:lnTo>
                      <a:pt x="216" y="36"/>
                    </a:lnTo>
                    <a:lnTo>
                      <a:pt x="218" y="32"/>
                    </a:lnTo>
                    <a:lnTo>
                      <a:pt x="218" y="28"/>
                    </a:lnTo>
                    <a:lnTo>
                      <a:pt x="218" y="24"/>
                    </a:lnTo>
                    <a:lnTo>
                      <a:pt x="216" y="22"/>
                    </a:lnTo>
                    <a:lnTo>
                      <a:pt x="210" y="18"/>
                    </a:lnTo>
                    <a:lnTo>
                      <a:pt x="204" y="16"/>
                    </a:lnTo>
                    <a:lnTo>
                      <a:pt x="204" y="16"/>
                    </a:lnTo>
                    <a:lnTo>
                      <a:pt x="190" y="12"/>
                    </a:lnTo>
                    <a:lnTo>
                      <a:pt x="180" y="12"/>
                    </a:lnTo>
                    <a:lnTo>
                      <a:pt x="172" y="12"/>
                    </a:lnTo>
                    <a:lnTo>
                      <a:pt x="166" y="14"/>
                    </a:lnTo>
                    <a:lnTo>
                      <a:pt x="156" y="16"/>
                    </a:lnTo>
                    <a:lnTo>
                      <a:pt x="148" y="16"/>
                    </a:lnTo>
                    <a:lnTo>
                      <a:pt x="140" y="12"/>
                    </a:lnTo>
                    <a:lnTo>
                      <a:pt x="140" y="12"/>
                    </a:lnTo>
                    <a:lnTo>
                      <a:pt x="122" y="4"/>
                    </a:lnTo>
                    <a:lnTo>
                      <a:pt x="114" y="2"/>
                    </a:lnTo>
                    <a:lnTo>
                      <a:pt x="106" y="0"/>
                    </a:lnTo>
                    <a:lnTo>
                      <a:pt x="96" y="0"/>
                    </a:lnTo>
                    <a:lnTo>
                      <a:pt x="84" y="0"/>
                    </a:lnTo>
                    <a:lnTo>
                      <a:pt x="48" y="6"/>
                    </a:lnTo>
                    <a:lnTo>
                      <a:pt x="48" y="6"/>
                    </a:lnTo>
                    <a:lnTo>
                      <a:pt x="30" y="10"/>
                    </a:lnTo>
                    <a:lnTo>
                      <a:pt x="20" y="16"/>
                    </a:lnTo>
                    <a:lnTo>
                      <a:pt x="16" y="20"/>
                    </a:lnTo>
                    <a:lnTo>
                      <a:pt x="16" y="24"/>
                    </a:lnTo>
                    <a:lnTo>
                      <a:pt x="22" y="30"/>
                    </a:lnTo>
                    <a:lnTo>
                      <a:pt x="22" y="30"/>
                    </a:lnTo>
                    <a:lnTo>
                      <a:pt x="18" y="32"/>
                    </a:lnTo>
                    <a:lnTo>
                      <a:pt x="18" y="32"/>
                    </a:lnTo>
                    <a:lnTo>
                      <a:pt x="8" y="30"/>
                    </a:lnTo>
                    <a:lnTo>
                      <a:pt x="6" y="32"/>
                    </a:lnTo>
                    <a:lnTo>
                      <a:pt x="4" y="36"/>
                    </a:lnTo>
                    <a:lnTo>
                      <a:pt x="0" y="48"/>
                    </a:lnTo>
                    <a:lnTo>
                      <a:pt x="0" y="74"/>
                    </a:lnTo>
                    <a:lnTo>
                      <a:pt x="0" y="74"/>
                    </a:lnTo>
                    <a:lnTo>
                      <a:pt x="0" y="88"/>
                    </a:lnTo>
                    <a:lnTo>
                      <a:pt x="2" y="98"/>
                    </a:lnTo>
                    <a:lnTo>
                      <a:pt x="6" y="108"/>
                    </a:lnTo>
                    <a:lnTo>
                      <a:pt x="10" y="114"/>
                    </a:lnTo>
                    <a:lnTo>
                      <a:pt x="18" y="126"/>
                    </a:lnTo>
                    <a:lnTo>
                      <a:pt x="20" y="134"/>
                    </a:lnTo>
                    <a:lnTo>
                      <a:pt x="20" y="142"/>
                    </a:lnTo>
                    <a:lnTo>
                      <a:pt x="20" y="142"/>
                    </a:lnTo>
                    <a:lnTo>
                      <a:pt x="20" y="150"/>
                    </a:lnTo>
                    <a:lnTo>
                      <a:pt x="22" y="154"/>
                    </a:lnTo>
                    <a:lnTo>
                      <a:pt x="26" y="156"/>
                    </a:lnTo>
                    <a:lnTo>
                      <a:pt x="30" y="156"/>
                    </a:lnTo>
                    <a:lnTo>
                      <a:pt x="46" y="156"/>
                    </a:lnTo>
                    <a:lnTo>
                      <a:pt x="54" y="156"/>
                    </a:lnTo>
                    <a:lnTo>
                      <a:pt x="62" y="160"/>
                    </a:lnTo>
                    <a:lnTo>
                      <a:pt x="62" y="160"/>
                    </a:lnTo>
                    <a:lnTo>
                      <a:pt x="68" y="162"/>
                    </a:lnTo>
                    <a:lnTo>
                      <a:pt x="70" y="160"/>
                    </a:lnTo>
                    <a:lnTo>
                      <a:pt x="76" y="146"/>
                    </a:lnTo>
                    <a:lnTo>
                      <a:pt x="76" y="146"/>
                    </a:lnTo>
                    <a:lnTo>
                      <a:pt x="78" y="140"/>
                    </a:lnTo>
                    <a:lnTo>
                      <a:pt x="82" y="138"/>
                    </a:lnTo>
                    <a:lnTo>
                      <a:pt x="88" y="134"/>
                    </a:lnTo>
                    <a:lnTo>
                      <a:pt x="90" y="132"/>
                    </a:lnTo>
                    <a:lnTo>
                      <a:pt x="90" y="128"/>
                    </a:lnTo>
                    <a:lnTo>
                      <a:pt x="90" y="122"/>
                    </a:lnTo>
                    <a:lnTo>
                      <a:pt x="86" y="114"/>
                    </a:lnTo>
                    <a:lnTo>
                      <a:pt x="86" y="114"/>
                    </a:lnTo>
                    <a:lnTo>
                      <a:pt x="84" y="110"/>
                    </a:lnTo>
                    <a:lnTo>
                      <a:pt x="84" y="106"/>
                    </a:lnTo>
                    <a:lnTo>
                      <a:pt x="86" y="104"/>
                    </a:lnTo>
                    <a:lnTo>
                      <a:pt x="88" y="104"/>
                    </a:lnTo>
                    <a:lnTo>
                      <a:pt x="98" y="104"/>
                    </a:lnTo>
                    <a:lnTo>
                      <a:pt x="112" y="106"/>
                    </a:lnTo>
                    <a:lnTo>
                      <a:pt x="128" y="108"/>
                    </a:lnTo>
                    <a:lnTo>
                      <a:pt x="142" y="106"/>
                    </a:lnTo>
                    <a:lnTo>
                      <a:pt x="150" y="106"/>
                    </a:lnTo>
                    <a:lnTo>
                      <a:pt x="156" y="102"/>
                    </a:lnTo>
                    <a:lnTo>
                      <a:pt x="162" y="98"/>
                    </a:lnTo>
                    <a:lnTo>
                      <a:pt x="166" y="92"/>
                    </a:lnTo>
                    <a:lnTo>
                      <a:pt x="166" y="92"/>
                    </a:lnTo>
                    <a:close/>
                  </a:path>
                </a:pathLst>
              </a:custGeom>
              <a:grpFill/>
              <a:ln w="6350">
                <a:noFill/>
                <a:round/>
                <a:headEnd/>
                <a:tailEnd/>
              </a:ln>
            </p:spPr>
            <p:txBody>
              <a:bodyPr/>
              <a:lstStyle/>
              <a:p>
                <a:endParaRPr lang="en-US" b="1" dirty="0"/>
              </a:p>
            </p:txBody>
          </p:sp>
          <p:sp>
            <p:nvSpPr>
              <p:cNvPr id="104" name="Freeform 6110">
                <a:extLst>
                  <a:ext uri="{FF2B5EF4-FFF2-40B4-BE49-F238E27FC236}">
                    <a16:creationId xmlns:a16="http://schemas.microsoft.com/office/drawing/2014/main" id="{82C5C81D-7781-6998-E147-9303A6E6F33F}"/>
                  </a:ext>
                </a:extLst>
              </p:cNvPr>
              <p:cNvSpPr>
                <a:spLocks/>
              </p:cNvSpPr>
              <p:nvPr/>
            </p:nvSpPr>
            <p:spPr bwMode="auto">
              <a:xfrm>
                <a:off x="2172970" y="1573213"/>
                <a:ext cx="176530" cy="121920"/>
              </a:xfrm>
              <a:custGeom>
                <a:avLst/>
                <a:gdLst/>
                <a:ahLst/>
                <a:cxnLst>
                  <a:cxn ang="0">
                    <a:pos x="272" y="132"/>
                  </a:cxn>
                  <a:cxn ang="0">
                    <a:pos x="258" y="122"/>
                  </a:cxn>
                  <a:cxn ang="0">
                    <a:pos x="250" y="126"/>
                  </a:cxn>
                  <a:cxn ang="0">
                    <a:pos x="236" y="124"/>
                  </a:cxn>
                  <a:cxn ang="0">
                    <a:pos x="228" y="120"/>
                  </a:cxn>
                  <a:cxn ang="0">
                    <a:pos x="220" y="102"/>
                  </a:cxn>
                  <a:cxn ang="0">
                    <a:pos x="212" y="88"/>
                  </a:cxn>
                  <a:cxn ang="0">
                    <a:pos x="192" y="78"/>
                  </a:cxn>
                  <a:cxn ang="0">
                    <a:pos x="178" y="72"/>
                  </a:cxn>
                  <a:cxn ang="0">
                    <a:pos x="140" y="46"/>
                  </a:cxn>
                  <a:cxn ang="0">
                    <a:pos x="122" y="34"/>
                  </a:cxn>
                  <a:cxn ang="0">
                    <a:pos x="110" y="34"/>
                  </a:cxn>
                  <a:cxn ang="0">
                    <a:pos x="106" y="36"/>
                  </a:cxn>
                  <a:cxn ang="0">
                    <a:pos x="100" y="40"/>
                  </a:cxn>
                  <a:cxn ang="0">
                    <a:pos x="96" y="38"/>
                  </a:cxn>
                  <a:cxn ang="0">
                    <a:pos x="86" y="24"/>
                  </a:cxn>
                  <a:cxn ang="0">
                    <a:pos x="76" y="8"/>
                  </a:cxn>
                  <a:cxn ang="0">
                    <a:pos x="66" y="0"/>
                  </a:cxn>
                  <a:cxn ang="0">
                    <a:pos x="62" y="2"/>
                  </a:cxn>
                  <a:cxn ang="0">
                    <a:pos x="54" y="6"/>
                  </a:cxn>
                  <a:cxn ang="0">
                    <a:pos x="42" y="26"/>
                  </a:cxn>
                  <a:cxn ang="0">
                    <a:pos x="36" y="58"/>
                  </a:cxn>
                  <a:cxn ang="0">
                    <a:pos x="34" y="90"/>
                  </a:cxn>
                  <a:cxn ang="0">
                    <a:pos x="38" y="106"/>
                  </a:cxn>
                  <a:cxn ang="0">
                    <a:pos x="38" y="116"/>
                  </a:cxn>
                  <a:cxn ang="0">
                    <a:pos x="34" y="124"/>
                  </a:cxn>
                  <a:cxn ang="0">
                    <a:pos x="18" y="134"/>
                  </a:cxn>
                  <a:cxn ang="0">
                    <a:pos x="4" y="142"/>
                  </a:cxn>
                  <a:cxn ang="0">
                    <a:pos x="0" y="150"/>
                  </a:cxn>
                  <a:cxn ang="0">
                    <a:pos x="4" y="158"/>
                  </a:cxn>
                  <a:cxn ang="0">
                    <a:pos x="4" y="160"/>
                  </a:cxn>
                  <a:cxn ang="0">
                    <a:pos x="16" y="162"/>
                  </a:cxn>
                  <a:cxn ang="0">
                    <a:pos x="50" y="156"/>
                  </a:cxn>
                  <a:cxn ang="0">
                    <a:pos x="64" y="156"/>
                  </a:cxn>
                  <a:cxn ang="0">
                    <a:pos x="66" y="162"/>
                  </a:cxn>
                  <a:cxn ang="0">
                    <a:pos x="66" y="166"/>
                  </a:cxn>
                  <a:cxn ang="0">
                    <a:pos x="70" y="182"/>
                  </a:cxn>
                  <a:cxn ang="0">
                    <a:pos x="82" y="190"/>
                  </a:cxn>
                  <a:cxn ang="0">
                    <a:pos x="96" y="190"/>
                  </a:cxn>
                  <a:cxn ang="0">
                    <a:pos x="110" y="176"/>
                  </a:cxn>
                  <a:cxn ang="0">
                    <a:pos x="114" y="166"/>
                  </a:cxn>
                  <a:cxn ang="0">
                    <a:pos x="124" y="160"/>
                  </a:cxn>
                  <a:cxn ang="0">
                    <a:pos x="134" y="158"/>
                  </a:cxn>
                  <a:cxn ang="0">
                    <a:pos x="142" y="150"/>
                  </a:cxn>
                  <a:cxn ang="0">
                    <a:pos x="144" y="142"/>
                  </a:cxn>
                  <a:cxn ang="0">
                    <a:pos x="154" y="128"/>
                  </a:cxn>
                  <a:cxn ang="0">
                    <a:pos x="170" y="124"/>
                  </a:cxn>
                  <a:cxn ang="0">
                    <a:pos x="184" y="130"/>
                  </a:cxn>
                  <a:cxn ang="0">
                    <a:pos x="192" y="142"/>
                  </a:cxn>
                  <a:cxn ang="0">
                    <a:pos x="194" y="148"/>
                  </a:cxn>
                  <a:cxn ang="0">
                    <a:pos x="198" y="154"/>
                  </a:cxn>
                  <a:cxn ang="0">
                    <a:pos x="214" y="156"/>
                  </a:cxn>
                  <a:cxn ang="0">
                    <a:pos x="232" y="160"/>
                  </a:cxn>
                  <a:cxn ang="0">
                    <a:pos x="254" y="162"/>
                  </a:cxn>
                  <a:cxn ang="0">
                    <a:pos x="272" y="158"/>
                  </a:cxn>
                  <a:cxn ang="0">
                    <a:pos x="278" y="148"/>
                  </a:cxn>
                  <a:cxn ang="0">
                    <a:pos x="272" y="132"/>
                  </a:cxn>
                </a:cxnLst>
                <a:rect l="0" t="0" r="r" b="b"/>
                <a:pathLst>
                  <a:path w="278" h="192">
                    <a:moveTo>
                      <a:pt x="272" y="132"/>
                    </a:moveTo>
                    <a:lnTo>
                      <a:pt x="272" y="132"/>
                    </a:lnTo>
                    <a:lnTo>
                      <a:pt x="262" y="122"/>
                    </a:lnTo>
                    <a:lnTo>
                      <a:pt x="258" y="122"/>
                    </a:lnTo>
                    <a:lnTo>
                      <a:pt x="256" y="122"/>
                    </a:lnTo>
                    <a:lnTo>
                      <a:pt x="250" y="126"/>
                    </a:lnTo>
                    <a:lnTo>
                      <a:pt x="244" y="126"/>
                    </a:lnTo>
                    <a:lnTo>
                      <a:pt x="236" y="124"/>
                    </a:lnTo>
                    <a:lnTo>
                      <a:pt x="236" y="124"/>
                    </a:lnTo>
                    <a:lnTo>
                      <a:pt x="228" y="120"/>
                    </a:lnTo>
                    <a:lnTo>
                      <a:pt x="224" y="114"/>
                    </a:lnTo>
                    <a:lnTo>
                      <a:pt x="220" y="102"/>
                    </a:lnTo>
                    <a:lnTo>
                      <a:pt x="218" y="96"/>
                    </a:lnTo>
                    <a:lnTo>
                      <a:pt x="212" y="88"/>
                    </a:lnTo>
                    <a:lnTo>
                      <a:pt x="204" y="82"/>
                    </a:lnTo>
                    <a:lnTo>
                      <a:pt x="192" y="78"/>
                    </a:lnTo>
                    <a:lnTo>
                      <a:pt x="192" y="78"/>
                    </a:lnTo>
                    <a:lnTo>
                      <a:pt x="178" y="72"/>
                    </a:lnTo>
                    <a:lnTo>
                      <a:pt x="164" y="64"/>
                    </a:lnTo>
                    <a:lnTo>
                      <a:pt x="140" y="46"/>
                    </a:lnTo>
                    <a:lnTo>
                      <a:pt x="130" y="38"/>
                    </a:lnTo>
                    <a:lnTo>
                      <a:pt x="122" y="34"/>
                    </a:lnTo>
                    <a:lnTo>
                      <a:pt x="114" y="32"/>
                    </a:lnTo>
                    <a:lnTo>
                      <a:pt x="110" y="34"/>
                    </a:lnTo>
                    <a:lnTo>
                      <a:pt x="106" y="36"/>
                    </a:lnTo>
                    <a:lnTo>
                      <a:pt x="106" y="36"/>
                    </a:lnTo>
                    <a:lnTo>
                      <a:pt x="104" y="38"/>
                    </a:lnTo>
                    <a:lnTo>
                      <a:pt x="100" y="40"/>
                    </a:lnTo>
                    <a:lnTo>
                      <a:pt x="98" y="40"/>
                    </a:lnTo>
                    <a:lnTo>
                      <a:pt x="96" y="38"/>
                    </a:lnTo>
                    <a:lnTo>
                      <a:pt x="90" y="32"/>
                    </a:lnTo>
                    <a:lnTo>
                      <a:pt x="86" y="24"/>
                    </a:lnTo>
                    <a:lnTo>
                      <a:pt x="82" y="14"/>
                    </a:lnTo>
                    <a:lnTo>
                      <a:pt x="76" y="8"/>
                    </a:lnTo>
                    <a:lnTo>
                      <a:pt x="70" y="2"/>
                    </a:lnTo>
                    <a:lnTo>
                      <a:pt x="66" y="0"/>
                    </a:lnTo>
                    <a:lnTo>
                      <a:pt x="62" y="2"/>
                    </a:lnTo>
                    <a:lnTo>
                      <a:pt x="62" y="2"/>
                    </a:lnTo>
                    <a:lnTo>
                      <a:pt x="58" y="2"/>
                    </a:lnTo>
                    <a:lnTo>
                      <a:pt x="54" y="6"/>
                    </a:lnTo>
                    <a:lnTo>
                      <a:pt x="48" y="14"/>
                    </a:lnTo>
                    <a:lnTo>
                      <a:pt x="42" y="26"/>
                    </a:lnTo>
                    <a:lnTo>
                      <a:pt x="38" y="42"/>
                    </a:lnTo>
                    <a:lnTo>
                      <a:pt x="36" y="58"/>
                    </a:lnTo>
                    <a:lnTo>
                      <a:pt x="34" y="74"/>
                    </a:lnTo>
                    <a:lnTo>
                      <a:pt x="34" y="90"/>
                    </a:lnTo>
                    <a:lnTo>
                      <a:pt x="38" y="106"/>
                    </a:lnTo>
                    <a:lnTo>
                      <a:pt x="38" y="106"/>
                    </a:lnTo>
                    <a:lnTo>
                      <a:pt x="38" y="112"/>
                    </a:lnTo>
                    <a:lnTo>
                      <a:pt x="38" y="116"/>
                    </a:lnTo>
                    <a:lnTo>
                      <a:pt x="36" y="122"/>
                    </a:lnTo>
                    <a:lnTo>
                      <a:pt x="34" y="124"/>
                    </a:lnTo>
                    <a:lnTo>
                      <a:pt x="26" y="130"/>
                    </a:lnTo>
                    <a:lnTo>
                      <a:pt x="18" y="134"/>
                    </a:lnTo>
                    <a:lnTo>
                      <a:pt x="10" y="138"/>
                    </a:lnTo>
                    <a:lnTo>
                      <a:pt x="4" y="142"/>
                    </a:lnTo>
                    <a:lnTo>
                      <a:pt x="2" y="146"/>
                    </a:lnTo>
                    <a:lnTo>
                      <a:pt x="0" y="150"/>
                    </a:lnTo>
                    <a:lnTo>
                      <a:pt x="2" y="154"/>
                    </a:lnTo>
                    <a:lnTo>
                      <a:pt x="4" y="158"/>
                    </a:lnTo>
                    <a:lnTo>
                      <a:pt x="4" y="158"/>
                    </a:lnTo>
                    <a:lnTo>
                      <a:pt x="4" y="160"/>
                    </a:lnTo>
                    <a:lnTo>
                      <a:pt x="8" y="162"/>
                    </a:lnTo>
                    <a:lnTo>
                      <a:pt x="16" y="162"/>
                    </a:lnTo>
                    <a:lnTo>
                      <a:pt x="38" y="158"/>
                    </a:lnTo>
                    <a:lnTo>
                      <a:pt x="50" y="156"/>
                    </a:lnTo>
                    <a:lnTo>
                      <a:pt x="60" y="156"/>
                    </a:lnTo>
                    <a:lnTo>
                      <a:pt x="64" y="156"/>
                    </a:lnTo>
                    <a:lnTo>
                      <a:pt x="66" y="158"/>
                    </a:lnTo>
                    <a:lnTo>
                      <a:pt x="66" y="162"/>
                    </a:lnTo>
                    <a:lnTo>
                      <a:pt x="66" y="166"/>
                    </a:lnTo>
                    <a:lnTo>
                      <a:pt x="66" y="166"/>
                    </a:lnTo>
                    <a:lnTo>
                      <a:pt x="66" y="174"/>
                    </a:lnTo>
                    <a:lnTo>
                      <a:pt x="70" y="182"/>
                    </a:lnTo>
                    <a:lnTo>
                      <a:pt x="74" y="188"/>
                    </a:lnTo>
                    <a:lnTo>
                      <a:pt x="82" y="190"/>
                    </a:lnTo>
                    <a:lnTo>
                      <a:pt x="88" y="192"/>
                    </a:lnTo>
                    <a:lnTo>
                      <a:pt x="96" y="190"/>
                    </a:lnTo>
                    <a:lnTo>
                      <a:pt x="104" y="184"/>
                    </a:lnTo>
                    <a:lnTo>
                      <a:pt x="110" y="176"/>
                    </a:lnTo>
                    <a:lnTo>
                      <a:pt x="110" y="176"/>
                    </a:lnTo>
                    <a:lnTo>
                      <a:pt x="114" y="166"/>
                    </a:lnTo>
                    <a:lnTo>
                      <a:pt x="120" y="162"/>
                    </a:lnTo>
                    <a:lnTo>
                      <a:pt x="124" y="160"/>
                    </a:lnTo>
                    <a:lnTo>
                      <a:pt x="130" y="158"/>
                    </a:lnTo>
                    <a:lnTo>
                      <a:pt x="134" y="158"/>
                    </a:lnTo>
                    <a:lnTo>
                      <a:pt x="138" y="156"/>
                    </a:lnTo>
                    <a:lnTo>
                      <a:pt x="142" y="150"/>
                    </a:lnTo>
                    <a:lnTo>
                      <a:pt x="144" y="142"/>
                    </a:lnTo>
                    <a:lnTo>
                      <a:pt x="144" y="142"/>
                    </a:lnTo>
                    <a:lnTo>
                      <a:pt x="148" y="134"/>
                    </a:lnTo>
                    <a:lnTo>
                      <a:pt x="154" y="128"/>
                    </a:lnTo>
                    <a:lnTo>
                      <a:pt x="162" y="124"/>
                    </a:lnTo>
                    <a:lnTo>
                      <a:pt x="170" y="124"/>
                    </a:lnTo>
                    <a:lnTo>
                      <a:pt x="178" y="126"/>
                    </a:lnTo>
                    <a:lnTo>
                      <a:pt x="184" y="130"/>
                    </a:lnTo>
                    <a:lnTo>
                      <a:pt x="190" y="136"/>
                    </a:lnTo>
                    <a:lnTo>
                      <a:pt x="192" y="142"/>
                    </a:lnTo>
                    <a:lnTo>
                      <a:pt x="192" y="142"/>
                    </a:lnTo>
                    <a:lnTo>
                      <a:pt x="194" y="148"/>
                    </a:lnTo>
                    <a:lnTo>
                      <a:pt x="196" y="152"/>
                    </a:lnTo>
                    <a:lnTo>
                      <a:pt x="198" y="154"/>
                    </a:lnTo>
                    <a:lnTo>
                      <a:pt x="202" y="156"/>
                    </a:lnTo>
                    <a:lnTo>
                      <a:pt x="214" y="156"/>
                    </a:lnTo>
                    <a:lnTo>
                      <a:pt x="232" y="160"/>
                    </a:lnTo>
                    <a:lnTo>
                      <a:pt x="232" y="160"/>
                    </a:lnTo>
                    <a:lnTo>
                      <a:pt x="244" y="162"/>
                    </a:lnTo>
                    <a:lnTo>
                      <a:pt x="254" y="162"/>
                    </a:lnTo>
                    <a:lnTo>
                      <a:pt x="264" y="160"/>
                    </a:lnTo>
                    <a:lnTo>
                      <a:pt x="272" y="158"/>
                    </a:lnTo>
                    <a:lnTo>
                      <a:pt x="276" y="154"/>
                    </a:lnTo>
                    <a:lnTo>
                      <a:pt x="278" y="148"/>
                    </a:lnTo>
                    <a:lnTo>
                      <a:pt x="278" y="140"/>
                    </a:lnTo>
                    <a:lnTo>
                      <a:pt x="272" y="132"/>
                    </a:lnTo>
                    <a:lnTo>
                      <a:pt x="272" y="132"/>
                    </a:lnTo>
                    <a:close/>
                  </a:path>
                </a:pathLst>
              </a:custGeom>
              <a:grpFill/>
              <a:ln w="6350">
                <a:noFill/>
                <a:round/>
                <a:headEnd/>
                <a:tailEnd/>
              </a:ln>
            </p:spPr>
            <p:txBody>
              <a:bodyPr/>
              <a:lstStyle/>
              <a:p>
                <a:endParaRPr lang="en-US" b="1" dirty="0"/>
              </a:p>
            </p:txBody>
          </p:sp>
          <p:sp>
            <p:nvSpPr>
              <p:cNvPr id="105" name="Freeform 6111">
                <a:extLst>
                  <a:ext uri="{FF2B5EF4-FFF2-40B4-BE49-F238E27FC236}">
                    <a16:creationId xmlns:a16="http://schemas.microsoft.com/office/drawing/2014/main" id="{F496CAF9-40CB-104B-958B-D28AD50E4BC5}"/>
                  </a:ext>
                </a:extLst>
              </p:cNvPr>
              <p:cNvSpPr>
                <a:spLocks/>
              </p:cNvSpPr>
              <p:nvPr/>
            </p:nvSpPr>
            <p:spPr bwMode="auto">
              <a:xfrm>
                <a:off x="2178050" y="1465263"/>
                <a:ext cx="15240" cy="24130"/>
              </a:xfrm>
              <a:custGeom>
                <a:avLst/>
                <a:gdLst/>
                <a:ahLst/>
                <a:cxnLst>
                  <a:cxn ang="0">
                    <a:pos x="4" y="28"/>
                  </a:cxn>
                  <a:cxn ang="0">
                    <a:pos x="4" y="28"/>
                  </a:cxn>
                  <a:cxn ang="0">
                    <a:pos x="12" y="36"/>
                  </a:cxn>
                  <a:cxn ang="0">
                    <a:pos x="16" y="38"/>
                  </a:cxn>
                  <a:cxn ang="0">
                    <a:pos x="18" y="38"/>
                  </a:cxn>
                  <a:cxn ang="0">
                    <a:pos x="22" y="36"/>
                  </a:cxn>
                  <a:cxn ang="0">
                    <a:pos x="24" y="30"/>
                  </a:cxn>
                  <a:cxn ang="0">
                    <a:pos x="24" y="12"/>
                  </a:cxn>
                  <a:cxn ang="0">
                    <a:pos x="20" y="0"/>
                  </a:cxn>
                  <a:cxn ang="0">
                    <a:pos x="20" y="0"/>
                  </a:cxn>
                  <a:cxn ang="0">
                    <a:pos x="18" y="0"/>
                  </a:cxn>
                  <a:cxn ang="0">
                    <a:pos x="14" y="0"/>
                  </a:cxn>
                  <a:cxn ang="0">
                    <a:pos x="10" y="2"/>
                  </a:cxn>
                  <a:cxn ang="0">
                    <a:pos x="6" y="6"/>
                  </a:cxn>
                  <a:cxn ang="0">
                    <a:pos x="2" y="10"/>
                  </a:cxn>
                  <a:cxn ang="0">
                    <a:pos x="0" y="16"/>
                  </a:cxn>
                  <a:cxn ang="0">
                    <a:pos x="0" y="22"/>
                  </a:cxn>
                  <a:cxn ang="0">
                    <a:pos x="4" y="28"/>
                  </a:cxn>
                  <a:cxn ang="0">
                    <a:pos x="4" y="28"/>
                  </a:cxn>
                </a:cxnLst>
                <a:rect l="0" t="0" r="r" b="b"/>
                <a:pathLst>
                  <a:path w="24" h="38">
                    <a:moveTo>
                      <a:pt x="4" y="28"/>
                    </a:moveTo>
                    <a:lnTo>
                      <a:pt x="4" y="28"/>
                    </a:lnTo>
                    <a:lnTo>
                      <a:pt x="12" y="36"/>
                    </a:lnTo>
                    <a:lnTo>
                      <a:pt x="16" y="38"/>
                    </a:lnTo>
                    <a:lnTo>
                      <a:pt x="18" y="38"/>
                    </a:lnTo>
                    <a:lnTo>
                      <a:pt x="22" y="36"/>
                    </a:lnTo>
                    <a:lnTo>
                      <a:pt x="24" y="30"/>
                    </a:lnTo>
                    <a:lnTo>
                      <a:pt x="24" y="12"/>
                    </a:lnTo>
                    <a:lnTo>
                      <a:pt x="20" y="0"/>
                    </a:lnTo>
                    <a:lnTo>
                      <a:pt x="20" y="0"/>
                    </a:lnTo>
                    <a:lnTo>
                      <a:pt x="18" y="0"/>
                    </a:lnTo>
                    <a:lnTo>
                      <a:pt x="14" y="0"/>
                    </a:lnTo>
                    <a:lnTo>
                      <a:pt x="10" y="2"/>
                    </a:lnTo>
                    <a:lnTo>
                      <a:pt x="6" y="6"/>
                    </a:lnTo>
                    <a:lnTo>
                      <a:pt x="2" y="10"/>
                    </a:lnTo>
                    <a:lnTo>
                      <a:pt x="0" y="16"/>
                    </a:lnTo>
                    <a:lnTo>
                      <a:pt x="0" y="22"/>
                    </a:lnTo>
                    <a:lnTo>
                      <a:pt x="4" y="28"/>
                    </a:lnTo>
                    <a:lnTo>
                      <a:pt x="4" y="28"/>
                    </a:lnTo>
                    <a:close/>
                  </a:path>
                </a:pathLst>
              </a:custGeom>
              <a:grpFill/>
              <a:ln w="6350">
                <a:noFill/>
                <a:round/>
                <a:headEnd/>
                <a:tailEnd/>
              </a:ln>
            </p:spPr>
            <p:txBody>
              <a:bodyPr/>
              <a:lstStyle/>
              <a:p>
                <a:endParaRPr lang="en-US" b="1" dirty="0"/>
              </a:p>
            </p:txBody>
          </p:sp>
          <p:sp>
            <p:nvSpPr>
              <p:cNvPr id="106" name="Freeform 6112">
                <a:extLst>
                  <a:ext uri="{FF2B5EF4-FFF2-40B4-BE49-F238E27FC236}">
                    <a16:creationId xmlns:a16="http://schemas.microsoft.com/office/drawing/2014/main" id="{614A6F31-E0AC-1BA6-0387-570826A53901}"/>
                  </a:ext>
                </a:extLst>
              </p:cNvPr>
              <p:cNvSpPr>
                <a:spLocks/>
              </p:cNvSpPr>
              <p:nvPr/>
            </p:nvSpPr>
            <p:spPr bwMode="auto">
              <a:xfrm>
                <a:off x="2258060" y="1697673"/>
                <a:ext cx="52070" cy="36830"/>
              </a:xfrm>
              <a:custGeom>
                <a:avLst/>
                <a:gdLst/>
                <a:ahLst/>
                <a:cxnLst>
                  <a:cxn ang="0">
                    <a:pos x="78" y="4"/>
                  </a:cxn>
                  <a:cxn ang="0">
                    <a:pos x="78" y="4"/>
                  </a:cxn>
                  <a:cxn ang="0">
                    <a:pos x="72" y="2"/>
                  </a:cxn>
                  <a:cxn ang="0">
                    <a:pos x="68" y="0"/>
                  </a:cxn>
                  <a:cxn ang="0">
                    <a:pos x="54" y="2"/>
                  </a:cxn>
                  <a:cxn ang="0">
                    <a:pos x="38" y="6"/>
                  </a:cxn>
                  <a:cxn ang="0">
                    <a:pos x="24" y="14"/>
                  </a:cxn>
                  <a:cxn ang="0">
                    <a:pos x="12" y="22"/>
                  </a:cxn>
                  <a:cxn ang="0">
                    <a:pos x="4" y="32"/>
                  </a:cxn>
                  <a:cxn ang="0">
                    <a:pos x="0" y="38"/>
                  </a:cxn>
                  <a:cxn ang="0">
                    <a:pos x="0" y="42"/>
                  </a:cxn>
                  <a:cxn ang="0">
                    <a:pos x="2" y="48"/>
                  </a:cxn>
                  <a:cxn ang="0">
                    <a:pos x="6" y="52"/>
                  </a:cxn>
                  <a:cxn ang="0">
                    <a:pos x="6" y="52"/>
                  </a:cxn>
                  <a:cxn ang="0">
                    <a:pos x="10" y="56"/>
                  </a:cxn>
                  <a:cxn ang="0">
                    <a:pos x="16" y="58"/>
                  </a:cxn>
                  <a:cxn ang="0">
                    <a:pos x="22" y="58"/>
                  </a:cxn>
                  <a:cxn ang="0">
                    <a:pos x="28" y="56"/>
                  </a:cxn>
                  <a:cxn ang="0">
                    <a:pos x="42" y="50"/>
                  </a:cxn>
                  <a:cxn ang="0">
                    <a:pos x="58" y="42"/>
                  </a:cxn>
                  <a:cxn ang="0">
                    <a:pos x="70" y="32"/>
                  </a:cxn>
                  <a:cxn ang="0">
                    <a:pos x="78" y="20"/>
                  </a:cxn>
                  <a:cxn ang="0">
                    <a:pos x="80" y="16"/>
                  </a:cxn>
                  <a:cxn ang="0">
                    <a:pos x="82" y="10"/>
                  </a:cxn>
                  <a:cxn ang="0">
                    <a:pos x="80" y="6"/>
                  </a:cxn>
                  <a:cxn ang="0">
                    <a:pos x="78" y="4"/>
                  </a:cxn>
                  <a:cxn ang="0">
                    <a:pos x="78" y="4"/>
                  </a:cxn>
                </a:cxnLst>
                <a:rect l="0" t="0" r="r" b="b"/>
                <a:pathLst>
                  <a:path w="82" h="58">
                    <a:moveTo>
                      <a:pt x="78" y="4"/>
                    </a:moveTo>
                    <a:lnTo>
                      <a:pt x="78" y="4"/>
                    </a:lnTo>
                    <a:lnTo>
                      <a:pt x="72" y="2"/>
                    </a:lnTo>
                    <a:lnTo>
                      <a:pt x="68" y="0"/>
                    </a:lnTo>
                    <a:lnTo>
                      <a:pt x="54" y="2"/>
                    </a:lnTo>
                    <a:lnTo>
                      <a:pt x="38" y="6"/>
                    </a:lnTo>
                    <a:lnTo>
                      <a:pt x="24" y="14"/>
                    </a:lnTo>
                    <a:lnTo>
                      <a:pt x="12" y="22"/>
                    </a:lnTo>
                    <a:lnTo>
                      <a:pt x="4" y="32"/>
                    </a:lnTo>
                    <a:lnTo>
                      <a:pt x="0" y="38"/>
                    </a:lnTo>
                    <a:lnTo>
                      <a:pt x="0" y="42"/>
                    </a:lnTo>
                    <a:lnTo>
                      <a:pt x="2" y="48"/>
                    </a:lnTo>
                    <a:lnTo>
                      <a:pt x="6" y="52"/>
                    </a:lnTo>
                    <a:lnTo>
                      <a:pt x="6" y="52"/>
                    </a:lnTo>
                    <a:lnTo>
                      <a:pt x="10" y="56"/>
                    </a:lnTo>
                    <a:lnTo>
                      <a:pt x="16" y="58"/>
                    </a:lnTo>
                    <a:lnTo>
                      <a:pt x="22" y="58"/>
                    </a:lnTo>
                    <a:lnTo>
                      <a:pt x="28" y="56"/>
                    </a:lnTo>
                    <a:lnTo>
                      <a:pt x="42" y="50"/>
                    </a:lnTo>
                    <a:lnTo>
                      <a:pt x="58" y="42"/>
                    </a:lnTo>
                    <a:lnTo>
                      <a:pt x="70" y="32"/>
                    </a:lnTo>
                    <a:lnTo>
                      <a:pt x="78" y="20"/>
                    </a:lnTo>
                    <a:lnTo>
                      <a:pt x="80" y="16"/>
                    </a:lnTo>
                    <a:lnTo>
                      <a:pt x="82" y="10"/>
                    </a:lnTo>
                    <a:lnTo>
                      <a:pt x="80" y="6"/>
                    </a:lnTo>
                    <a:lnTo>
                      <a:pt x="78" y="4"/>
                    </a:lnTo>
                    <a:lnTo>
                      <a:pt x="78" y="4"/>
                    </a:lnTo>
                    <a:close/>
                  </a:path>
                </a:pathLst>
              </a:custGeom>
              <a:grpFill/>
              <a:ln w="6350">
                <a:noFill/>
                <a:round/>
                <a:headEnd/>
                <a:tailEnd/>
              </a:ln>
            </p:spPr>
            <p:txBody>
              <a:bodyPr/>
              <a:lstStyle/>
              <a:p>
                <a:endParaRPr lang="en-US" b="1" dirty="0"/>
              </a:p>
            </p:txBody>
          </p:sp>
          <p:sp>
            <p:nvSpPr>
              <p:cNvPr id="107" name="Freeform 6113">
                <a:extLst>
                  <a:ext uri="{FF2B5EF4-FFF2-40B4-BE49-F238E27FC236}">
                    <a16:creationId xmlns:a16="http://schemas.microsoft.com/office/drawing/2014/main" id="{609731B7-04CA-6F25-B735-F1ABF9BCD742}"/>
                  </a:ext>
                </a:extLst>
              </p:cNvPr>
              <p:cNvSpPr>
                <a:spLocks/>
              </p:cNvSpPr>
              <p:nvPr/>
            </p:nvSpPr>
            <p:spPr bwMode="auto">
              <a:xfrm>
                <a:off x="1357630" y="1230313"/>
                <a:ext cx="467360" cy="227330"/>
              </a:xfrm>
              <a:custGeom>
                <a:avLst/>
                <a:gdLst/>
                <a:ahLst/>
                <a:cxnLst>
                  <a:cxn ang="0">
                    <a:pos x="700" y="272"/>
                  </a:cxn>
                  <a:cxn ang="0">
                    <a:pos x="720" y="274"/>
                  </a:cxn>
                  <a:cxn ang="0">
                    <a:pos x="736" y="254"/>
                  </a:cxn>
                  <a:cxn ang="0">
                    <a:pos x="708" y="238"/>
                  </a:cxn>
                  <a:cxn ang="0">
                    <a:pos x="684" y="224"/>
                  </a:cxn>
                  <a:cxn ang="0">
                    <a:pos x="646" y="206"/>
                  </a:cxn>
                  <a:cxn ang="0">
                    <a:pos x="608" y="190"/>
                  </a:cxn>
                  <a:cxn ang="0">
                    <a:pos x="586" y="166"/>
                  </a:cxn>
                  <a:cxn ang="0">
                    <a:pos x="592" y="128"/>
                  </a:cxn>
                  <a:cxn ang="0">
                    <a:pos x="560" y="58"/>
                  </a:cxn>
                  <a:cxn ang="0">
                    <a:pos x="506" y="10"/>
                  </a:cxn>
                  <a:cxn ang="0">
                    <a:pos x="482" y="10"/>
                  </a:cxn>
                  <a:cxn ang="0">
                    <a:pos x="438" y="8"/>
                  </a:cxn>
                  <a:cxn ang="0">
                    <a:pos x="450" y="68"/>
                  </a:cxn>
                  <a:cxn ang="0">
                    <a:pos x="478" y="114"/>
                  </a:cxn>
                  <a:cxn ang="0">
                    <a:pos x="456" y="132"/>
                  </a:cxn>
                  <a:cxn ang="0">
                    <a:pos x="420" y="68"/>
                  </a:cxn>
                  <a:cxn ang="0">
                    <a:pos x="382" y="40"/>
                  </a:cxn>
                  <a:cxn ang="0">
                    <a:pos x="354" y="26"/>
                  </a:cxn>
                  <a:cxn ang="0">
                    <a:pos x="352" y="40"/>
                  </a:cxn>
                  <a:cxn ang="0">
                    <a:pos x="372" y="58"/>
                  </a:cxn>
                  <a:cxn ang="0">
                    <a:pos x="336" y="62"/>
                  </a:cxn>
                  <a:cxn ang="0">
                    <a:pos x="318" y="74"/>
                  </a:cxn>
                  <a:cxn ang="0">
                    <a:pos x="296" y="40"/>
                  </a:cxn>
                  <a:cxn ang="0">
                    <a:pos x="224" y="38"/>
                  </a:cxn>
                  <a:cxn ang="0">
                    <a:pos x="190" y="60"/>
                  </a:cxn>
                  <a:cxn ang="0">
                    <a:pos x="206" y="32"/>
                  </a:cxn>
                  <a:cxn ang="0">
                    <a:pos x="196" y="2"/>
                  </a:cxn>
                  <a:cxn ang="0">
                    <a:pos x="100" y="26"/>
                  </a:cxn>
                  <a:cxn ang="0">
                    <a:pos x="22" y="72"/>
                  </a:cxn>
                  <a:cxn ang="0">
                    <a:pos x="40" y="86"/>
                  </a:cxn>
                  <a:cxn ang="0">
                    <a:pos x="2" y="116"/>
                  </a:cxn>
                  <a:cxn ang="0">
                    <a:pos x="14" y="130"/>
                  </a:cxn>
                  <a:cxn ang="0">
                    <a:pos x="34" y="146"/>
                  </a:cxn>
                  <a:cxn ang="0">
                    <a:pos x="116" y="140"/>
                  </a:cxn>
                  <a:cxn ang="0">
                    <a:pos x="76" y="160"/>
                  </a:cxn>
                  <a:cxn ang="0">
                    <a:pos x="44" y="192"/>
                  </a:cxn>
                  <a:cxn ang="0">
                    <a:pos x="110" y="204"/>
                  </a:cxn>
                  <a:cxn ang="0">
                    <a:pos x="210" y="202"/>
                  </a:cxn>
                  <a:cxn ang="0">
                    <a:pos x="276" y="214"/>
                  </a:cxn>
                  <a:cxn ang="0">
                    <a:pos x="294" y="230"/>
                  </a:cxn>
                  <a:cxn ang="0">
                    <a:pos x="168" y="230"/>
                  </a:cxn>
                  <a:cxn ang="0">
                    <a:pos x="70" y="254"/>
                  </a:cxn>
                  <a:cxn ang="0">
                    <a:pos x="122" y="300"/>
                  </a:cxn>
                  <a:cxn ang="0">
                    <a:pos x="222" y="308"/>
                  </a:cxn>
                  <a:cxn ang="0">
                    <a:pos x="232" y="350"/>
                  </a:cxn>
                  <a:cxn ang="0">
                    <a:pos x="314" y="358"/>
                  </a:cxn>
                  <a:cxn ang="0">
                    <a:pos x="420" y="332"/>
                  </a:cxn>
                  <a:cxn ang="0">
                    <a:pos x="478" y="318"/>
                  </a:cxn>
                  <a:cxn ang="0">
                    <a:pos x="490" y="296"/>
                  </a:cxn>
                  <a:cxn ang="0">
                    <a:pos x="516" y="294"/>
                  </a:cxn>
                  <a:cxn ang="0">
                    <a:pos x="540" y="312"/>
                  </a:cxn>
                  <a:cxn ang="0">
                    <a:pos x="560" y="324"/>
                  </a:cxn>
                  <a:cxn ang="0">
                    <a:pos x="592" y="328"/>
                  </a:cxn>
                  <a:cxn ang="0">
                    <a:pos x="640" y="334"/>
                  </a:cxn>
                  <a:cxn ang="0">
                    <a:pos x="680" y="324"/>
                  </a:cxn>
                  <a:cxn ang="0">
                    <a:pos x="700" y="306"/>
                  </a:cxn>
                  <a:cxn ang="0">
                    <a:pos x="692" y="288"/>
                  </a:cxn>
                  <a:cxn ang="0">
                    <a:pos x="648" y="300"/>
                  </a:cxn>
                  <a:cxn ang="0">
                    <a:pos x="632" y="278"/>
                  </a:cxn>
                  <a:cxn ang="0">
                    <a:pos x="660" y="282"/>
                  </a:cxn>
                  <a:cxn ang="0">
                    <a:pos x="668" y="272"/>
                  </a:cxn>
                </a:cxnLst>
                <a:rect l="0" t="0" r="r" b="b"/>
                <a:pathLst>
                  <a:path w="736" h="358">
                    <a:moveTo>
                      <a:pt x="674" y="264"/>
                    </a:moveTo>
                    <a:lnTo>
                      <a:pt x="674" y="264"/>
                    </a:lnTo>
                    <a:lnTo>
                      <a:pt x="682" y="262"/>
                    </a:lnTo>
                    <a:lnTo>
                      <a:pt x="686" y="262"/>
                    </a:lnTo>
                    <a:lnTo>
                      <a:pt x="690" y="264"/>
                    </a:lnTo>
                    <a:lnTo>
                      <a:pt x="694" y="268"/>
                    </a:lnTo>
                    <a:lnTo>
                      <a:pt x="700" y="272"/>
                    </a:lnTo>
                    <a:lnTo>
                      <a:pt x="702" y="274"/>
                    </a:lnTo>
                    <a:lnTo>
                      <a:pt x="704" y="272"/>
                    </a:lnTo>
                    <a:lnTo>
                      <a:pt x="704" y="272"/>
                    </a:lnTo>
                    <a:lnTo>
                      <a:pt x="710" y="268"/>
                    </a:lnTo>
                    <a:lnTo>
                      <a:pt x="714" y="268"/>
                    </a:lnTo>
                    <a:lnTo>
                      <a:pt x="718" y="272"/>
                    </a:lnTo>
                    <a:lnTo>
                      <a:pt x="720" y="274"/>
                    </a:lnTo>
                    <a:lnTo>
                      <a:pt x="726" y="274"/>
                    </a:lnTo>
                    <a:lnTo>
                      <a:pt x="726" y="274"/>
                    </a:lnTo>
                    <a:lnTo>
                      <a:pt x="730" y="274"/>
                    </a:lnTo>
                    <a:lnTo>
                      <a:pt x="734" y="272"/>
                    </a:lnTo>
                    <a:lnTo>
                      <a:pt x="736" y="268"/>
                    </a:lnTo>
                    <a:lnTo>
                      <a:pt x="736" y="264"/>
                    </a:lnTo>
                    <a:lnTo>
                      <a:pt x="736" y="254"/>
                    </a:lnTo>
                    <a:lnTo>
                      <a:pt x="734" y="244"/>
                    </a:lnTo>
                    <a:lnTo>
                      <a:pt x="734" y="244"/>
                    </a:lnTo>
                    <a:lnTo>
                      <a:pt x="732" y="240"/>
                    </a:lnTo>
                    <a:lnTo>
                      <a:pt x="728" y="238"/>
                    </a:lnTo>
                    <a:lnTo>
                      <a:pt x="720" y="238"/>
                    </a:lnTo>
                    <a:lnTo>
                      <a:pt x="712" y="238"/>
                    </a:lnTo>
                    <a:lnTo>
                      <a:pt x="708" y="238"/>
                    </a:lnTo>
                    <a:lnTo>
                      <a:pt x="708" y="234"/>
                    </a:lnTo>
                    <a:lnTo>
                      <a:pt x="708" y="234"/>
                    </a:lnTo>
                    <a:lnTo>
                      <a:pt x="706" y="230"/>
                    </a:lnTo>
                    <a:lnTo>
                      <a:pt x="704" y="230"/>
                    </a:lnTo>
                    <a:lnTo>
                      <a:pt x="698" y="228"/>
                    </a:lnTo>
                    <a:lnTo>
                      <a:pt x="692" y="228"/>
                    </a:lnTo>
                    <a:lnTo>
                      <a:pt x="684" y="224"/>
                    </a:lnTo>
                    <a:lnTo>
                      <a:pt x="674" y="218"/>
                    </a:lnTo>
                    <a:lnTo>
                      <a:pt x="660" y="210"/>
                    </a:lnTo>
                    <a:lnTo>
                      <a:pt x="660" y="210"/>
                    </a:lnTo>
                    <a:lnTo>
                      <a:pt x="652" y="204"/>
                    </a:lnTo>
                    <a:lnTo>
                      <a:pt x="648" y="200"/>
                    </a:lnTo>
                    <a:lnTo>
                      <a:pt x="644" y="202"/>
                    </a:lnTo>
                    <a:lnTo>
                      <a:pt x="646" y="206"/>
                    </a:lnTo>
                    <a:lnTo>
                      <a:pt x="646" y="206"/>
                    </a:lnTo>
                    <a:lnTo>
                      <a:pt x="646" y="208"/>
                    </a:lnTo>
                    <a:lnTo>
                      <a:pt x="642" y="210"/>
                    </a:lnTo>
                    <a:lnTo>
                      <a:pt x="632" y="208"/>
                    </a:lnTo>
                    <a:lnTo>
                      <a:pt x="618" y="200"/>
                    </a:lnTo>
                    <a:lnTo>
                      <a:pt x="612" y="196"/>
                    </a:lnTo>
                    <a:lnTo>
                      <a:pt x="608" y="190"/>
                    </a:lnTo>
                    <a:lnTo>
                      <a:pt x="608" y="190"/>
                    </a:lnTo>
                    <a:lnTo>
                      <a:pt x="602" y="184"/>
                    </a:lnTo>
                    <a:lnTo>
                      <a:pt x="598" y="180"/>
                    </a:lnTo>
                    <a:lnTo>
                      <a:pt x="590" y="174"/>
                    </a:lnTo>
                    <a:lnTo>
                      <a:pt x="586" y="172"/>
                    </a:lnTo>
                    <a:lnTo>
                      <a:pt x="584" y="168"/>
                    </a:lnTo>
                    <a:lnTo>
                      <a:pt x="586" y="166"/>
                    </a:lnTo>
                    <a:lnTo>
                      <a:pt x="588" y="162"/>
                    </a:lnTo>
                    <a:lnTo>
                      <a:pt x="588" y="162"/>
                    </a:lnTo>
                    <a:lnTo>
                      <a:pt x="594" y="152"/>
                    </a:lnTo>
                    <a:lnTo>
                      <a:pt x="596" y="146"/>
                    </a:lnTo>
                    <a:lnTo>
                      <a:pt x="596" y="140"/>
                    </a:lnTo>
                    <a:lnTo>
                      <a:pt x="594" y="134"/>
                    </a:lnTo>
                    <a:lnTo>
                      <a:pt x="592" y="128"/>
                    </a:lnTo>
                    <a:lnTo>
                      <a:pt x="588" y="124"/>
                    </a:lnTo>
                    <a:lnTo>
                      <a:pt x="582" y="118"/>
                    </a:lnTo>
                    <a:lnTo>
                      <a:pt x="582" y="118"/>
                    </a:lnTo>
                    <a:lnTo>
                      <a:pt x="576" y="112"/>
                    </a:lnTo>
                    <a:lnTo>
                      <a:pt x="572" y="102"/>
                    </a:lnTo>
                    <a:lnTo>
                      <a:pt x="566" y="82"/>
                    </a:lnTo>
                    <a:lnTo>
                      <a:pt x="560" y="58"/>
                    </a:lnTo>
                    <a:lnTo>
                      <a:pt x="554" y="48"/>
                    </a:lnTo>
                    <a:lnTo>
                      <a:pt x="548" y="38"/>
                    </a:lnTo>
                    <a:lnTo>
                      <a:pt x="548" y="38"/>
                    </a:lnTo>
                    <a:lnTo>
                      <a:pt x="540" y="28"/>
                    </a:lnTo>
                    <a:lnTo>
                      <a:pt x="532" y="24"/>
                    </a:lnTo>
                    <a:lnTo>
                      <a:pt x="522" y="20"/>
                    </a:lnTo>
                    <a:lnTo>
                      <a:pt x="506" y="10"/>
                    </a:lnTo>
                    <a:lnTo>
                      <a:pt x="506" y="10"/>
                    </a:lnTo>
                    <a:lnTo>
                      <a:pt x="498" y="6"/>
                    </a:lnTo>
                    <a:lnTo>
                      <a:pt x="492" y="4"/>
                    </a:lnTo>
                    <a:lnTo>
                      <a:pt x="490" y="4"/>
                    </a:lnTo>
                    <a:lnTo>
                      <a:pt x="488" y="6"/>
                    </a:lnTo>
                    <a:lnTo>
                      <a:pt x="486" y="8"/>
                    </a:lnTo>
                    <a:lnTo>
                      <a:pt x="482" y="10"/>
                    </a:lnTo>
                    <a:lnTo>
                      <a:pt x="476" y="10"/>
                    </a:lnTo>
                    <a:lnTo>
                      <a:pt x="464" y="6"/>
                    </a:lnTo>
                    <a:lnTo>
                      <a:pt x="464" y="6"/>
                    </a:lnTo>
                    <a:lnTo>
                      <a:pt x="450" y="2"/>
                    </a:lnTo>
                    <a:lnTo>
                      <a:pt x="446" y="2"/>
                    </a:lnTo>
                    <a:lnTo>
                      <a:pt x="440" y="4"/>
                    </a:lnTo>
                    <a:lnTo>
                      <a:pt x="438" y="8"/>
                    </a:lnTo>
                    <a:lnTo>
                      <a:pt x="436" y="12"/>
                    </a:lnTo>
                    <a:lnTo>
                      <a:pt x="436" y="20"/>
                    </a:lnTo>
                    <a:lnTo>
                      <a:pt x="440" y="28"/>
                    </a:lnTo>
                    <a:lnTo>
                      <a:pt x="440" y="28"/>
                    </a:lnTo>
                    <a:lnTo>
                      <a:pt x="444" y="38"/>
                    </a:lnTo>
                    <a:lnTo>
                      <a:pt x="446" y="48"/>
                    </a:lnTo>
                    <a:lnTo>
                      <a:pt x="450" y="68"/>
                    </a:lnTo>
                    <a:lnTo>
                      <a:pt x="454" y="78"/>
                    </a:lnTo>
                    <a:lnTo>
                      <a:pt x="458" y="88"/>
                    </a:lnTo>
                    <a:lnTo>
                      <a:pt x="464" y="98"/>
                    </a:lnTo>
                    <a:lnTo>
                      <a:pt x="472" y="106"/>
                    </a:lnTo>
                    <a:lnTo>
                      <a:pt x="472" y="106"/>
                    </a:lnTo>
                    <a:lnTo>
                      <a:pt x="476" y="110"/>
                    </a:lnTo>
                    <a:lnTo>
                      <a:pt x="478" y="114"/>
                    </a:lnTo>
                    <a:lnTo>
                      <a:pt x="478" y="116"/>
                    </a:lnTo>
                    <a:lnTo>
                      <a:pt x="474" y="118"/>
                    </a:lnTo>
                    <a:lnTo>
                      <a:pt x="468" y="122"/>
                    </a:lnTo>
                    <a:lnTo>
                      <a:pt x="462" y="128"/>
                    </a:lnTo>
                    <a:lnTo>
                      <a:pt x="462" y="128"/>
                    </a:lnTo>
                    <a:lnTo>
                      <a:pt x="458" y="130"/>
                    </a:lnTo>
                    <a:lnTo>
                      <a:pt x="456" y="132"/>
                    </a:lnTo>
                    <a:lnTo>
                      <a:pt x="452" y="130"/>
                    </a:lnTo>
                    <a:lnTo>
                      <a:pt x="446" y="122"/>
                    </a:lnTo>
                    <a:lnTo>
                      <a:pt x="434" y="104"/>
                    </a:lnTo>
                    <a:lnTo>
                      <a:pt x="434" y="104"/>
                    </a:lnTo>
                    <a:lnTo>
                      <a:pt x="430" y="94"/>
                    </a:lnTo>
                    <a:lnTo>
                      <a:pt x="426" y="84"/>
                    </a:lnTo>
                    <a:lnTo>
                      <a:pt x="420" y="68"/>
                    </a:lnTo>
                    <a:lnTo>
                      <a:pt x="418" y="62"/>
                    </a:lnTo>
                    <a:lnTo>
                      <a:pt x="412" y="56"/>
                    </a:lnTo>
                    <a:lnTo>
                      <a:pt x="406" y="50"/>
                    </a:lnTo>
                    <a:lnTo>
                      <a:pt x="396" y="46"/>
                    </a:lnTo>
                    <a:lnTo>
                      <a:pt x="396" y="46"/>
                    </a:lnTo>
                    <a:lnTo>
                      <a:pt x="384" y="42"/>
                    </a:lnTo>
                    <a:lnTo>
                      <a:pt x="382" y="40"/>
                    </a:lnTo>
                    <a:lnTo>
                      <a:pt x="384" y="38"/>
                    </a:lnTo>
                    <a:lnTo>
                      <a:pt x="384" y="36"/>
                    </a:lnTo>
                    <a:lnTo>
                      <a:pt x="384" y="34"/>
                    </a:lnTo>
                    <a:lnTo>
                      <a:pt x="380" y="32"/>
                    </a:lnTo>
                    <a:lnTo>
                      <a:pt x="372" y="30"/>
                    </a:lnTo>
                    <a:lnTo>
                      <a:pt x="372" y="30"/>
                    </a:lnTo>
                    <a:lnTo>
                      <a:pt x="354" y="26"/>
                    </a:lnTo>
                    <a:lnTo>
                      <a:pt x="340" y="26"/>
                    </a:lnTo>
                    <a:lnTo>
                      <a:pt x="338" y="28"/>
                    </a:lnTo>
                    <a:lnTo>
                      <a:pt x="338" y="30"/>
                    </a:lnTo>
                    <a:lnTo>
                      <a:pt x="340" y="32"/>
                    </a:lnTo>
                    <a:lnTo>
                      <a:pt x="346" y="36"/>
                    </a:lnTo>
                    <a:lnTo>
                      <a:pt x="346" y="36"/>
                    </a:lnTo>
                    <a:lnTo>
                      <a:pt x="352" y="40"/>
                    </a:lnTo>
                    <a:lnTo>
                      <a:pt x="356" y="44"/>
                    </a:lnTo>
                    <a:lnTo>
                      <a:pt x="358" y="46"/>
                    </a:lnTo>
                    <a:lnTo>
                      <a:pt x="356" y="48"/>
                    </a:lnTo>
                    <a:lnTo>
                      <a:pt x="356" y="52"/>
                    </a:lnTo>
                    <a:lnTo>
                      <a:pt x="362" y="54"/>
                    </a:lnTo>
                    <a:lnTo>
                      <a:pt x="362" y="54"/>
                    </a:lnTo>
                    <a:lnTo>
                      <a:pt x="372" y="58"/>
                    </a:lnTo>
                    <a:lnTo>
                      <a:pt x="376" y="62"/>
                    </a:lnTo>
                    <a:lnTo>
                      <a:pt x="376" y="64"/>
                    </a:lnTo>
                    <a:lnTo>
                      <a:pt x="372" y="64"/>
                    </a:lnTo>
                    <a:lnTo>
                      <a:pt x="354" y="60"/>
                    </a:lnTo>
                    <a:lnTo>
                      <a:pt x="354" y="60"/>
                    </a:lnTo>
                    <a:lnTo>
                      <a:pt x="344" y="60"/>
                    </a:lnTo>
                    <a:lnTo>
                      <a:pt x="336" y="62"/>
                    </a:lnTo>
                    <a:lnTo>
                      <a:pt x="332" y="66"/>
                    </a:lnTo>
                    <a:lnTo>
                      <a:pt x="330" y="70"/>
                    </a:lnTo>
                    <a:lnTo>
                      <a:pt x="328" y="76"/>
                    </a:lnTo>
                    <a:lnTo>
                      <a:pt x="326" y="78"/>
                    </a:lnTo>
                    <a:lnTo>
                      <a:pt x="322" y="78"/>
                    </a:lnTo>
                    <a:lnTo>
                      <a:pt x="318" y="74"/>
                    </a:lnTo>
                    <a:lnTo>
                      <a:pt x="318" y="74"/>
                    </a:lnTo>
                    <a:lnTo>
                      <a:pt x="314" y="68"/>
                    </a:lnTo>
                    <a:lnTo>
                      <a:pt x="314" y="64"/>
                    </a:lnTo>
                    <a:lnTo>
                      <a:pt x="318" y="56"/>
                    </a:lnTo>
                    <a:lnTo>
                      <a:pt x="318" y="52"/>
                    </a:lnTo>
                    <a:lnTo>
                      <a:pt x="316" y="48"/>
                    </a:lnTo>
                    <a:lnTo>
                      <a:pt x="310" y="44"/>
                    </a:lnTo>
                    <a:lnTo>
                      <a:pt x="296" y="40"/>
                    </a:lnTo>
                    <a:lnTo>
                      <a:pt x="296" y="40"/>
                    </a:lnTo>
                    <a:lnTo>
                      <a:pt x="268" y="34"/>
                    </a:lnTo>
                    <a:lnTo>
                      <a:pt x="250" y="30"/>
                    </a:lnTo>
                    <a:lnTo>
                      <a:pt x="238" y="32"/>
                    </a:lnTo>
                    <a:lnTo>
                      <a:pt x="230" y="36"/>
                    </a:lnTo>
                    <a:lnTo>
                      <a:pt x="230" y="36"/>
                    </a:lnTo>
                    <a:lnTo>
                      <a:pt x="224" y="38"/>
                    </a:lnTo>
                    <a:lnTo>
                      <a:pt x="224" y="42"/>
                    </a:lnTo>
                    <a:lnTo>
                      <a:pt x="226" y="46"/>
                    </a:lnTo>
                    <a:lnTo>
                      <a:pt x="224" y="48"/>
                    </a:lnTo>
                    <a:lnTo>
                      <a:pt x="220" y="50"/>
                    </a:lnTo>
                    <a:lnTo>
                      <a:pt x="198" y="58"/>
                    </a:lnTo>
                    <a:lnTo>
                      <a:pt x="198" y="58"/>
                    </a:lnTo>
                    <a:lnTo>
                      <a:pt x="190" y="60"/>
                    </a:lnTo>
                    <a:lnTo>
                      <a:pt x="186" y="60"/>
                    </a:lnTo>
                    <a:lnTo>
                      <a:pt x="192" y="54"/>
                    </a:lnTo>
                    <a:lnTo>
                      <a:pt x="204" y="44"/>
                    </a:lnTo>
                    <a:lnTo>
                      <a:pt x="206" y="40"/>
                    </a:lnTo>
                    <a:lnTo>
                      <a:pt x="206" y="36"/>
                    </a:lnTo>
                    <a:lnTo>
                      <a:pt x="206" y="36"/>
                    </a:lnTo>
                    <a:lnTo>
                      <a:pt x="206" y="32"/>
                    </a:lnTo>
                    <a:lnTo>
                      <a:pt x="206" y="28"/>
                    </a:lnTo>
                    <a:lnTo>
                      <a:pt x="208" y="20"/>
                    </a:lnTo>
                    <a:lnTo>
                      <a:pt x="208" y="16"/>
                    </a:lnTo>
                    <a:lnTo>
                      <a:pt x="208" y="12"/>
                    </a:lnTo>
                    <a:lnTo>
                      <a:pt x="204" y="8"/>
                    </a:lnTo>
                    <a:lnTo>
                      <a:pt x="196" y="2"/>
                    </a:lnTo>
                    <a:lnTo>
                      <a:pt x="196" y="2"/>
                    </a:lnTo>
                    <a:lnTo>
                      <a:pt x="186" y="0"/>
                    </a:lnTo>
                    <a:lnTo>
                      <a:pt x="176" y="0"/>
                    </a:lnTo>
                    <a:lnTo>
                      <a:pt x="162" y="4"/>
                    </a:lnTo>
                    <a:lnTo>
                      <a:pt x="150" y="8"/>
                    </a:lnTo>
                    <a:lnTo>
                      <a:pt x="122" y="18"/>
                    </a:lnTo>
                    <a:lnTo>
                      <a:pt x="100" y="26"/>
                    </a:lnTo>
                    <a:lnTo>
                      <a:pt x="100" y="26"/>
                    </a:lnTo>
                    <a:lnTo>
                      <a:pt x="82" y="32"/>
                    </a:lnTo>
                    <a:lnTo>
                      <a:pt x="66" y="40"/>
                    </a:lnTo>
                    <a:lnTo>
                      <a:pt x="32" y="60"/>
                    </a:lnTo>
                    <a:lnTo>
                      <a:pt x="32" y="60"/>
                    </a:lnTo>
                    <a:lnTo>
                      <a:pt x="24" y="66"/>
                    </a:lnTo>
                    <a:lnTo>
                      <a:pt x="22" y="70"/>
                    </a:lnTo>
                    <a:lnTo>
                      <a:pt x="22" y="72"/>
                    </a:lnTo>
                    <a:lnTo>
                      <a:pt x="26" y="74"/>
                    </a:lnTo>
                    <a:lnTo>
                      <a:pt x="36" y="78"/>
                    </a:lnTo>
                    <a:lnTo>
                      <a:pt x="40" y="80"/>
                    </a:lnTo>
                    <a:lnTo>
                      <a:pt x="42" y="82"/>
                    </a:lnTo>
                    <a:lnTo>
                      <a:pt x="42" y="82"/>
                    </a:lnTo>
                    <a:lnTo>
                      <a:pt x="42" y="86"/>
                    </a:lnTo>
                    <a:lnTo>
                      <a:pt x="40" y="86"/>
                    </a:lnTo>
                    <a:lnTo>
                      <a:pt x="32" y="90"/>
                    </a:lnTo>
                    <a:lnTo>
                      <a:pt x="20" y="94"/>
                    </a:lnTo>
                    <a:lnTo>
                      <a:pt x="16" y="98"/>
                    </a:lnTo>
                    <a:lnTo>
                      <a:pt x="10" y="104"/>
                    </a:lnTo>
                    <a:lnTo>
                      <a:pt x="10" y="104"/>
                    </a:lnTo>
                    <a:lnTo>
                      <a:pt x="4" y="110"/>
                    </a:lnTo>
                    <a:lnTo>
                      <a:pt x="2" y="116"/>
                    </a:lnTo>
                    <a:lnTo>
                      <a:pt x="0" y="122"/>
                    </a:lnTo>
                    <a:lnTo>
                      <a:pt x="0" y="126"/>
                    </a:lnTo>
                    <a:lnTo>
                      <a:pt x="2" y="130"/>
                    </a:lnTo>
                    <a:lnTo>
                      <a:pt x="6" y="132"/>
                    </a:lnTo>
                    <a:lnTo>
                      <a:pt x="10" y="132"/>
                    </a:lnTo>
                    <a:lnTo>
                      <a:pt x="14" y="130"/>
                    </a:lnTo>
                    <a:lnTo>
                      <a:pt x="14" y="130"/>
                    </a:lnTo>
                    <a:lnTo>
                      <a:pt x="20" y="128"/>
                    </a:lnTo>
                    <a:lnTo>
                      <a:pt x="24" y="126"/>
                    </a:lnTo>
                    <a:lnTo>
                      <a:pt x="26" y="128"/>
                    </a:lnTo>
                    <a:lnTo>
                      <a:pt x="28" y="130"/>
                    </a:lnTo>
                    <a:lnTo>
                      <a:pt x="30" y="138"/>
                    </a:lnTo>
                    <a:lnTo>
                      <a:pt x="34" y="146"/>
                    </a:lnTo>
                    <a:lnTo>
                      <a:pt x="34" y="146"/>
                    </a:lnTo>
                    <a:lnTo>
                      <a:pt x="38" y="150"/>
                    </a:lnTo>
                    <a:lnTo>
                      <a:pt x="44" y="150"/>
                    </a:lnTo>
                    <a:lnTo>
                      <a:pt x="64" y="150"/>
                    </a:lnTo>
                    <a:lnTo>
                      <a:pt x="88" y="144"/>
                    </a:lnTo>
                    <a:lnTo>
                      <a:pt x="104" y="140"/>
                    </a:lnTo>
                    <a:lnTo>
                      <a:pt x="104" y="140"/>
                    </a:lnTo>
                    <a:lnTo>
                      <a:pt x="116" y="140"/>
                    </a:lnTo>
                    <a:lnTo>
                      <a:pt x="120" y="142"/>
                    </a:lnTo>
                    <a:lnTo>
                      <a:pt x="122" y="144"/>
                    </a:lnTo>
                    <a:lnTo>
                      <a:pt x="120" y="146"/>
                    </a:lnTo>
                    <a:lnTo>
                      <a:pt x="114" y="150"/>
                    </a:lnTo>
                    <a:lnTo>
                      <a:pt x="98" y="156"/>
                    </a:lnTo>
                    <a:lnTo>
                      <a:pt x="76" y="160"/>
                    </a:lnTo>
                    <a:lnTo>
                      <a:pt x="76" y="160"/>
                    </a:lnTo>
                    <a:lnTo>
                      <a:pt x="46" y="168"/>
                    </a:lnTo>
                    <a:lnTo>
                      <a:pt x="38" y="170"/>
                    </a:lnTo>
                    <a:lnTo>
                      <a:pt x="34" y="174"/>
                    </a:lnTo>
                    <a:lnTo>
                      <a:pt x="32" y="178"/>
                    </a:lnTo>
                    <a:lnTo>
                      <a:pt x="34" y="182"/>
                    </a:lnTo>
                    <a:lnTo>
                      <a:pt x="38" y="188"/>
                    </a:lnTo>
                    <a:lnTo>
                      <a:pt x="44" y="192"/>
                    </a:lnTo>
                    <a:lnTo>
                      <a:pt x="44" y="192"/>
                    </a:lnTo>
                    <a:lnTo>
                      <a:pt x="56" y="202"/>
                    </a:lnTo>
                    <a:lnTo>
                      <a:pt x="66" y="206"/>
                    </a:lnTo>
                    <a:lnTo>
                      <a:pt x="76" y="206"/>
                    </a:lnTo>
                    <a:lnTo>
                      <a:pt x="94" y="204"/>
                    </a:lnTo>
                    <a:lnTo>
                      <a:pt x="94" y="204"/>
                    </a:lnTo>
                    <a:lnTo>
                      <a:pt x="110" y="204"/>
                    </a:lnTo>
                    <a:lnTo>
                      <a:pt x="120" y="206"/>
                    </a:lnTo>
                    <a:lnTo>
                      <a:pt x="132" y="208"/>
                    </a:lnTo>
                    <a:lnTo>
                      <a:pt x="152" y="208"/>
                    </a:lnTo>
                    <a:lnTo>
                      <a:pt x="152" y="208"/>
                    </a:lnTo>
                    <a:lnTo>
                      <a:pt x="176" y="206"/>
                    </a:lnTo>
                    <a:lnTo>
                      <a:pt x="194" y="202"/>
                    </a:lnTo>
                    <a:lnTo>
                      <a:pt x="210" y="202"/>
                    </a:lnTo>
                    <a:lnTo>
                      <a:pt x="220" y="202"/>
                    </a:lnTo>
                    <a:lnTo>
                      <a:pt x="232" y="204"/>
                    </a:lnTo>
                    <a:lnTo>
                      <a:pt x="232" y="204"/>
                    </a:lnTo>
                    <a:lnTo>
                      <a:pt x="250" y="208"/>
                    </a:lnTo>
                    <a:lnTo>
                      <a:pt x="262" y="210"/>
                    </a:lnTo>
                    <a:lnTo>
                      <a:pt x="268" y="210"/>
                    </a:lnTo>
                    <a:lnTo>
                      <a:pt x="276" y="214"/>
                    </a:lnTo>
                    <a:lnTo>
                      <a:pt x="276" y="214"/>
                    </a:lnTo>
                    <a:lnTo>
                      <a:pt x="290" y="220"/>
                    </a:lnTo>
                    <a:lnTo>
                      <a:pt x="302" y="226"/>
                    </a:lnTo>
                    <a:lnTo>
                      <a:pt x="306" y="228"/>
                    </a:lnTo>
                    <a:lnTo>
                      <a:pt x="306" y="230"/>
                    </a:lnTo>
                    <a:lnTo>
                      <a:pt x="294" y="230"/>
                    </a:lnTo>
                    <a:lnTo>
                      <a:pt x="294" y="230"/>
                    </a:lnTo>
                    <a:lnTo>
                      <a:pt x="280" y="230"/>
                    </a:lnTo>
                    <a:lnTo>
                      <a:pt x="276" y="232"/>
                    </a:lnTo>
                    <a:lnTo>
                      <a:pt x="268" y="232"/>
                    </a:lnTo>
                    <a:lnTo>
                      <a:pt x="246" y="230"/>
                    </a:lnTo>
                    <a:lnTo>
                      <a:pt x="246" y="230"/>
                    </a:lnTo>
                    <a:lnTo>
                      <a:pt x="210" y="228"/>
                    </a:lnTo>
                    <a:lnTo>
                      <a:pt x="168" y="230"/>
                    </a:lnTo>
                    <a:lnTo>
                      <a:pt x="126" y="234"/>
                    </a:lnTo>
                    <a:lnTo>
                      <a:pt x="90" y="240"/>
                    </a:lnTo>
                    <a:lnTo>
                      <a:pt x="90" y="240"/>
                    </a:lnTo>
                    <a:lnTo>
                      <a:pt x="76" y="244"/>
                    </a:lnTo>
                    <a:lnTo>
                      <a:pt x="70" y="250"/>
                    </a:lnTo>
                    <a:lnTo>
                      <a:pt x="70" y="252"/>
                    </a:lnTo>
                    <a:lnTo>
                      <a:pt x="70" y="254"/>
                    </a:lnTo>
                    <a:lnTo>
                      <a:pt x="72" y="262"/>
                    </a:lnTo>
                    <a:lnTo>
                      <a:pt x="78" y="268"/>
                    </a:lnTo>
                    <a:lnTo>
                      <a:pt x="86" y="274"/>
                    </a:lnTo>
                    <a:lnTo>
                      <a:pt x="100" y="290"/>
                    </a:lnTo>
                    <a:lnTo>
                      <a:pt x="100" y="290"/>
                    </a:lnTo>
                    <a:lnTo>
                      <a:pt x="110" y="296"/>
                    </a:lnTo>
                    <a:lnTo>
                      <a:pt x="122" y="300"/>
                    </a:lnTo>
                    <a:lnTo>
                      <a:pt x="138" y="302"/>
                    </a:lnTo>
                    <a:lnTo>
                      <a:pt x="156" y="304"/>
                    </a:lnTo>
                    <a:lnTo>
                      <a:pt x="190" y="304"/>
                    </a:lnTo>
                    <a:lnTo>
                      <a:pt x="214" y="304"/>
                    </a:lnTo>
                    <a:lnTo>
                      <a:pt x="214" y="304"/>
                    </a:lnTo>
                    <a:lnTo>
                      <a:pt x="220" y="306"/>
                    </a:lnTo>
                    <a:lnTo>
                      <a:pt x="222" y="308"/>
                    </a:lnTo>
                    <a:lnTo>
                      <a:pt x="224" y="314"/>
                    </a:lnTo>
                    <a:lnTo>
                      <a:pt x="224" y="320"/>
                    </a:lnTo>
                    <a:lnTo>
                      <a:pt x="222" y="332"/>
                    </a:lnTo>
                    <a:lnTo>
                      <a:pt x="222" y="338"/>
                    </a:lnTo>
                    <a:lnTo>
                      <a:pt x="224" y="342"/>
                    </a:lnTo>
                    <a:lnTo>
                      <a:pt x="224" y="342"/>
                    </a:lnTo>
                    <a:lnTo>
                      <a:pt x="232" y="350"/>
                    </a:lnTo>
                    <a:lnTo>
                      <a:pt x="238" y="356"/>
                    </a:lnTo>
                    <a:lnTo>
                      <a:pt x="246" y="358"/>
                    </a:lnTo>
                    <a:lnTo>
                      <a:pt x="260" y="358"/>
                    </a:lnTo>
                    <a:lnTo>
                      <a:pt x="260" y="358"/>
                    </a:lnTo>
                    <a:lnTo>
                      <a:pt x="282" y="358"/>
                    </a:lnTo>
                    <a:lnTo>
                      <a:pt x="300" y="358"/>
                    </a:lnTo>
                    <a:lnTo>
                      <a:pt x="314" y="358"/>
                    </a:lnTo>
                    <a:lnTo>
                      <a:pt x="324" y="356"/>
                    </a:lnTo>
                    <a:lnTo>
                      <a:pt x="324" y="356"/>
                    </a:lnTo>
                    <a:lnTo>
                      <a:pt x="342" y="352"/>
                    </a:lnTo>
                    <a:lnTo>
                      <a:pt x="370" y="348"/>
                    </a:lnTo>
                    <a:lnTo>
                      <a:pt x="398" y="342"/>
                    </a:lnTo>
                    <a:lnTo>
                      <a:pt x="412" y="338"/>
                    </a:lnTo>
                    <a:lnTo>
                      <a:pt x="420" y="332"/>
                    </a:lnTo>
                    <a:lnTo>
                      <a:pt x="420" y="332"/>
                    </a:lnTo>
                    <a:lnTo>
                      <a:pt x="428" y="328"/>
                    </a:lnTo>
                    <a:lnTo>
                      <a:pt x="436" y="326"/>
                    </a:lnTo>
                    <a:lnTo>
                      <a:pt x="450" y="326"/>
                    </a:lnTo>
                    <a:lnTo>
                      <a:pt x="462" y="324"/>
                    </a:lnTo>
                    <a:lnTo>
                      <a:pt x="470" y="322"/>
                    </a:lnTo>
                    <a:lnTo>
                      <a:pt x="478" y="318"/>
                    </a:lnTo>
                    <a:lnTo>
                      <a:pt x="478" y="318"/>
                    </a:lnTo>
                    <a:lnTo>
                      <a:pt x="486" y="312"/>
                    </a:lnTo>
                    <a:lnTo>
                      <a:pt x="488" y="308"/>
                    </a:lnTo>
                    <a:lnTo>
                      <a:pt x="490" y="304"/>
                    </a:lnTo>
                    <a:lnTo>
                      <a:pt x="490" y="302"/>
                    </a:lnTo>
                    <a:lnTo>
                      <a:pt x="490" y="300"/>
                    </a:lnTo>
                    <a:lnTo>
                      <a:pt x="490" y="296"/>
                    </a:lnTo>
                    <a:lnTo>
                      <a:pt x="494" y="294"/>
                    </a:lnTo>
                    <a:lnTo>
                      <a:pt x="500" y="290"/>
                    </a:lnTo>
                    <a:lnTo>
                      <a:pt x="500" y="290"/>
                    </a:lnTo>
                    <a:lnTo>
                      <a:pt x="506" y="288"/>
                    </a:lnTo>
                    <a:lnTo>
                      <a:pt x="512" y="290"/>
                    </a:lnTo>
                    <a:lnTo>
                      <a:pt x="514" y="292"/>
                    </a:lnTo>
                    <a:lnTo>
                      <a:pt x="516" y="294"/>
                    </a:lnTo>
                    <a:lnTo>
                      <a:pt x="514" y="304"/>
                    </a:lnTo>
                    <a:lnTo>
                      <a:pt x="514" y="304"/>
                    </a:lnTo>
                    <a:lnTo>
                      <a:pt x="514" y="312"/>
                    </a:lnTo>
                    <a:lnTo>
                      <a:pt x="514" y="312"/>
                    </a:lnTo>
                    <a:lnTo>
                      <a:pt x="518" y="312"/>
                    </a:lnTo>
                    <a:lnTo>
                      <a:pt x="530" y="310"/>
                    </a:lnTo>
                    <a:lnTo>
                      <a:pt x="540" y="312"/>
                    </a:lnTo>
                    <a:lnTo>
                      <a:pt x="554" y="314"/>
                    </a:lnTo>
                    <a:lnTo>
                      <a:pt x="554" y="314"/>
                    </a:lnTo>
                    <a:lnTo>
                      <a:pt x="564" y="318"/>
                    </a:lnTo>
                    <a:lnTo>
                      <a:pt x="568" y="320"/>
                    </a:lnTo>
                    <a:lnTo>
                      <a:pt x="568" y="322"/>
                    </a:lnTo>
                    <a:lnTo>
                      <a:pt x="566" y="322"/>
                    </a:lnTo>
                    <a:lnTo>
                      <a:pt x="560" y="324"/>
                    </a:lnTo>
                    <a:lnTo>
                      <a:pt x="562" y="326"/>
                    </a:lnTo>
                    <a:lnTo>
                      <a:pt x="568" y="330"/>
                    </a:lnTo>
                    <a:lnTo>
                      <a:pt x="568" y="330"/>
                    </a:lnTo>
                    <a:lnTo>
                      <a:pt x="576" y="332"/>
                    </a:lnTo>
                    <a:lnTo>
                      <a:pt x="582" y="332"/>
                    </a:lnTo>
                    <a:lnTo>
                      <a:pt x="588" y="330"/>
                    </a:lnTo>
                    <a:lnTo>
                      <a:pt x="592" y="328"/>
                    </a:lnTo>
                    <a:lnTo>
                      <a:pt x="596" y="328"/>
                    </a:lnTo>
                    <a:lnTo>
                      <a:pt x="602" y="328"/>
                    </a:lnTo>
                    <a:lnTo>
                      <a:pt x="612" y="332"/>
                    </a:lnTo>
                    <a:lnTo>
                      <a:pt x="612" y="332"/>
                    </a:lnTo>
                    <a:lnTo>
                      <a:pt x="628" y="336"/>
                    </a:lnTo>
                    <a:lnTo>
                      <a:pt x="636" y="336"/>
                    </a:lnTo>
                    <a:lnTo>
                      <a:pt x="640" y="334"/>
                    </a:lnTo>
                    <a:lnTo>
                      <a:pt x="648" y="336"/>
                    </a:lnTo>
                    <a:lnTo>
                      <a:pt x="648" y="336"/>
                    </a:lnTo>
                    <a:lnTo>
                      <a:pt x="654" y="336"/>
                    </a:lnTo>
                    <a:lnTo>
                      <a:pt x="658" y="336"/>
                    </a:lnTo>
                    <a:lnTo>
                      <a:pt x="668" y="332"/>
                    </a:lnTo>
                    <a:lnTo>
                      <a:pt x="676" y="326"/>
                    </a:lnTo>
                    <a:lnTo>
                      <a:pt x="680" y="324"/>
                    </a:lnTo>
                    <a:lnTo>
                      <a:pt x="686" y="324"/>
                    </a:lnTo>
                    <a:lnTo>
                      <a:pt x="686" y="324"/>
                    </a:lnTo>
                    <a:lnTo>
                      <a:pt x="694" y="322"/>
                    </a:lnTo>
                    <a:lnTo>
                      <a:pt x="700" y="316"/>
                    </a:lnTo>
                    <a:lnTo>
                      <a:pt x="702" y="314"/>
                    </a:lnTo>
                    <a:lnTo>
                      <a:pt x="702" y="310"/>
                    </a:lnTo>
                    <a:lnTo>
                      <a:pt x="700" y="306"/>
                    </a:lnTo>
                    <a:lnTo>
                      <a:pt x="696" y="304"/>
                    </a:lnTo>
                    <a:lnTo>
                      <a:pt x="696" y="304"/>
                    </a:lnTo>
                    <a:lnTo>
                      <a:pt x="692" y="300"/>
                    </a:lnTo>
                    <a:lnTo>
                      <a:pt x="690" y="298"/>
                    </a:lnTo>
                    <a:lnTo>
                      <a:pt x="692" y="294"/>
                    </a:lnTo>
                    <a:lnTo>
                      <a:pt x="694" y="290"/>
                    </a:lnTo>
                    <a:lnTo>
                      <a:pt x="692" y="288"/>
                    </a:lnTo>
                    <a:lnTo>
                      <a:pt x="688" y="286"/>
                    </a:lnTo>
                    <a:lnTo>
                      <a:pt x="688" y="286"/>
                    </a:lnTo>
                    <a:lnTo>
                      <a:pt x="682" y="286"/>
                    </a:lnTo>
                    <a:lnTo>
                      <a:pt x="674" y="288"/>
                    </a:lnTo>
                    <a:lnTo>
                      <a:pt x="660" y="296"/>
                    </a:lnTo>
                    <a:lnTo>
                      <a:pt x="648" y="300"/>
                    </a:lnTo>
                    <a:lnTo>
                      <a:pt x="648" y="300"/>
                    </a:lnTo>
                    <a:lnTo>
                      <a:pt x="650" y="296"/>
                    </a:lnTo>
                    <a:lnTo>
                      <a:pt x="650" y="296"/>
                    </a:lnTo>
                    <a:lnTo>
                      <a:pt x="652" y="290"/>
                    </a:lnTo>
                    <a:lnTo>
                      <a:pt x="650" y="286"/>
                    </a:lnTo>
                    <a:lnTo>
                      <a:pt x="646" y="284"/>
                    </a:lnTo>
                    <a:lnTo>
                      <a:pt x="642" y="280"/>
                    </a:lnTo>
                    <a:lnTo>
                      <a:pt x="632" y="278"/>
                    </a:lnTo>
                    <a:lnTo>
                      <a:pt x="630" y="276"/>
                    </a:lnTo>
                    <a:lnTo>
                      <a:pt x="632" y="274"/>
                    </a:lnTo>
                    <a:lnTo>
                      <a:pt x="632" y="274"/>
                    </a:lnTo>
                    <a:lnTo>
                      <a:pt x="634" y="272"/>
                    </a:lnTo>
                    <a:lnTo>
                      <a:pt x="638" y="272"/>
                    </a:lnTo>
                    <a:lnTo>
                      <a:pt x="650" y="278"/>
                    </a:lnTo>
                    <a:lnTo>
                      <a:pt x="660" y="282"/>
                    </a:lnTo>
                    <a:lnTo>
                      <a:pt x="666" y="282"/>
                    </a:lnTo>
                    <a:lnTo>
                      <a:pt x="670" y="280"/>
                    </a:lnTo>
                    <a:lnTo>
                      <a:pt x="670" y="280"/>
                    </a:lnTo>
                    <a:lnTo>
                      <a:pt x="672" y="278"/>
                    </a:lnTo>
                    <a:lnTo>
                      <a:pt x="672" y="276"/>
                    </a:lnTo>
                    <a:lnTo>
                      <a:pt x="670" y="272"/>
                    </a:lnTo>
                    <a:lnTo>
                      <a:pt x="668" y="272"/>
                    </a:lnTo>
                    <a:lnTo>
                      <a:pt x="668" y="270"/>
                    </a:lnTo>
                    <a:lnTo>
                      <a:pt x="670" y="266"/>
                    </a:lnTo>
                    <a:lnTo>
                      <a:pt x="674" y="264"/>
                    </a:lnTo>
                    <a:lnTo>
                      <a:pt x="674" y="264"/>
                    </a:lnTo>
                    <a:close/>
                  </a:path>
                </a:pathLst>
              </a:custGeom>
              <a:grpFill/>
              <a:ln w="6350">
                <a:noFill/>
                <a:round/>
                <a:headEnd/>
                <a:tailEnd/>
              </a:ln>
            </p:spPr>
            <p:txBody>
              <a:bodyPr/>
              <a:lstStyle/>
              <a:p>
                <a:endParaRPr lang="en-US" b="1" dirty="0"/>
              </a:p>
            </p:txBody>
          </p:sp>
          <p:sp>
            <p:nvSpPr>
              <p:cNvPr id="108" name="Freeform 6115">
                <a:extLst>
                  <a:ext uri="{FF2B5EF4-FFF2-40B4-BE49-F238E27FC236}">
                    <a16:creationId xmlns:a16="http://schemas.microsoft.com/office/drawing/2014/main" id="{ADB8E526-6CA5-79F6-3A89-95CA68241F28}"/>
                  </a:ext>
                </a:extLst>
              </p:cNvPr>
              <p:cNvSpPr>
                <a:spLocks/>
              </p:cNvSpPr>
              <p:nvPr/>
            </p:nvSpPr>
            <p:spPr bwMode="auto">
              <a:xfrm>
                <a:off x="1776730" y="1203643"/>
                <a:ext cx="165100" cy="125730"/>
              </a:xfrm>
              <a:custGeom>
                <a:avLst/>
                <a:gdLst/>
                <a:ahLst/>
                <a:cxnLst>
                  <a:cxn ang="0">
                    <a:pos x="256" y="98"/>
                  </a:cxn>
                  <a:cxn ang="0">
                    <a:pos x="250" y="90"/>
                  </a:cxn>
                  <a:cxn ang="0">
                    <a:pos x="242" y="92"/>
                  </a:cxn>
                  <a:cxn ang="0">
                    <a:pos x="234" y="94"/>
                  </a:cxn>
                  <a:cxn ang="0">
                    <a:pos x="222" y="84"/>
                  </a:cxn>
                  <a:cxn ang="0">
                    <a:pos x="216" y="74"/>
                  </a:cxn>
                  <a:cxn ang="0">
                    <a:pos x="192" y="60"/>
                  </a:cxn>
                  <a:cxn ang="0">
                    <a:pos x="188" y="56"/>
                  </a:cxn>
                  <a:cxn ang="0">
                    <a:pos x="196" y="52"/>
                  </a:cxn>
                  <a:cxn ang="0">
                    <a:pos x="208" y="48"/>
                  </a:cxn>
                  <a:cxn ang="0">
                    <a:pos x="226" y="42"/>
                  </a:cxn>
                  <a:cxn ang="0">
                    <a:pos x="222" y="38"/>
                  </a:cxn>
                  <a:cxn ang="0">
                    <a:pos x="216" y="32"/>
                  </a:cxn>
                  <a:cxn ang="0">
                    <a:pos x="222" y="24"/>
                  </a:cxn>
                  <a:cxn ang="0">
                    <a:pos x="230" y="20"/>
                  </a:cxn>
                  <a:cxn ang="0">
                    <a:pos x="230" y="10"/>
                  </a:cxn>
                  <a:cxn ang="0">
                    <a:pos x="218" y="4"/>
                  </a:cxn>
                  <a:cxn ang="0">
                    <a:pos x="194" y="4"/>
                  </a:cxn>
                  <a:cxn ang="0">
                    <a:pos x="180" y="8"/>
                  </a:cxn>
                  <a:cxn ang="0">
                    <a:pos x="152" y="12"/>
                  </a:cxn>
                  <a:cxn ang="0">
                    <a:pos x="130" y="6"/>
                  </a:cxn>
                  <a:cxn ang="0">
                    <a:pos x="110" y="0"/>
                  </a:cxn>
                  <a:cxn ang="0">
                    <a:pos x="86" y="4"/>
                  </a:cxn>
                  <a:cxn ang="0">
                    <a:pos x="64" y="14"/>
                  </a:cxn>
                  <a:cxn ang="0">
                    <a:pos x="50" y="24"/>
                  </a:cxn>
                  <a:cxn ang="0">
                    <a:pos x="48" y="34"/>
                  </a:cxn>
                  <a:cxn ang="0">
                    <a:pos x="62" y="44"/>
                  </a:cxn>
                  <a:cxn ang="0">
                    <a:pos x="70" y="48"/>
                  </a:cxn>
                  <a:cxn ang="0">
                    <a:pos x="88" y="58"/>
                  </a:cxn>
                  <a:cxn ang="0">
                    <a:pos x="96" y="68"/>
                  </a:cxn>
                  <a:cxn ang="0">
                    <a:pos x="92" y="78"/>
                  </a:cxn>
                  <a:cxn ang="0">
                    <a:pos x="78" y="88"/>
                  </a:cxn>
                  <a:cxn ang="0">
                    <a:pos x="74" y="88"/>
                  </a:cxn>
                  <a:cxn ang="0">
                    <a:pos x="58" y="86"/>
                  </a:cxn>
                  <a:cxn ang="0">
                    <a:pos x="38" y="74"/>
                  </a:cxn>
                  <a:cxn ang="0">
                    <a:pos x="20" y="64"/>
                  </a:cxn>
                  <a:cxn ang="0">
                    <a:pos x="10" y="64"/>
                  </a:cxn>
                  <a:cxn ang="0">
                    <a:pos x="2" y="72"/>
                  </a:cxn>
                  <a:cxn ang="0">
                    <a:pos x="0" y="78"/>
                  </a:cxn>
                  <a:cxn ang="0">
                    <a:pos x="6" y="94"/>
                  </a:cxn>
                  <a:cxn ang="0">
                    <a:pos x="26" y="110"/>
                  </a:cxn>
                  <a:cxn ang="0">
                    <a:pos x="56" y="124"/>
                  </a:cxn>
                  <a:cxn ang="0">
                    <a:pos x="74" y="132"/>
                  </a:cxn>
                  <a:cxn ang="0">
                    <a:pos x="104" y="148"/>
                  </a:cxn>
                  <a:cxn ang="0">
                    <a:pos x="124" y="168"/>
                  </a:cxn>
                  <a:cxn ang="0">
                    <a:pos x="150" y="194"/>
                  </a:cxn>
                  <a:cxn ang="0">
                    <a:pos x="162" y="198"/>
                  </a:cxn>
                  <a:cxn ang="0">
                    <a:pos x="176" y="194"/>
                  </a:cxn>
                  <a:cxn ang="0">
                    <a:pos x="180" y="184"/>
                  </a:cxn>
                  <a:cxn ang="0">
                    <a:pos x="182" y="174"/>
                  </a:cxn>
                  <a:cxn ang="0">
                    <a:pos x="192" y="170"/>
                  </a:cxn>
                  <a:cxn ang="0">
                    <a:pos x="200" y="172"/>
                  </a:cxn>
                  <a:cxn ang="0">
                    <a:pos x="220" y="170"/>
                  </a:cxn>
                  <a:cxn ang="0">
                    <a:pos x="238" y="162"/>
                  </a:cxn>
                  <a:cxn ang="0">
                    <a:pos x="250" y="148"/>
                  </a:cxn>
                  <a:cxn ang="0">
                    <a:pos x="252" y="138"/>
                  </a:cxn>
                  <a:cxn ang="0">
                    <a:pos x="252" y="124"/>
                  </a:cxn>
                  <a:cxn ang="0">
                    <a:pos x="258" y="114"/>
                  </a:cxn>
                  <a:cxn ang="0">
                    <a:pos x="258" y="106"/>
                  </a:cxn>
                  <a:cxn ang="0">
                    <a:pos x="256" y="98"/>
                  </a:cxn>
                </a:cxnLst>
                <a:rect l="0" t="0" r="r" b="b"/>
                <a:pathLst>
                  <a:path w="260" h="198">
                    <a:moveTo>
                      <a:pt x="256" y="98"/>
                    </a:moveTo>
                    <a:lnTo>
                      <a:pt x="256" y="98"/>
                    </a:lnTo>
                    <a:lnTo>
                      <a:pt x="254" y="92"/>
                    </a:lnTo>
                    <a:lnTo>
                      <a:pt x="250" y="90"/>
                    </a:lnTo>
                    <a:lnTo>
                      <a:pt x="246" y="90"/>
                    </a:lnTo>
                    <a:lnTo>
                      <a:pt x="242" y="92"/>
                    </a:lnTo>
                    <a:lnTo>
                      <a:pt x="238" y="94"/>
                    </a:lnTo>
                    <a:lnTo>
                      <a:pt x="234" y="94"/>
                    </a:lnTo>
                    <a:lnTo>
                      <a:pt x="228" y="90"/>
                    </a:lnTo>
                    <a:lnTo>
                      <a:pt x="222" y="84"/>
                    </a:lnTo>
                    <a:lnTo>
                      <a:pt x="222" y="84"/>
                    </a:lnTo>
                    <a:lnTo>
                      <a:pt x="216" y="74"/>
                    </a:lnTo>
                    <a:lnTo>
                      <a:pt x="208" y="68"/>
                    </a:lnTo>
                    <a:lnTo>
                      <a:pt x="192" y="60"/>
                    </a:lnTo>
                    <a:lnTo>
                      <a:pt x="190" y="58"/>
                    </a:lnTo>
                    <a:lnTo>
                      <a:pt x="188" y="56"/>
                    </a:lnTo>
                    <a:lnTo>
                      <a:pt x="190" y="54"/>
                    </a:lnTo>
                    <a:lnTo>
                      <a:pt x="196" y="52"/>
                    </a:lnTo>
                    <a:lnTo>
                      <a:pt x="208" y="48"/>
                    </a:lnTo>
                    <a:lnTo>
                      <a:pt x="208" y="48"/>
                    </a:lnTo>
                    <a:lnTo>
                      <a:pt x="220" y="46"/>
                    </a:lnTo>
                    <a:lnTo>
                      <a:pt x="226" y="42"/>
                    </a:lnTo>
                    <a:lnTo>
                      <a:pt x="226" y="40"/>
                    </a:lnTo>
                    <a:lnTo>
                      <a:pt x="222" y="38"/>
                    </a:lnTo>
                    <a:lnTo>
                      <a:pt x="218" y="34"/>
                    </a:lnTo>
                    <a:lnTo>
                      <a:pt x="216" y="32"/>
                    </a:lnTo>
                    <a:lnTo>
                      <a:pt x="216" y="28"/>
                    </a:lnTo>
                    <a:lnTo>
                      <a:pt x="222" y="24"/>
                    </a:lnTo>
                    <a:lnTo>
                      <a:pt x="222" y="24"/>
                    </a:lnTo>
                    <a:lnTo>
                      <a:pt x="230" y="20"/>
                    </a:lnTo>
                    <a:lnTo>
                      <a:pt x="232" y="16"/>
                    </a:lnTo>
                    <a:lnTo>
                      <a:pt x="230" y="10"/>
                    </a:lnTo>
                    <a:lnTo>
                      <a:pt x="226" y="6"/>
                    </a:lnTo>
                    <a:lnTo>
                      <a:pt x="218" y="4"/>
                    </a:lnTo>
                    <a:lnTo>
                      <a:pt x="208" y="4"/>
                    </a:lnTo>
                    <a:lnTo>
                      <a:pt x="194" y="4"/>
                    </a:lnTo>
                    <a:lnTo>
                      <a:pt x="180" y="8"/>
                    </a:lnTo>
                    <a:lnTo>
                      <a:pt x="180" y="8"/>
                    </a:lnTo>
                    <a:lnTo>
                      <a:pt x="164" y="12"/>
                    </a:lnTo>
                    <a:lnTo>
                      <a:pt x="152" y="12"/>
                    </a:lnTo>
                    <a:lnTo>
                      <a:pt x="140" y="10"/>
                    </a:lnTo>
                    <a:lnTo>
                      <a:pt x="130" y="6"/>
                    </a:lnTo>
                    <a:lnTo>
                      <a:pt x="120" y="4"/>
                    </a:lnTo>
                    <a:lnTo>
                      <a:pt x="110" y="0"/>
                    </a:lnTo>
                    <a:lnTo>
                      <a:pt x="98" y="0"/>
                    </a:lnTo>
                    <a:lnTo>
                      <a:pt x="86" y="4"/>
                    </a:lnTo>
                    <a:lnTo>
                      <a:pt x="86" y="4"/>
                    </a:lnTo>
                    <a:lnTo>
                      <a:pt x="64" y="14"/>
                    </a:lnTo>
                    <a:lnTo>
                      <a:pt x="56" y="20"/>
                    </a:lnTo>
                    <a:lnTo>
                      <a:pt x="50" y="24"/>
                    </a:lnTo>
                    <a:lnTo>
                      <a:pt x="46" y="28"/>
                    </a:lnTo>
                    <a:lnTo>
                      <a:pt x="48" y="34"/>
                    </a:lnTo>
                    <a:lnTo>
                      <a:pt x="52" y="38"/>
                    </a:lnTo>
                    <a:lnTo>
                      <a:pt x="62" y="44"/>
                    </a:lnTo>
                    <a:lnTo>
                      <a:pt x="70" y="48"/>
                    </a:lnTo>
                    <a:lnTo>
                      <a:pt x="70" y="48"/>
                    </a:lnTo>
                    <a:lnTo>
                      <a:pt x="82" y="52"/>
                    </a:lnTo>
                    <a:lnTo>
                      <a:pt x="88" y="58"/>
                    </a:lnTo>
                    <a:lnTo>
                      <a:pt x="94" y="62"/>
                    </a:lnTo>
                    <a:lnTo>
                      <a:pt x="96" y="68"/>
                    </a:lnTo>
                    <a:lnTo>
                      <a:pt x="94" y="74"/>
                    </a:lnTo>
                    <a:lnTo>
                      <a:pt x="92" y="78"/>
                    </a:lnTo>
                    <a:lnTo>
                      <a:pt x="86" y="84"/>
                    </a:lnTo>
                    <a:lnTo>
                      <a:pt x="78" y="88"/>
                    </a:lnTo>
                    <a:lnTo>
                      <a:pt x="78" y="88"/>
                    </a:lnTo>
                    <a:lnTo>
                      <a:pt x="74" y="88"/>
                    </a:lnTo>
                    <a:lnTo>
                      <a:pt x="68" y="90"/>
                    </a:lnTo>
                    <a:lnTo>
                      <a:pt x="58" y="86"/>
                    </a:lnTo>
                    <a:lnTo>
                      <a:pt x="48" y="80"/>
                    </a:lnTo>
                    <a:lnTo>
                      <a:pt x="38" y="74"/>
                    </a:lnTo>
                    <a:lnTo>
                      <a:pt x="28" y="68"/>
                    </a:lnTo>
                    <a:lnTo>
                      <a:pt x="20" y="64"/>
                    </a:lnTo>
                    <a:lnTo>
                      <a:pt x="16" y="64"/>
                    </a:lnTo>
                    <a:lnTo>
                      <a:pt x="10" y="64"/>
                    </a:lnTo>
                    <a:lnTo>
                      <a:pt x="6" y="66"/>
                    </a:lnTo>
                    <a:lnTo>
                      <a:pt x="2" y="72"/>
                    </a:lnTo>
                    <a:lnTo>
                      <a:pt x="2" y="72"/>
                    </a:lnTo>
                    <a:lnTo>
                      <a:pt x="0" y="78"/>
                    </a:lnTo>
                    <a:lnTo>
                      <a:pt x="0" y="86"/>
                    </a:lnTo>
                    <a:lnTo>
                      <a:pt x="6" y="94"/>
                    </a:lnTo>
                    <a:lnTo>
                      <a:pt x="14" y="102"/>
                    </a:lnTo>
                    <a:lnTo>
                      <a:pt x="26" y="110"/>
                    </a:lnTo>
                    <a:lnTo>
                      <a:pt x="40" y="118"/>
                    </a:lnTo>
                    <a:lnTo>
                      <a:pt x="56" y="124"/>
                    </a:lnTo>
                    <a:lnTo>
                      <a:pt x="74" y="132"/>
                    </a:lnTo>
                    <a:lnTo>
                      <a:pt x="74" y="132"/>
                    </a:lnTo>
                    <a:lnTo>
                      <a:pt x="90" y="138"/>
                    </a:lnTo>
                    <a:lnTo>
                      <a:pt x="104" y="148"/>
                    </a:lnTo>
                    <a:lnTo>
                      <a:pt x="116" y="158"/>
                    </a:lnTo>
                    <a:lnTo>
                      <a:pt x="124" y="168"/>
                    </a:lnTo>
                    <a:lnTo>
                      <a:pt x="142" y="188"/>
                    </a:lnTo>
                    <a:lnTo>
                      <a:pt x="150" y="194"/>
                    </a:lnTo>
                    <a:lnTo>
                      <a:pt x="162" y="198"/>
                    </a:lnTo>
                    <a:lnTo>
                      <a:pt x="162" y="198"/>
                    </a:lnTo>
                    <a:lnTo>
                      <a:pt x="170" y="198"/>
                    </a:lnTo>
                    <a:lnTo>
                      <a:pt x="176" y="194"/>
                    </a:lnTo>
                    <a:lnTo>
                      <a:pt x="178" y="190"/>
                    </a:lnTo>
                    <a:lnTo>
                      <a:pt x="180" y="184"/>
                    </a:lnTo>
                    <a:lnTo>
                      <a:pt x="182" y="178"/>
                    </a:lnTo>
                    <a:lnTo>
                      <a:pt x="182" y="174"/>
                    </a:lnTo>
                    <a:lnTo>
                      <a:pt x="186" y="170"/>
                    </a:lnTo>
                    <a:lnTo>
                      <a:pt x="192" y="170"/>
                    </a:lnTo>
                    <a:lnTo>
                      <a:pt x="192" y="170"/>
                    </a:lnTo>
                    <a:lnTo>
                      <a:pt x="200" y="172"/>
                    </a:lnTo>
                    <a:lnTo>
                      <a:pt x="210" y="172"/>
                    </a:lnTo>
                    <a:lnTo>
                      <a:pt x="220" y="170"/>
                    </a:lnTo>
                    <a:lnTo>
                      <a:pt x="230" y="166"/>
                    </a:lnTo>
                    <a:lnTo>
                      <a:pt x="238" y="162"/>
                    </a:lnTo>
                    <a:lnTo>
                      <a:pt x="246" y="156"/>
                    </a:lnTo>
                    <a:lnTo>
                      <a:pt x="250" y="148"/>
                    </a:lnTo>
                    <a:lnTo>
                      <a:pt x="252" y="138"/>
                    </a:lnTo>
                    <a:lnTo>
                      <a:pt x="252" y="138"/>
                    </a:lnTo>
                    <a:lnTo>
                      <a:pt x="252" y="130"/>
                    </a:lnTo>
                    <a:lnTo>
                      <a:pt x="252" y="124"/>
                    </a:lnTo>
                    <a:lnTo>
                      <a:pt x="256" y="118"/>
                    </a:lnTo>
                    <a:lnTo>
                      <a:pt x="258" y="114"/>
                    </a:lnTo>
                    <a:lnTo>
                      <a:pt x="260" y="112"/>
                    </a:lnTo>
                    <a:lnTo>
                      <a:pt x="258" y="106"/>
                    </a:lnTo>
                    <a:lnTo>
                      <a:pt x="256" y="98"/>
                    </a:lnTo>
                    <a:lnTo>
                      <a:pt x="256" y="98"/>
                    </a:lnTo>
                    <a:close/>
                  </a:path>
                </a:pathLst>
              </a:custGeom>
              <a:grpFill/>
              <a:ln w="6350">
                <a:noFill/>
                <a:round/>
                <a:headEnd/>
                <a:tailEnd/>
              </a:ln>
            </p:spPr>
            <p:txBody>
              <a:bodyPr/>
              <a:lstStyle/>
              <a:p>
                <a:endParaRPr lang="en-US" b="1" dirty="0"/>
              </a:p>
            </p:txBody>
          </p:sp>
          <p:sp>
            <p:nvSpPr>
              <p:cNvPr id="109" name="Freeform 6116">
                <a:extLst>
                  <a:ext uri="{FF2B5EF4-FFF2-40B4-BE49-F238E27FC236}">
                    <a16:creationId xmlns:a16="http://schemas.microsoft.com/office/drawing/2014/main" id="{93556919-379D-7C74-A35B-740CACE1D67D}"/>
                  </a:ext>
                </a:extLst>
              </p:cNvPr>
              <p:cNvSpPr>
                <a:spLocks/>
              </p:cNvSpPr>
              <p:nvPr/>
            </p:nvSpPr>
            <p:spPr bwMode="auto">
              <a:xfrm>
                <a:off x="1750060" y="1098233"/>
                <a:ext cx="34290" cy="8890"/>
              </a:xfrm>
              <a:custGeom>
                <a:avLst/>
                <a:gdLst/>
                <a:ahLst/>
                <a:cxnLst>
                  <a:cxn ang="0">
                    <a:pos x="2" y="14"/>
                  </a:cxn>
                  <a:cxn ang="0">
                    <a:pos x="2" y="14"/>
                  </a:cxn>
                  <a:cxn ang="0">
                    <a:pos x="8" y="14"/>
                  </a:cxn>
                  <a:cxn ang="0">
                    <a:pos x="16" y="14"/>
                  </a:cxn>
                  <a:cxn ang="0">
                    <a:pos x="36" y="10"/>
                  </a:cxn>
                  <a:cxn ang="0">
                    <a:pos x="50" y="4"/>
                  </a:cxn>
                  <a:cxn ang="0">
                    <a:pos x="54" y="2"/>
                  </a:cxn>
                  <a:cxn ang="0">
                    <a:pos x="54" y="2"/>
                  </a:cxn>
                  <a:cxn ang="0">
                    <a:pos x="54" y="0"/>
                  </a:cxn>
                  <a:cxn ang="0">
                    <a:pos x="54" y="0"/>
                  </a:cxn>
                  <a:cxn ang="0">
                    <a:pos x="48" y="0"/>
                  </a:cxn>
                  <a:cxn ang="0">
                    <a:pos x="38" y="0"/>
                  </a:cxn>
                  <a:cxn ang="0">
                    <a:pos x="18" y="4"/>
                  </a:cxn>
                  <a:cxn ang="0">
                    <a:pos x="2" y="10"/>
                  </a:cxn>
                  <a:cxn ang="0">
                    <a:pos x="0" y="12"/>
                  </a:cxn>
                  <a:cxn ang="0">
                    <a:pos x="2" y="14"/>
                  </a:cxn>
                  <a:cxn ang="0">
                    <a:pos x="2" y="14"/>
                  </a:cxn>
                </a:cxnLst>
                <a:rect l="0" t="0" r="r" b="b"/>
                <a:pathLst>
                  <a:path w="54" h="14">
                    <a:moveTo>
                      <a:pt x="2" y="14"/>
                    </a:moveTo>
                    <a:lnTo>
                      <a:pt x="2" y="14"/>
                    </a:lnTo>
                    <a:lnTo>
                      <a:pt x="8" y="14"/>
                    </a:lnTo>
                    <a:lnTo>
                      <a:pt x="16" y="14"/>
                    </a:lnTo>
                    <a:lnTo>
                      <a:pt x="36" y="10"/>
                    </a:lnTo>
                    <a:lnTo>
                      <a:pt x="50" y="4"/>
                    </a:lnTo>
                    <a:lnTo>
                      <a:pt x="54" y="2"/>
                    </a:lnTo>
                    <a:lnTo>
                      <a:pt x="54" y="2"/>
                    </a:lnTo>
                    <a:lnTo>
                      <a:pt x="54" y="0"/>
                    </a:lnTo>
                    <a:lnTo>
                      <a:pt x="54" y="0"/>
                    </a:lnTo>
                    <a:lnTo>
                      <a:pt x="48" y="0"/>
                    </a:lnTo>
                    <a:lnTo>
                      <a:pt x="38" y="0"/>
                    </a:lnTo>
                    <a:lnTo>
                      <a:pt x="18" y="4"/>
                    </a:lnTo>
                    <a:lnTo>
                      <a:pt x="2" y="10"/>
                    </a:lnTo>
                    <a:lnTo>
                      <a:pt x="0" y="12"/>
                    </a:lnTo>
                    <a:lnTo>
                      <a:pt x="2" y="14"/>
                    </a:lnTo>
                    <a:lnTo>
                      <a:pt x="2" y="14"/>
                    </a:lnTo>
                    <a:close/>
                  </a:path>
                </a:pathLst>
              </a:custGeom>
              <a:grpFill/>
              <a:ln w="6350">
                <a:noFill/>
                <a:round/>
                <a:headEnd/>
                <a:tailEnd/>
              </a:ln>
            </p:spPr>
            <p:txBody>
              <a:bodyPr/>
              <a:lstStyle/>
              <a:p>
                <a:endParaRPr lang="en-US" b="1" dirty="0"/>
              </a:p>
            </p:txBody>
          </p:sp>
          <p:sp>
            <p:nvSpPr>
              <p:cNvPr id="110" name="Freeform 6117">
                <a:extLst>
                  <a:ext uri="{FF2B5EF4-FFF2-40B4-BE49-F238E27FC236}">
                    <a16:creationId xmlns:a16="http://schemas.microsoft.com/office/drawing/2014/main" id="{18BDB570-83B3-B97C-DB15-BDB8CD166717}"/>
                  </a:ext>
                </a:extLst>
              </p:cNvPr>
              <p:cNvSpPr>
                <a:spLocks/>
              </p:cNvSpPr>
              <p:nvPr/>
            </p:nvSpPr>
            <p:spPr bwMode="auto">
              <a:xfrm>
                <a:off x="1854200" y="1394143"/>
                <a:ext cx="114300" cy="66040"/>
              </a:xfrm>
              <a:custGeom>
                <a:avLst/>
                <a:gdLst/>
                <a:ahLst/>
                <a:cxnLst>
                  <a:cxn ang="0">
                    <a:pos x="42" y="32"/>
                  </a:cxn>
                  <a:cxn ang="0">
                    <a:pos x="42" y="32"/>
                  </a:cxn>
                  <a:cxn ang="0">
                    <a:pos x="32" y="42"/>
                  </a:cxn>
                  <a:cxn ang="0">
                    <a:pos x="24" y="50"/>
                  </a:cxn>
                  <a:cxn ang="0">
                    <a:pos x="14" y="52"/>
                  </a:cxn>
                  <a:cxn ang="0">
                    <a:pos x="8" y="54"/>
                  </a:cxn>
                  <a:cxn ang="0">
                    <a:pos x="2" y="56"/>
                  </a:cxn>
                  <a:cxn ang="0">
                    <a:pos x="0" y="58"/>
                  </a:cxn>
                  <a:cxn ang="0">
                    <a:pos x="2" y="62"/>
                  </a:cxn>
                  <a:cxn ang="0">
                    <a:pos x="10" y="68"/>
                  </a:cxn>
                  <a:cxn ang="0">
                    <a:pos x="10" y="68"/>
                  </a:cxn>
                  <a:cxn ang="0">
                    <a:pos x="20" y="74"/>
                  </a:cxn>
                  <a:cxn ang="0">
                    <a:pos x="34" y="78"/>
                  </a:cxn>
                  <a:cxn ang="0">
                    <a:pos x="72" y="86"/>
                  </a:cxn>
                  <a:cxn ang="0">
                    <a:pos x="72" y="86"/>
                  </a:cxn>
                  <a:cxn ang="0">
                    <a:pos x="84" y="88"/>
                  </a:cxn>
                  <a:cxn ang="0">
                    <a:pos x="94" y="92"/>
                  </a:cxn>
                  <a:cxn ang="0">
                    <a:pos x="112" y="100"/>
                  </a:cxn>
                  <a:cxn ang="0">
                    <a:pos x="120" y="102"/>
                  </a:cxn>
                  <a:cxn ang="0">
                    <a:pos x="128" y="104"/>
                  </a:cxn>
                  <a:cxn ang="0">
                    <a:pos x="136" y="102"/>
                  </a:cxn>
                  <a:cxn ang="0">
                    <a:pos x="142" y="96"/>
                  </a:cxn>
                  <a:cxn ang="0">
                    <a:pos x="142" y="96"/>
                  </a:cxn>
                  <a:cxn ang="0">
                    <a:pos x="150" y="90"/>
                  </a:cxn>
                  <a:cxn ang="0">
                    <a:pos x="156" y="88"/>
                  </a:cxn>
                  <a:cxn ang="0">
                    <a:pos x="164" y="86"/>
                  </a:cxn>
                  <a:cxn ang="0">
                    <a:pos x="170" y="86"/>
                  </a:cxn>
                  <a:cxn ang="0">
                    <a:pos x="174" y="84"/>
                  </a:cxn>
                  <a:cxn ang="0">
                    <a:pos x="178" y="78"/>
                  </a:cxn>
                  <a:cxn ang="0">
                    <a:pos x="178" y="78"/>
                  </a:cxn>
                  <a:cxn ang="0">
                    <a:pos x="180" y="74"/>
                  </a:cxn>
                  <a:cxn ang="0">
                    <a:pos x="180" y="72"/>
                  </a:cxn>
                  <a:cxn ang="0">
                    <a:pos x="174" y="72"/>
                  </a:cxn>
                  <a:cxn ang="0">
                    <a:pos x="170" y="72"/>
                  </a:cxn>
                  <a:cxn ang="0">
                    <a:pos x="164" y="70"/>
                  </a:cxn>
                  <a:cxn ang="0">
                    <a:pos x="158" y="66"/>
                  </a:cxn>
                  <a:cxn ang="0">
                    <a:pos x="152" y="58"/>
                  </a:cxn>
                  <a:cxn ang="0">
                    <a:pos x="152" y="58"/>
                  </a:cxn>
                  <a:cxn ang="0">
                    <a:pos x="148" y="50"/>
                  </a:cxn>
                  <a:cxn ang="0">
                    <a:pos x="144" y="44"/>
                  </a:cxn>
                  <a:cxn ang="0">
                    <a:pos x="140" y="42"/>
                  </a:cxn>
                  <a:cxn ang="0">
                    <a:pos x="136" y="42"/>
                  </a:cxn>
                  <a:cxn ang="0">
                    <a:pos x="124" y="36"/>
                  </a:cxn>
                  <a:cxn ang="0">
                    <a:pos x="116" y="30"/>
                  </a:cxn>
                  <a:cxn ang="0">
                    <a:pos x="106" y="20"/>
                  </a:cxn>
                  <a:cxn ang="0">
                    <a:pos x="106" y="20"/>
                  </a:cxn>
                  <a:cxn ang="0">
                    <a:pos x="94" y="10"/>
                  </a:cxn>
                  <a:cxn ang="0">
                    <a:pos x="86" y="2"/>
                  </a:cxn>
                  <a:cxn ang="0">
                    <a:pos x="78" y="0"/>
                  </a:cxn>
                  <a:cxn ang="0">
                    <a:pos x="70" y="0"/>
                  </a:cxn>
                  <a:cxn ang="0">
                    <a:pos x="64" y="4"/>
                  </a:cxn>
                  <a:cxn ang="0">
                    <a:pos x="56" y="10"/>
                  </a:cxn>
                  <a:cxn ang="0">
                    <a:pos x="42" y="32"/>
                  </a:cxn>
                  <a:cxn ang="0">
                    <a:pos x="42" y="32"/>
                  </a:cxn>
                </a:cxnLst>
                <a:rect l="0" t="0" r="r" b="b"/>
                <a:pathLst>
                  <a:path w="180" h="104">
                    <a:moveTo>
                      <a:pt x="42" y="32"/>
                    </a:moveTo>
                    <a:lnTo>
                      <a:pt x="42" y="32"/>
                    </a:lnTo>
                    <a:lnTo>
                      <a:pt x="32" y="42"/>
                    </a:lnTo>
                    <a:lnTo>
                      <a:pt x="24" y="50"/>
                    </a:lnTo>
                    <a:lnTo>
                      <a:pt x="14" y="52"/>
                    </a:lnTo>
                    <a:lnTo>
                      <a:pt x="8" y="54"/>
                    </a:lnTo>
                    <a:lnTo>
                      <a:pt x="2" y="56"/>
                    </a:lnTo>
                    <a:lnTo>
                      <a:pt x="0" y="58"/>
                    </a:lnTo>
                    <a:lnTo>
                      <a:pt x="2" y="62"/>
                    </a:lnTo>
                    <a:lnTo>
                      <a:pt x="10" y="68"/>
                    </a:lnTo>
                    <a:lnTo>
                      <a:pt x="10" y="68"/>
                    </a:lnTo>
                    <a:lnTo>
                      <a:pt x="20" y="74"/>
                    </a:lnTo>
                    <a:lnTo>
                      <a:pt x="34" y="78"/>
                    </a:lnTo>
                    <a:lnTo>
                      <a:pt x="72" y="86"/>
                    </a:lnTo>
                    <a:lnTo>
                      <a:pt x="72" y="86"/>
                    </a:lnTo>
                    <a:lnTo>
                      <a:pt x="84" y="88"/>
                    </a:lnTo>
                    <a:lnTo>
                      <a:pt x="94" y="92"/>
                    </a:lnTo>
                    <a:lnTo>
                      <a:pt x="112" y="100"/>
                    </a:lnTo>
                    <a:lnTo>
                      <a:pt x="120" y="102"/>
                    </a:lnTo>
                    <a:lnTo>
                      <a:pt x="128" y="104"/>
                    </a:lnTo>
                    <a:lnTo>
                      <a:pt x="136" y="102"/>
                    </a:lnTo>
                    <a:lnTo>
                      <a:pt x="142" y="96"/>
                    </a:lnTo>
                    <a:lnTo>
                      <a:pt x="142" y="96"/>
                    </a:lnTo>
                    <a:lnTo>
                      <a:pt x="150" y="90"/>
                    </a:lnTo>
                    <a:lnTo>
                      <a:pt x="156" y="88"/>
                    </a:lnTo>
                    <a:lnTo>
                      <a:pt x="164" y="86"/>
                    </a:lnTo>
                    <a:lnTo>
                      <a:pt x="170" y="86"/>
                    </a:lnTo>
                    <a:lnTo>
                      <a:pt x="174" y="84"/>
                    </a:lnTo>
                    <a:lnTo>
                      <a:pt x="178" y="78"/>
                    </a:lnTo>
                    <a:lnTo>
                      <a:pt x="178" y="78"/>
                    </a:lnTo>
                    <a:lnTo>
                      <a:pt x="180" y="74"/>
                    </a:lnTo>
                    <a:lnTo>
                      <a:pt x="180" y="72"/>
                    </a:lnTo>
                    <a:lnTo>
                      <a:pt x="174" y="72"/>
                    </a:lnTo>
                    <a:lnTo>
                      <a:pt x="170" y="72"/>
                    </a:lnTo>
                    <a:lnTo>
                      <a:pt x="164" y="70"/>
                    </a:lnTo>
                    <a:lnTo>
                      <a:pt x="158" y="66"/>
                    </a:lnTo>
                    <a:lnTo>
                      <a:pt x="152" y="58"/>
                    </a:lnTo>
                    <a:lnTo>
                      <a:pt x="152" y="58"/>
                    </a:lnTo>
                    <a:lnTo>
                      <a:pt x="148" y="50"/>
                    </a:lnTo>
                    <a:lnTo>
                      <a:pt x="144" y="44"/>
                    </a:lnTo>
                    <a:lnTo>
                      <a:pt x="140" y="42"/>
                    </a:lnTo>
                    <a:lnTo>
                      <a:pt x="136" y="42"/>
                    </a:lnTo>
                    <a:lnTo>
                      <a:pt x="124" y="36"/>
                    </a:lnTo>
                    <a:lnTo>
                      <a:pt x="116" y="30"/>
                    </a:lnTo>
                    <a:lnTo>
                      <a:pt x="106" y="20"/>
                    </a:lnTo>
                    <a:lnTo>
                      <a:pt x="106" y="20"/>
                    </a:lnTo>
                    <a:lnTo>
                      <a:pt x="94" y="10"/>
                    </a:lnTo>
                    <a:lnTo>
                      <a:pt x="86" y="2"/>
                    </a:lnTo>
                    <a:lnTo>
                      <a:pt x="78" y="0"/>
                    </a:lnTo>
                    <a:lnTo>
                      <a:pt x="70" y="0"/>
                    </a:lnTo>
                    <a:lnTo>
                      <a:pt x="64" y="4"/>
                    </a:lnTo>
                    <a:lnTo>
                      <a:pt x="56" y="10"/>
                    </a:lnTo>
                    <a:lnTo>
                      <a:pt x="42" y="32"/>
                    </a:lnTo>
                    <a:lnTo>
                      <a:pt x="42" y="32"/>
                    </a:lnTo>
                    <a:close/>
                  </a:path>
                </a:pathLst>
              </a:custGeom>
              <a:grpFill/>
              <a:ln w="6350">
                <a:noFill/>
                <a:round/>
                <a:headEnd/>
                <a:tailEnd/>
              </a:ln>
            </p:spPr>
            <p:txBody>
              <a:bodyPr/>
              <a:lstStyle/>
              <a:p>
                <a:endParaRPr lang="en-US" b="1" dirty="0"/>
              </a:p>
            </p:txBody>
          </p:sp>
          <p:sp>
            <p:nvSpPr>
              <p:cNvPr id="111" name="Freeform 6118">
                <a:extLst>
                  <a:ext uri="{FF2B5EF4-FFF2-40B4-BE49-F238E27FC236}">
                    <a16:creationId xmlns:a16="http://schemas.microsoft.com/office/drawing/2014/main" id="{622BF835-A213-9601-A9B0-60C588530F6C}"/>
                  </a:ext>
                </a:extLst>
              </p:cNvPr>
              <p:cNvSpPr>
                <a:spLocks/>
              </p:cNvSpPr>
              <p:nvPr/>
            </p:nvSpPr>
            <p:spPr bwMode="auto">
              <a:xfrm>
                <a:off x="2529839" y="699453"/>
                <a:ext cx="1550670" cy="1127760"/>
              </a:xfrm>
              <a:custGeom>
                <a:avLst/>
                <a:gdLst/>
                <a:ahLst/>
                <a:cxnLst>
                  <a:cxn ang="0">
                    <a:pos x="220" y="296"/>
                  </a:cxn>
                  <a:cxn ang="0">
                    <a:pos x="150" y="400"/>
                  </a:cxn>
                  <a:cxn ang="0">
                    <a:pos x="96" y="502"/>
                  </a:cxn>
                  <a:cxn ang="0">
                    <a:pos x="62" y="558"/>
                  </a:cxn>
                  <a:cxn ang="0">
                    <a:pos x="228" y="618"/>
                  </a:cxn>
                  <a:cxn ang="0">
                    <a:pos x="350" y="620"/>
                  </a:cxn>
                  <a:cxn ang="0">
                    <a:pos x="584" y="666"/>
                  </a:cxn>
                  <a:cxn ang="0">
                    <a:pos x="674" y="786"/>
                  </a:cxn>
                  <a:cxn ang="0">
                    <a:pos x="706" y="902"/>
                  </a:cxn>
                  <a:cxn ang="0">
                    <a:pos x="744" y="990"/>
                  </a:cxn>
                  <a:cxn ang="0">
                    <a:pos x="836" y="1010"/>
                  </a:cxn>
                  <a:cxn ang="0">
                    <a:pos x="750" y="1050"/>
                  </a:cxn>
                  <a:cxn ang="0">
                    <a:pos x="890" y="1110"/>
                  </a:cxn>
                  <a:cxn ang="0">
                    <a:pos x="788" y="1212"/>
                  </a:cxn>
                  <a:cxn ang="0">
                    <a:pos x="782" y="1328"/>
                  </a:cxn>
                  <a:cxn ang="0">
                    <a:pos x="834" y="1452"/>
                  </a:cxn>
                  <a:cxn ang="0">
                    <a:pos x="922" y="1474"/>
                  </a:cxn>
                  <a:cxn ang="0">
                    <a:pos x="860" y="1502"/>
                  </a:cxn>
                  <a:cxn ang="0">
                    <a:pos x="908" y="1598"/>
                  </a:cxn>
                  <a:cxn ang="0">
                    <a:pos x="966" y="1678"/>
                  </a:cxn>
                  <a:cxn ang="0">
                    <a:pos x="1032" y="1712"/>
                  </a:cxn>
                  <a:cxn ang="0">
                    <a:pos x="1090" y="1738"/>
                  </a:cxn>
                  <a:cxn ang="0">
                    <a:pos x="1196" y="1768"/>
                  </a:cxn>
                  <a:cxn ang="0">
                    <a:pos x="1232" y="1622"/>
                  </a:cxn>
                  <a:cxn ang="0">
                    <a:pos x="1262" y="1566"/>
                  </a:cxn>
                  <a:cxn ang="0">
                    <a:pos x="1262" y="1486"/>
                  </a:cxn>
                  <a:cxn ang="0">
                    <a:pos x="1332" y="1420"/>
                  </a:cxn>
                  <a:cxn ang="0">
                    <a:pos x="1402" y="1376"/>
                  </a:cxn>
                  <a:cxn ang="0">
                    <a:pos x="1412" y="1372"/>
                  </a:cxn>
                  <a:cxn ang="0">
                    <a:pos x="1468" y="1372"/>
                  </a:cxn>
                  <a:cxn ang="0">
                    <a:pos x="1628" y="1238"/>
                  </a:cxn>
                  <a:cxn ang="0">
                    <a:pos x="1748" y="1208"/>
                  </a:cxn>
                  <a:cxn ang="0">
                    <a:pos x="2012" y="1102"/>
                  </a:cxn>
                  <a:cxn ang="0">
                    <a:pos x="1846" y="1076"/>
                  </a:cxn>
                  <a:cxn ang="0">
                    <a:pos x="1800" y="1058"/>
                  </a:cxn>
                  <a:cxn ang="0">
                    <a:pos x="1842" y="970"/>
                  </a:cxn>
                  <a:cxn ang="0">
                    <a:pos x="2060" y="1056"/>
                  </a:cxn>
                  <a:cxn ang="0">
                    <a:pos x="2054" y="956"/>
                  </a:cxn>
                  <a:cxn ang="0">
                    <a:pos x="1916" y="858"/>
                  </a:cxn>
                  <a:cxn ang="0">
                    <a:pos x="2100" y="830"/>
                  </a:cxn>
                  <a:cxn ang="0">
                    <a:pos x="2142" y="768"/>
                  </a:cxn>
                  <a:cxn ang="0">
                    <a:pos x="2154" y="698"/>
                  </a:cxn>
                  <a:cxn ang="0">
                    <a:pos x="2066" y="608"/>
                  </a:cxn>
                  <a:cxn ang="0">
                    <a:pos x="2144" y="562"/>
                  </a:cxn>
                  <a:cxn ang="0">
                    <a:pos x="2144" y="504"/>
                  </a:cxn>
                  <a:cxn ang="0">
                    <a:pos x="2096" y="408"/>
                  </a:cxn>
                  <a:cxn ang="0">
                    <a:pos x="2228" y="310"/>
                  </a:cxn>
                  <a:cxn ang="0">
                    <a:pos x="2278" y="276"/>
                  </a:cxn>
                  <a:cxn ang="0">
                    <a:pos x="2298" y="244"/>
                  </a:cxn>
                  <a:cxn ang="0">
                    <a:pos x="2322" y="150"/>
                  </a:cxn>
                  <a:cxn ang="0">
                    <a:pos x="2050" y="210"/>
                  </a:cxn>
                  <a:cxn ang="0">
                    <a:pos x="1962" y="152"/>
                  </a:cxn>
                  <a:cxn ang="0">
                    <a:pos x="1616" y="174"/>
                  </a:cxn>
                  <a:cxn ang="0">
                    <a:pos x="2034" y="78"/>
                  </a:cxn>
                  <a:cxn ang="0">
                    <a:pos x="1724" y="52"/>
                  </a:cxn>
                  <a:cxn ang="0">
                    <a:pos x="1618" y="2"/>
                  </a:cxn>
                  <a:cxn ang="0">
                    <a:pos x="1402" y="44"/>
                  </a:cxn>
                  <a:cxn ang="0">
                    <a:pos x="1048" y="56"/>
                  </a:cxn>
                  <a:cxn ang="0">
                    <a:pos x="1110" y="74"/>
                  </a:cxn>
                  <a:cxn ang="0">
                    <a:pos x="1108" y="158"/>
                  </a:cxn>
                  <a:cxn ang="0">
                    <a:pos x="900" y="148"/>
                  </a:cxn>
                  <a:cxn ang="0">
                    <a:pos x="756" y="114"/>
                  </a:cxn>
                </a:cxnLst>
                <a:rect l="0" t="0" r="r" b="b"/>
                <a:pathLst>
                  <a:path w="2442" h="1776">
                    <a:moveTo>
                      <a:pt x="470" y="176"/>
                    </a:moveTo>
                    <a:lnTo>
                      <a:pt x="470" y="176"/>
                    </a:lnTo>
                    <a:lnTo>
                      <a:pt x="476" y="186"/>
                    </a:lnTo>
                    <a:lnTo>
                      <a:pt x="478" y="194"/>
                    </a:lnTo>
                    <a:lnTo>
                      <a:pt x="480" y="202"/>
                    </a:lnTo>
                    <a:lnTo>
                      <a:pt x="478" y="210"/>
                    </a:lnTo>
                    <a:lnTo>
                      <a:pt x="474" y="216"/>
                    </a:lnTo>
                    <a:lnTo>
                      <a:pt x="466" y="218"/>
                    </a:lnTo>
                    <a:lnTo>
                      <a:pt x="458" y="220"/>
                    </a:lnTo>
                    <a:lnTo>
                      <a:pt x="446" y="218"/>
                    </a:lnTo>
                    <a:lnTo>
                      <a:pt x="446" y="218"/>
                    </a:lnTo>
                    <a:lnTo>
                      <a:pt x="426" y="212"/>
                    </a:lnTo>
                    <a:lnTo>
                      <a:pt x="406" y="210"/>
                    </a:lnTo>
                    <a:lnTo>
                      <a:pt x="386" y="210"/>
                    </a:lnTo>
                    <a:lnTo>
                      <a:pt x="368" y="212"/>
                    </a:lnTo>
                    <a:lnTo>
                      <a:pt x="350" y="216"/>
                    </a:lnTo>
                    <a:lnTo>
                      <a:pt x="334" y="222"/>
                    </a:lnTo>
                    <a:lnTo>
                      <a:pt x="318" y="230"/>
                    </a:lnTo>
                    <a:lnTo>
                      <a:pt x="304" y="238"/>
                    </a:lnTo>
                    <a:lnTo>
                      <a:pt x="304" y="238"/>
                    </a:lnTo>
                    <a:lnTo>
                      <a:pt x="272" y="256"/>
                    </a:lnTo>
                    <a:lnTo>
                      <a:pt x="244" y="270"/>
                    </a:lnTo>
                    <a:lnTo>
                      <a:pt x="232" y="276"/>
                    </a:lnTo>
                    <a:lnTo>
                      <a:pt x="222" y="284"/>
                    </a:lnTo>
                    <a:lnTo>
                      <a:pt x="218" y="290"/>
                    </a:lnTo>
                    <a:lnTo>
                      <a:pt x="218" y="292"/>
                    </a:lnTo>
                    <a:lnTo>
                      <a:pt x="220" y="296"/>
                    </a:lnTo>
                    <a:lnTo>
                      <a:pt x="220" y="296"/>
                    </a:lnTo>
                    <a:lnTo>
                      <a:pt x="226" y="300"/>
                    </a:lnTo>
                    <a:lnTo>
                      <a:pt x="234" y="304"/>
                    </a:lnTo>
                    <a:lnTo>
                      <a:pt x="244" y="308"/>
                    </a:lnTo>
                    <a:lnTo>
                      <a:pt x="256" y="308"/>
                    </a:lnTo>
                    <a:lnTo>
                      <a:pt x="280" y="308"/>
                    </a:lnTo>
                    <a:lnTo>
                      <a:pt x="302" y="306"/>
                    </a:lnTo>
                    <a:lnTo>
                      <a:pt x="302" y="306"/>
                    </a:lnTo>
                    <a:lnTo>
                      <a:pt x="310" y="306"/>
                    </a:lnTo>
                    <a:lnTo>
                      <a:pt x="316" y="310"/>
                    </a:lnTo>
                    <a:lnTo>
                      <a:pt x="318" y="318"/>
                    </a:lnTo>
                    <a:lnTo>
                      <a:pt x="320" y="326"/>
                    </a:lnTo>
                    <a:lnTo>
                      <a:pt x="318" y="338"/>
                    </a:lnTo>
                    <a:lnTo>
                      <a:pt x="314" y="348"/>
                    </a:lnTo>
                    <a:lnTo>
                      <a:pt x="308" y="360"/>
                    </a:lnTo>
                    <a:lnTo>
                      <a:pt x="300" y="370"/>
                    </a:lnTo>
                    <a:lnTo>
                      <a:pt x="300" y="370"/>
                    </a:lnTo>
                    <a:lnTo>
                      <a:pt x="290" y="380"/>
                    </a:lnTo>
                    <a:lnTo>
                      <a:pt x="280" y="384"/>
                    </a:lnTo>
                    <a:lnTo>
                      <a:pt x="268" y="386"/>
                    </a:lnTo>
                    <a:lnTo>
                      <a:pt x="254" y="386"/>
                    </a:lnTo>
                    <a:lnTo>
                      <a:pt x="224" y="382"/>
                    </a:lnTo>
                    <a:lnTo>
                      <a:pt x="206" y="382"/>
                    </a:lnTo>
                    <a:lnTo>
                      <a:pt x="188" y="384"/>
                    </a:lnTo>
                    <a:lnTo>
                      <a:pt x="188" y="384"/>
                    </a:lnTo>
                    <a:lnTo>
                      <a:pt x="172" y="388"/>
                    </a:lnTo>
                    <a:lnTo>
                      <a:pt x="162" y="392"/>
                    </a:lnTo>
                    <a:lnTo>
                      <a:pt x="154" y="396"/>
                    </a:lnTo>
                    <a:lnTo>
                      <a:pt x="150" y="400"/>
                    </a:lnTo>
                    <a:lnTo>
                      <a:pt x="142" y="404"/>
                    </a:lnTo>
                    <a:lnTo>
                      <a:pt x="130" y="408"/>
                    </a:lnTo>
                    <a:lnTo>
                      <a:pt x="112" y="412"/>
                    </a:lnTo>
                    <a:lnTo>
                      <a:pt x="84" y="418"/>
                    </a:lnTo>
                    <a:lnTo>
                      <a:pt x="84" y="418"/>
                    </a:lnTo>
                    <a:lnTo>
                      <a:pt x="54" y="422"/>
                    </a:lnTo>
                    <a:lnTo>
                      <a:pt x="32" y="428"/>
                    </a:lnTo>
                    <a:lnTo>
                      <a:pt x="16" y="434"/>
                    </a:lnTo>
                    <a:lnTo>
                      <a:pt x="4" y="440"/>
                    </a:lnTo>
                    <a:lnTo>
                      <a:pt x="0" y="448"/>
                    </a:lnTo>
                    <a:lnTo>
                      <a:pt x="0" y="456"/>
                    </a:lnTo>
                    <a:lnTo>
                      <a:pt x="4" y="464"/>
                    </a:lnTo>
                    <a:lnTo>
                      <a:pt x="12" y="472"/>
                    </a:lnTo>
                    <a:lnTo>
                      <a:pt x="12" y="472"/>
                    </a:lnTo>
                    <a:lnTo>
                      <a:pt x="20" y="478"/>
                    </a:lnTo>
                    <a:lnTo>
                      <a:pt x="28" y="482"/>
                    </a:lnTo>
                    <a:lnTo>
                      <a:pt x="38" y="484"/>
                    </a:lnTo>
                    <a:lnTo>
                      <a:pt x="48" y="484"/>
                    </a:lnTo>
                    <a:lnTo>
                      <a:pt x="52" y="486"/>
                    </a:lnTo>
                    <a:lnTo>
                      <a:pt x="56" y="490"/>
                    </a:lnTo>
                    <a:lnTo>
                      <a:pt x="56" y="490"/>
                    </a:lnTo>
                    <a:lnTo>
                      <a:pt x="62" y="494"/>
                    </a:lnTo>
                    <a:lnTo>
                      <a:pt x="68" y="496"/>
                    </a:lnTo>
                    <a:lnTo>
                      <a:pt x="78" y="496"/>
                    </a:lnTo>
                    <a:lnTo>
                      <a:pt x="88" y="496"/>
                    </a:lnTo>
                    <a:lnTo>
                      <a:pt x="92" y="498"/>
                    </a:lnTo>
                    <a:lnTo>
                      <a:pt x="96" y="502"/>
                    </a:lnTo>
                    <a:lnTo>
                      <a:pt x="96" y="502"/>
                    </a:lnTo>
                    <a:lnTo>
                      <a:pt x="102" y="506"/>
                    </a:lnTo>
                    <a:lnTo>
                      <a:pt x="108" y="510"/>
                    </a:lnTo>
                    <a:lnTo>
                      <a:pt x="116" y="514"/>
                    </a:lnTo>
                    <a:lnTo>
                      <a:pt x="124" y="514"/>
                    </a:lnTo>
                    <a:lnTo>
                      <a:pt x="144" y="516"/>
                    </a:lnTo>
                    <a:lnTo>
                      <a:pt x="174" y="516"/>
                    </a:lnTo>
                    <a:lnTo>
                      <a:pt x="174" y="516"/>
                    </a:lnTo>
                    <a:lnTo>
                      <a:pt x="192" y="516"/>
                    </a:lnTo>
                    <a:lnTo>
                      <a:pt x="208" y="514"/>
                    </a:lnTo>
                    <a:lnTo>
                      <a:pt x="238" y="508"/>
                    </a:lnTo>
                    <a:lnTo>
                      <a:pt x="250" y="506"/>
                    </a:lnTo>
                    <a:lnTo>
                      <a:pt x="260" y="506"/>
                    </a:lnTo>
                    <a:lnTo>
                      <a:pt x="268" y="506"/>
                    </a:lnTo>
                    <a:lnTo>
                      <a:pt x="272" y="512"/>
                    </a:lnTo>
                    <a:lnTo>
                      <a:pt x="272" y="512"/>
                    </a:lnTo>
                    <a:lnTo>
                      <a:pt x="272" y="516"/>
                    </a:lnTo>
                    <a:lnTo>
                      <a:pt x="268" y="520"/>
                    </a:lnTo>
                    <a:lnTo>
                      <a:pt x="260" y="524"/>
                    </a:lnTo>
                    <a:lnTo>
                      <a:pt x="248" y="524"/>
                    </a:lnTo>
                    <a:lnTo>
                      <a:pt x="174" y="528"/>
                    </a:lnTo>
                    <a:lnTo>
                      <a:pt x="174" y="528"/>
                    </a:lnTo>
                    <a:lnTo>
                      <a:pt x="128" y="534"/>
                    </a:lnTo>
                    <a:lnTo>
                      <a:pt x="106" y="538"/>
                    </a:lnTo>
                    <a:lnTo>
                      <a:pt x="86" y="542"/>
                    </a:lnTo>
                    <a:lnTo>
                      <a:pt x="72" y="546"/>
                    </a:lnTo>
                    <a:lnTo>
                      <a:pt x="62" y="552"/>
                    </a:lnTo>
                    <a:lnTo>
                      <a:pt x="60" y="554"/>
                    </a:lnTo>
                    <a:lnTo>
                      <a:pt x="62" y="558"/>
                    </a:lnTo>
                    <a:lnTo>
                      <a:pt x="64" y="562"/>
                    </a:lnTo>
                    <a:lnTo>
                      <a:pt x="68" y="564"/>
                    </a:lnTo>
                    <a:lnTo>
                      <a:pt x="68" y="564"/>
                    </a:lnTo>
                    <a:lnTo>
                      <a:pt x="84" y="570"/>
                    </a:lnTo>
                    <a:lnTo>
                      <a:pt x="102" y="574"/>
                    </a:lnTo>
                    <a:lnTo>
                      <a:pt x="140" y="580"/>
                    </a:lnTo>
                    <a:lnTo>
                      <a:pt x="154" y="584"/>
                    </a:lnTo>
                    <a:lnTo>
                      <a:pt x="162" y="586"/>
                    </a:lnTo>
                    <a:lnTo>
                      <a:pt x="162" y="588"/>
                    </a:lnTo>
                    <a:lnTo>
                      <a:pt x="160" y="590"/>
                    </a:lnTo>
                    <a:lnTo>
                      <a:pt x="148" y="594"/>
                    </a:lnTo>
                    <a:lnTo>
                      <a:pt x="148" y="594"/>
                    </a:lnTo>
                    <a:lnTo>
                      <a:pt x="136" y="598"/>
                    </a:lnTo>
                    <a:lnTo>
                      <a:pt x="132" y="602"/>
                    </a:lnTo>
                    <a:lnTo>
                      <a:pt x="132" y="604"/>
                    </a:lnTo>
                    <a:lnTo>
                      <a:pt x="132" y="606"/>
                    </a:lnTo>
                    <a:lnTo>
                      <a:pt x="136" y="608"/>
                    </a:lnTo>
                    <a:lnTo>
                      <a:pt x="146" y="614"/>
                    </a:lnTo>
                    <a:lnTo>
                      <a:pt x="182" y="624"/>
                    </a:lnTo>
                    <a:lnTo>
                      <a:pt x="224" y="636"/>
                    </a:lnTo>
                    <a:lnTo>
                      <a:pt x="224" y="636"/>
                    </a:lnTo>
                    <a:lnTo>
                      <a:pt x="242" y="642"/>
                    </a:lnTo>
                    <a:lnTo>
                      <a:pt x="248" y="642"/>
                    </a:lnTo>
                    <a:lnTo>
                      <a:pt x="248" y="642"/>
                    </a:lnTo>
                    <a:lnTo>
                      <a:pt x="248" y="640"/>
                    </a:lnTo>
                    <a:lnTo>
                      <a:pt x="242" y="634"/>
                    </a:lnTo>
                    <a:lnTo>
                      <a:pt x="230" y="622"/>
                    </a:lnTo>
                    <a:lnTo>
                      <a:pt x="228" y="618"/>
                    </a:lnTo>
                    <a:lnTo>
                      <a:pt x="228" y="616"/>
                    </a:lnTo>
                    <a:lnTo>
                      <a:pt x="232" y="614"/>
                    </a:lnTo>
                    <a:lnTo>
                      <a:pt x="232" y="614"/>
                    </a:lnTo>
                    <a:lnTo>
                      <a:pt x="238" y="612"/>
                    </a:lnTo>
                    <a:lnTo>
                      <a:pt x="242" y="614"/>
                    </a:lnTo>
                    <a:lnTo>
                      <a:pt x="246" y="620"/>
                    </a:lnTo>
                    <a:lnTo>
                      <a:pt x="250" y="622"/>
                    </a:lnTo>
                    <a:lnTo>
                      <a:pt x="254" y="622"/>
                    </a:lnTo>
                    <a:lnTo>
                      <a:pt x="262" y="622"/>
                    </a:lnTo>
                    <a:lnTo>
                      <a:pt x="272" y="618"/>
                    </a:lnTo>
                    <a:lnTo>
                      <a:pt x="272" y="618"/>
                    </a:lnTo>
                    <a:lnTo>
                      <a:pt x="282" y="614"/>
                    </a:lnTo>
                    <a:lnTo>
                      <a:pt x="286" y="614"/>
                    </a:lnTo>
                    <a:lnTo>
                      <a:pt x="286" y="616"/>
                    </a:lnTo>
                    <a:lnTo>
                      <a:pt x="286" y="618"/>
                    </a:lnTo>
                    <a:lnTo>
                      <a:pt x="284" y="622"/>
                    </a:lnTo>
                    <a:lnTo>
                      <a:pt x="286" y="626"/>
                    </a:lnTo>
                    <a:lnTo>
                      <a:pt x="290" y="630"/>
                    </a:lnTo>
                    <a:lnTo>
                      <a:pt x="300" y="630"/>
                    </a:lnTo>
                    <a:lnTo>
                      <a:pt x="300" y="630"/>
                    </a:lnTo>
                    <a:lnTo>
                      <a:pt x="312" y="630"/>
                    </a:lnTo>
                    <a:lnTo>
                      <a:pt x="320" y="626"/>
                    </a:lnTo>
                    <a:lnTo>
                      <a:pt x="326" y="622"/>
                    </a:lnTo>
                    <a:lnTo>
                      <a:pt x="330" y="618"/>
                    </a:lnTo>
                    <a:lnTo>
                      <a:pt x="334" y="616"/>
                    </a:lnTo>
                    <a:lnTo>
                      <a:pt x="338" y="614"/>
                    </a:lnTo>
                    <a:lnTo>
                      <a:pt x="344" y="614"/>
                    </a:lnTo>
                    <a:lnTo>
                      <a:pt x="350" y="620"/>
                    </a:lnTo>
                    <a:lnTo>
                      <a:pt x="350" y="620"/>
                    </a:lnTo>
                    <a:lnTo>
                      <a:pt x="358" y="624"/>
                    </a:lnTo>
                    <a:lnTo>
                      <a:pt x="364" y="624"/>
                    </a:lnTo>
                    <a:lnTo>
                      <a:pt x="368" y="622"/>
                    </a:lnTo>
                    <a:lnTo>
                      <a:pt x="370" y="618"/>
                    </a:lnTo>
                    <a:lnTo>
                      <a:pt x="374" y="614"/>
                    </a:lnTo>
                    <a:lnTo>
                      <a:pt x="380" y="610"/>
                    </a:lnTo>
                    <a:lnTo>
                      <a:pt x="386" y="610"/>
                    </a:lnTo>
                    <a:lnTo>
                      <a:pt x="396" y="612"/>
                    </a:lnTo>
                    <a:lnTo>
                      <a:pt x="396" y="612"/>
                    </a:lnTo>
                    <a:lnTo>
                      <a:pt x="408" y="616"/>
                    </a:lnTo>
                    <a:lnTo>
                      <a:pt x="420" y="618"/>
                    </a:lnTo>
                    <a:lnTo>
                      <a:pt x="446" y="618"/>
                    </a:lnTo>
                    <a:lnTo>
                      <a:pt x="468" y="620"/>
                    </a:lnTo>
                    <a:lnTo>
                      <a:pt x="476" y="622"/>
                    </a:lnTo>
                    <a:lnTo>
                      <a:pt x="484" y="628"/>
                    </a:lnTo>
                    <a:lnTo>
                      <a:pt x="484" y="628"/>
                    </a:lnTo>
                    <a:lnTo>
                      <a:pt x="488" y="632"/>
                    </a:lnTo>
                    <a:lnTo>
                      <a:pt x="492" y="634"/>
                    </a:lnTo>
                    <a:lnTo>
                      <a:pt x="500" y="634"/>
                    </a:lnTo>
                    <a:lnTo>
                      <a:pt x="506" y="634"/>
                    </a:lnTo>
                    <a:lnTo>
                      <a:pt x="512" y="634"/>
                    </a:lnTo>
                    <a:lnTo>
                      <a:pt x="522" y="638"/>
                    </a:lnTo>
                    <a:lnTo>
                      <a:pt x="534" y="642"/>
                    </a:lnTo>
                    <a:lnTo>
                      <a:pt x="534" y="642"/>
                    </a:lnTo>
                    <a:lnTo>
                      <a:pt x="560" y="654"/>
                    </a:lnTo>
                    <a:lnTo>
                      <a:pt x="578" y="664"/>
                    </a:lnTo>
                    <a:lnTo>
                      <a:pt x="584" y="666"/>
                    </a:lnTo>
                    <a:lnTo>
                      <a:pt x="584" y="670"/>
                    </a:lnTo>
                    <a:lnTo>
                      <a:pt x="584" y="674"/>
                    </a:lnTo>
                    <a:lnTo>
                      <a:pt x="578" y="680"/>
                    </a:lnTo>
                    <a:lnTo>
                      <a:pt x="578" y="680"/>
                    </a:lnTo>
                    <a:lnTo>
                      <a:pt x="576" y="684"/>
                    </a:lnTo>
                    <a:lnTo>
                      <a:pt x="576" y="688"/>
                    </a:lnTo>
                    <a:lnTo>
                      <a:pt x="578" y="692"/>
                    </a:lnTo>
                    <a:lnTo>
                      <a:pt x="582" y="696"/>
                    </a:lnTo>
                    <a:lnTo>
                      <a:pt x="596" y="704"/>
                    </a:lnTo>
                    <a:lnTo>
                      <a:pt x="612" y="714"/>
                    </a:lnTo>
                    <a:lnTo>
                      <a:pt x="642" y="734"/>
                    </a:lnTo>
                    <a:lnTo>
                      <a:pt x="652" y="742"/>
                    </a:lnTo>
                    <a:lnTo>
                      <a:pt x="654" y="746"/>
                    </a:lnTo>
                    <a:lnTo>
                      <a:pt x="654" y="750"/>
                    </a:lnTo>
                    <a:lnTo>
                      <a:pt x="654" y="750"/>
                    </a:lnTo>
                    <a:lnTo>
                      <a:pt x="650" y="756"/>
                    </a:lnTo>
                    <a:lnTo>
                      <a:pt x="644" y="764"/>
                    </a:lnTo>
                    <a:lnTo>
                      <a:pt x="632" y="776"/>
                    </a:lnTo>
                    <a:lnTo>
                      <a:pt x="628" y="780"/>
                    </a:lnTo>
                    <a:lnTo>
                      <a:pt x="628" y="782"/>
                    </a:lnTo>
                    <a:lnTo>
                      <a:pt x="632" y="784"/>
                    </a:lnTo>
                    <a:lnTo>
                      <a:pt x="642" y="780"/>
                    </a:lnTo>
                    <a:lnTo>
                      <a:pt x="642" y="780"/>
                    </a:lnTo>
                    <a:lnTo>
                      <a:pt x="660" y="776"/>
                    </a:lnTo>
                    <a:lnTo>
                      <a:pt x="666" y="776"/>
                    </a:lnTo>
                    <a:lnTo>
                      <a:pt x="668" y="776"/>
                    </a:lnTo>
                    <a:lnTo>
                      <a:pt x="670" y="782"/>
                    </a:lnTo>
                    <a:lnTo>
                      <a:pt x="674" y="786"/>
                    </a:lnTo>
                    <a:lnTo>
                      <a:pt x="678" y="790"/>
                    </a:lnTo>
                    <a:lnTo>
                      <a:pt x="678" y="790"/>
                    </a:lnTo>
                    <a:lnTo>
                      <a:pt x="684" y="794"/>
                    </a:lnTo>
                    <a:lnTo>
                      <a:pt x="686" y="798"/>
                    </a:lnTo>
                    <a:lnTo>
                      <a:pt x="684" y="802"/>
                    </a:lnTo>
                    <a:lnTo>
                      <a:pt x="682" y="806"/>
                    </a:lnTo>
                    <a:lnTo>
                      <a:pt x="680" y="810"/>
                    </a:lnTo>
                    <a:lnTo>
                      <a:pt x="680" y="814"/>
                    </a:lnTo>
                    <a:lnTo>
                      <a:pt x="686" y="818"/>
                    </a:lnTo>
                    <a:lnTo>
                      <a:pt x="696" y="824"/>
                    </a:lnTo>
                    <a:lnTo>
                      <a:pt x="696" y="824"/>
                    </a:lnTo>
                    <a:lnTo>
                      <a:pt x="704" y="828"/>
                    </a:lnTo>
                    <a:lnTo>
                      <a:pt x="708" y="834"/>
                    </a:lnTo>
                    <a:lnTo>
                      <a:pt x="706" y="838"/>
                    </a:lnTo>
                    <a:lnTo>
                      <a:pt x="702" y="844"/>
                    </a:lnTo>
                    <a:lnTo>
                      <a:pt x="700" y="850"/>
                    </a:lnTo>
                    <a:lnTo>
                      <a:pt x="698" y="854"/>
                    </a:lnTo>
                    <a:lnTo>
                      <a:pt x="702" y="858"/>
                    </a:lnTo>
                    <a:lnTo>
                      <a:pt x="710" y="862"/>
                    </a:lnTo>
                    <a:lnTo>
                      <a:pt x="710" y="862"/>
                    </a:lnTo>
                    <a:lnTo>
                      <a:pt x="720" y="864"/>
                    </a:lnTo>
                    <a:lnTo>
                      <a:pt x="726" y="870"/>
                    </a:lnTo>
                    <a:lnTo>
                      <a:pt x="730" y="876"/>
                    </a:lnTo>
                    <a:lnTo>
                      <a:pt x="730" y="882"/>
                    </a:lnTo>
                    <a:lnTo>
                      <a:pt x="728" y="888"/>
                    </a:lnTo>
                    <a:lnTo>
                      <a:pt x="722" y="894"/>
                    </a:lnTo>
                    <a:lnTo>
                      <a:pt x="716" y="898"/>
                    </a:lnTo>
                    <a:lnTo>
                      <a:pt x="706" y="902"/>
                    </a:lnTo>
                    <a:lnTo>
                      <a:pt x="706" y="902"/>
                    </a:lnTo>
                    <a:lnTo>
                      <a:pt x="698" y="904"/>
                    </a:lnTo>
                    <a:lnTo>
                      <a:pt x="694" y="906"/>
                    </a:lnTo>
                    <a:lnTo>
                      <a:pt x="690" y="910"/>
                    </a:lnTo>
                    <a:lnTo>
                      <a:pt x="690" y="916"/>
                    </a:lnTo>
                    <a:lnTo>
                      <a:pt x="690" y="922"/>
                    </a:lnTo>
                    <a:lnTo>
                      <a:pt x="694" y="928"/>
                    </a:lnTo>
                    <a:lnTo>
                      <a:pt x="704" y="942"/>
                    </a:lnTo>
                    <a:lnTo>
                      <a:pt x="704" y="942"/>
                    </a:lnTo>
                    <a:lnTo>
                      <a:pt x="708" y="948"/>
                    </a:lnTo>
                    <a:lnTo>
                      <a:pt x="708" y="952"/>
                    </a:lnTo>
                    <a:lnTo>
                      <a:pt x="704" y="956"/>
                    </a:lnTo>
                    <a:lnTo>
                      <a:pt x="698" y="956"/>
                    </a:lnTo>
                    <a:lnTo>
                      <a:pt x="686" y="960"/>
                    </a:lnTo>
                    <a:lnTo>
                      <a:pt x="682" y="960"/>
                    </a:lnTo>
                    <a:lnTo>
                      <a:pt x="684" y="964"/>
                    </a:lnTo>
                    <a:lnTo>
                      <a:pt x="684" y="964"/>
                    </a:lnTo>
                    <a:lnTo>
                      <a:pt x="690" y="972"/>
                    </a:lnTo>
                    <a:lnTo>
                      <a:pt x="696" y="980"/>
                    </a:lnTo>
                    <a:lnTo>
                      <a:pt x="698" y="984"/>
                    </a:lnTo>
                    <a:lnTo>
                      <a:pt x="702" y="986"/>
                    </a:lnTo>
                    <a:lnTo>
                      <a:pt x="706" y="986"/>
                    </a:lnTo>
                    <a:lnTo>
                      <a:pt x="710" y="984"/>
                    </a:lnTo>
                    <a:lnTo>
                      <a:pt x="710" y="984"/>
                    </a:lnTo>
                    <a:lnTo>
                      <a:pt x="716" y="984"/>
                    </a:lnTo>
                    <a:lnTo>
                      <a:pt x="722" y="984"/>
                    </a:lnTo>
                    <a:lnTo>
                      <a:pt x="738" y="988"/>
                    </a:lnTo>
                    <a:lnTo>
                      <a:pt x="744" y="990"/>
                    </a:lnTo>
                    <a:lnTo>
                      <a:pt x="752" y="988"/>
                    </a:lnTo>
                    <a:lnTo>
                      <a:pt x="758" y="984"/>
                    </a:lnTo>
                    <a:lnTo>
                      <a:pt x="764" y="974"/>
                    </a:lnTo>
                    <a:lnTo>
                      <a:pt x="764" y="974"/>
                    </a:lnTo>
                    <a:lnTo>
                      <a:pt x="768" y="970"/>
                    </a:lnTo>
                    <a:lnTo>
                      <a:pt x="770" y="966"/>
                    </a:lnTo>
                    <a:lnTo>
                      <a:pt x="780" y="960"/>
                    </a:lnTo>
                    <a:lnTo>
                      <a:pt x="790" y="960"/>
                    </a:lnTo>
                    <a:lnTo>
                      <a:pt x="800" y="960"/>
                    </a:lnTo>
                    <a:lnTo>
                      <a:pt x="808" y="962"/>
                    </a:lnTo>
                    <a:lnTo>
                      <a:pt x="816" y="966"/>
                    </a:lnTo>
                    <a:lnTo>
                      <a:pt x="818" y="970"/>
                    </a:lnTo>
                    <a:lnTo>
                      <a:pt x="818" y="972"/>
                    </a:lnTo>
                    <a:lnTo>
                      <a:pt x="818" y="972"/>
                    </a:lnTo>
                    <a:lnTo>
                      <a:pt x="818" y="972"/>
                    </a:lnTo>
                    <a:lnTo>
                      <a:pt x="812" y="978"/>
                    </a:lnTo>
                    <a:lnTo>
                      <a:pt x="810" y="980"/>
                    </a:lnTo>
                    <a:lnTo>
                      <a:pt x="812" y="982"/>
                    </a:lnTo>
                    <a:lnTo>
                      <a:pt x="818" y="982"/>
                    </a:lnTo>
                    <a:lnTo>
                      <a:pt x="822" y="984"/>
                    </a:lnTo>
                    <a:lnTo>
                      <a:pt x="828" y="986"/>
                    </a:lnTo>
                    <a:lnTo>
                      <a:pt x="828" y="990"/>
                    </a:lnTo>
                    <a:lnTo>
                      <a:pt x="826" y="994"/>
                    </a:lnTo>
                    <a:lnTo>
                      <a:pt x="826" y="994"/>
                    </a:lnTo>
                    <a:lnTo>
                      <a:pt x="824" y="998"/>
                    </a:lnTo>
                    <a:lnTo>
                      <a:pt x="824" y="1000"/>
                    </a:lnTo>
                    <a:lnTo>
                      <a:pt x="828" y="1006"/>
                    </a:lnTo>
                    <a:lnTo>
                      <a:pt x="836" y="1010"/>
                    </a:lnTo>
                    <a:lnTo>
                      <a:pt x="846" y="1014"/>
                    </a:lnTo>
                    <a:lnTo>
                      <a:pt x="866" y="1020"/>
                    </a:lnTo>
                    <a:lnTo>
                      <a:pt x="872" y="1022"/>
                    </a:lnTo>
                    <a:lnTo>
                      <a:pt x="874" y="1024"/>
                    </a:lnTo>
                    <a:lnTo>
                      <a:pt x="874" y="1024"/>
                    </a:lnTo>
                    <a:lnTo>
                      <a:pt x="874" y="1024"/>
                    </a:lnTo>
                    <a:lnTo>
                      <a:pt x="868" y="1034"/>
                    </a:lnTo>
                    <a:lnTo>
                      <a:pt x="866" y="1040"/>
                    </a:lnTo>
                    <a:lnTo>
                      <a:pt x="868" y="1044"/>
                    </a:lnTo>
                    <a:lnTo>
                      <a:pt x="874" y="1050"/>
                    </a:lnTo>
                    <a:lnTo>
                      <a:pt x="874" y="1050"/>
                    </a:lnTo>
                    <a:lnTo>
                      <a:pt x="874" y="1052"/>
                    </a:lnTo>
                    <a:lnTo>
                      <a:pt x="872" y="1054"/>
                    </a:lnTo>
                    <a:lnTo>
                      <a:pt x="862" y="1052"/>
                    </a:lnTo>
                    <a:lnTo>
                      <a:pt x="848" y="1048"/>
                    </a:lnTo>
                    <a:lnTo>
                      <a:pt x="832" y="1040"/>
                    </a:lnTo>
                    <a:lnTo>
                      <a:pt x="832" y="1040"/>
                    </a:lnTo>
                    <a:lnTo>
                      <a:pt x="822" y="1036"/>
                    </a:lnTo>
                    <a:lnTo>
                      <a:pt x="810" y="1032"/>
                    </a:lnTo>
                    <a:lnTo>
                      <a:pt x="784" y="1028"/>
                    </a:lnTo>
                    <a:lnTo>
                      <a:pt x="758" y="1028"/>
                    </a:lnTo>
                    <a:lnTo>
                      <a:pt x="748" y="1030"/>
                    </a:lnTo>
                    <a:lnTo>
                      <a:pt x="742" y="1032"/>
                    </a:lnTo>
                    <a:lnTo>
                      <a:pt x="742" y="1032"/>
                    </a:lnTo>
                    <a:lnTo>
                      <a:pt x="738" y="1036"/>
                    </a:lnTo>
                    <a:lnTo>
                      <a:pt x="740" y="1042"/>
                    </a:lnTo>
                    <a:lnTo>
                      <a:pt x="744" y="1046"/>
                    </a:lnTo>
                    <a:lnTo>
                      <a:pt x="750" y="1050"/>
                    </a:lnTo>
                    <a:lnTo>
                      <a:pt x="764" y="1056"/>
                    </a:lnTo>
                    <a:lnTo>
                      <a:pt x="782" y="1060"/>
                    </a:lnTo>
                    <a:lnTo>
                      <a:pt x="782" y="1060"/>
                    </a:lnTo>
                    <a:lnTo>
                      <a:pt x="796" y="1060"/>
                    </a:lnTo>
                    <a:lnTo>
                      <a:pt x="804" y="1064"/>
                    </a:lnTo>
                    <a:lnTo>
                      <a:pt x="810" y="1068"/>
                    </a:lnTo>
                    <a:lnTo>
                      <a:pt x="816" y="1072"/>
                    </a:lnTo>
                    <a:lnTo>
                      <a:pt x="820" y="1078"/>
                    </a:lnTo>
                    <a:lnTo>
                      <a:pt x="824" y="1082"/>
                    </a:lnTo>
                    <a:lnTo>
                      <a:pt x="832" y="1086"/>
                    </a:lnTo>
                    <a:lnTo>
                      <a:pt x="844" y="1088"/>
                    </a:lnTo>
                    <a:lnTo>
                      <a:pt x="844" y="1088"/>
                    </a:lnTo>
                    <a:lnTo>
                      <a:pt x="856" y="1090"/>
                    </a:lnTo>
                    <a:lnTo>
                      <a:pt x="864" y="1092"/>
                    </a:lnTo>
                    <a:lnTo>
                      <a:pt x="868" y="1096"/>
                    </a:lnTo>
                    <a:lnTo>
                      <a:pt x="870" y="1098"/>
                    </a:lnTo>
                    <a:lnTo>
                      <a:pt x="866" y="1108"/>
                    </a:lnTo>
                    <a:lnTo>
                      <a:pt x="866" y="1112"/>
                    </a:lnTo>
                    <a:lnTo>
                      <a:pt x="868" y="1118"/>
                    </a:lnTo>
                    <a:lnTo>
                      <a:pt x="868" y="1118"/>
                    </a:lnTo>
                    <a:lnTo>
                      <a:pt x="872" y="1122"/>
                    </a:lnTo>
                    <a:lnTo>
                      <a:pt x="876" y="1120"/>
                    </a:lnTo>
                    <a:lnTo>
                      <a:pt x="880" y="1118"/>
                    </a:lnTo>
                    <a:lnTo>
                      <a:pt x="882" y="1114"/>
                    </a:lnTo>
                    <a:lnTo>
                      <a:pt x="888" y="1106"/>
                    </a:lnTo>
                    <a:lnTo>
                      <a:pt x="888" y="1106"/>
                    </a:lnTo>
                    <a:lnTo>
                      <a:pt x="890" y="1110"/>
                    </a:lnTo>
                    <a:lnTo>
                      <a:pt x="890" y="1110"/>
                    </a:lnTo>
                    <a:lnTo>
                      <a:pt x="888" y="1116"/>
                    </a:lnTo>
                    <a:lnTo>
                      <a:pt x="888" y="1122"/>
                    </a:lnTo>
                    <a:lnTo>
                      <a:pt x="882" y="1134"/>
                    </a:lnTo>
                    <a:lnTo>
                      <a:pt x="876" y="1148"/>
                    </a:lnTo>
                    <a:lnTo>
                      <a:pt x="872" y="1164"/>
                    </a:lnTo>
                    <a:lnTo>
                      <a:pt x="872" y="1164"/>
                    </a:lnTo>
                    <a:lnTo>
                      <a:pt x="870" y="1170"/>
                    </a:lnTo>
                    <a:lnTo>
                      <a:pt x="872" y="1176"/>
                    </a:lnTo>
                    <a:lnTo>
                      <a:pt x="876" y="1182"/>
                    </a:lnTo>
                    <a:lnTo>
                      <a:pt x="876" y="1184"/>
                    </a:lnTo>
                    <a:lnTo>
                      <a:pt x="876" y="1186"/>
                    </a:lnTo>
                    <a:lnTo>
                      <a:pt x="866" y="1192"/>
                    </a:lnTo>
                    <a:lnTo>
                      <a:pt x="866" y="1192"/>
                    </a:lnTo>
                    <a:lnTo>
                      <a:pt x="858" y="1194"/>
                    </a:lnTo>
                    <a:lnTo>
                      <a:pt x="850" y="1196"/>
                    </a:lnTo>
                    <a:lnTo>
                      <a:pt x="838" y="1192"/>
                    </a:lnTo>
                    <a:lnTo>
                      <a:pt x="828" y="1190"/>
                    </a:lnTo>
                    <a:lnTo>
                      <a:pt x="822" y="1190"/>
                    </a:lnTo>
                    <a:lnTo>
                      <a:pt x="818" y="1194"/>
                    </a:lnTo>
                    <a:lnTo>
                      <a:pt x="818" y="1194"/>
                    </a:lnTo>
                    <a:lnTo>
                      <a:pt x="812" y="1196"/>
                    </a:lnTo>
                    <a:lnTo>
                      <a:pt x="806" y="1198"/>
                    </a:lnTo>
                    <a:lnTo>
                      <a:pt x="796" y="1202"/>
                    </a:lnTo>
                    <a:lnTo>
                      <a:pt x="788" y="1204"/>
                    </a:lnTo>
                    <a:lnTo>
                      <a:pt x="786" y="1206"/>
                    </a:lnTo>
                    <a:lnTo>
                      <a:pt x="788" y="1210"/>
                    </a:lnTo>
                    <a:lnTo>
                      <a:pt x="788" y="1210"/>
                    </a:lnTo>
                    <a:lnTo>
                      <a:pt x="788" y="1212"/>
                    </a:lnTo>
                    <a:lnTo>
                      <a:pt x="788" y="1214"/>
                    </a:lnTo>
                    <a:lnTo>
                      <a:pt x="784" y="1214"/>
                    </a:lnTo>
                    <a:lnTo>
                      <a:pt x="784" y="1216"/>
                    </a:lnTo>
                    <a:lnTo>
                      <a:pt x="784" y="1216"/>
                    </a:lnTo>
                    <a:lnTo>
                      <a:pt x="790" y="1222"/>
                    </a:lnTo>
                    <a:lnTo>
                      <a:pt x="790" y="1222"/>
                    </a:lnTo>
                    <a:lnTo>
                      <a:pt x="794" y="1226"/>
                    </a:lnTo>
                    <a:lnTo>
                      <a:pt x="794" y="1228"/>
                    </a:lnTo>
                    <a:lnTo>
                      <a:pt x="792" y="1232"/>
                    </a:lnTo>
                    <a:lnTo>
                      <a:pt x="788" y="1234"/>
                    </a:lnTo>
                    <a:lnTo>
                      <a:pt x="778" y="1240"/>
                    </a:lnTo>
                    <a:lnTo>
                      <a:pt x="774" y="1242"/>
                    </a:lnTo>
                    <a:lnTo>
                      <a:pt x="774" y="1246"/>
                    </a:lnTo>
                    <a:lnTo>
                      <a:pt x="774" y="1246"/>
                    </a:lnTo>
                    <a:lnTo>
                      <a:pt x="774" y="1252"/>
                    </a:lnTo>
                    <a:lnTo>
                      <a:pt x="772" y="1260"/>
                    </a:lnTo>
                    <a:lnTo>
                      <a:pt x="762" y="1284"/>
                    </a:lnTo>
                    <a:lnTo>
                      <a:pt x="762" y="1284"/>
                    </a:lnTo>
                    <a:lnTo>
                      <a:pt x="762" y="1292"/>
                    </a:lnTo>
                    <a:lnTo>
                      <a:pt x="762" y="1296"/>
                    </a:lnTo>
                    <a:lnTo>
                      <a:pt x="766" y="1300"/>
                    </a:lnTo>
                    <a:lnTo>
                      <a:pt x="772" y="1302"/>
                    </a:lnTo>
                    <a:lnTo>
                      <a:pt x="788" y="1306"/>
                    </a:lnTo>
                    <a:lnTo>
                      <a:pt x="810" y="1306"/>
                    </a:lnTo>
                    <a:lnTo>
                      <a:pt x="810" y="1306"/>
                    </a:lnTo>
                    <a:lnTo>
                      <a:pt x="800" y="1312"/>
                    </a:lnTo>
                    <a:lnTo>
                      <a:pt x="790" y="1320"/>
                    </a:lnTo>
                    <a:lnTo>
                      <a:pt x="782" y="1328"/>
                    </a:lnTo>
                    <a:lnTo>
                      <a:pt x="776" y="1338"/>
                    </a:lnTo>
                    <a:lnTo>
                      <a:pt x="772" y="1346"/>
                    </a:lnTo>
                    <a:lnTo>
                      <a:pt x="772" y="1354"/>
                    </a:lnTo>
                    <a:lnTo>
                      <a:pt x="774" y="1362"/>
                    </a:lnTo>
                    <a:lnTo>
                      <a:pt x="780" y="1368"/>
                    </a:lnTo>
                    <a:lnTo>
                      <a:pt x="780" y="1368"/>
                    </a:lnTo>
                    <a:lnTo>
                      <a:pt x="786" y="1374"/>
                    </a:lnTo>
                    <a:lnTo>
                      <a:pt x="790" y="1378"/>
                    </a:lnTo>
                    <a:lnTo>
                      <a:pt x="792" y="1384"/>
                    </a:lnTo>
                    <a:lnTo>
                      <a:pt x="792" y="1390"/>
                    </a:lnTo>
                    <a:lnTo>
                      <a:pt x="792" y="1392"/>
                    </a:lnTo>
                    <a:lnTo>
                      <a:pt x="796" y="1392"/>
                    </a:lnTo>
                    <a:lnTo>
                      <a:pt x="796" y="1392"/>
                    </a:lnTo>
                    <a:lnTo>
                      <a:pt x="806" y="1394"/>
                    </a:lnTo>
                    <a:lnTo>
                      <a:pt x="812" y="1400"/>
                    </a:lnTo>
                    <a:lnTo>
                      <a:pt x="818" y="1406"/>
                    </a:lnTo>
                    <a:lnTo>
                      <a:pt x="818" y="1410"/>
                    </a:lnTo>
                    <a:lnTo>
                      <a:pt x="818" y="1414"/>
                    </a:lnTo>
                    <a:lnTo>
                      <a:pt x="818" y="1414"/>
                    </a:lnTo>
                    <a:lnTo>
                      <a:pt x="818" y="1420"/>
                    </a:lnTo>
                    <a:lnTo>
                      <a:pt x="818" y="1422"/>
                    </a:lnTo>
                    <a:lnTo>
                      <a:pt x="824" y="1426"/>
                    </a:lnTo>
                    <a:lnTo>
                      <a:pt x="828" y="1430"/>
                    </a:lnTo>
                    <a:lnTo>
                      <a:pt x="830" y="1434"/>
                    </a:lnTo>
                    <a:lnTo>
                      <a:pt x="830" y="1440"/>
                    </a:lnTo>
                    <a:lnTo>
                      <a:pt x="830" y="1440"/>
                    </a:lnTo>
                    <a:lnTo>
                      <a:pt x="830" y="1450"/>
                    </a:lnTo>
                    <a:lnTo>
                      <a:pt x="834" y="1452"/>
                    </a:lnTo>
                    <a:lnTo>
                      <a:pt x="836" y="1454"/>
                    </a:lnTo>
                    <a:lnTo>
                      <a:pt x="836" y="1462"/>
                    </a:lnTo>
                    <a:lnTo>
                      <a:pt x="836" y="1462"/>
                    </a:lnTo>
                    <a:lnTo>
                      <a:pt x="836" y="1476"/>
                    </a:lnTo>
                    <a:lnTo>
                      <a:pt x="836" y="1482"/>
                    </a:lnTo>
                    <a:lnTo>
                      <a:pt x="840" y="1488"/>
                    </a:lnTo>
                    <a:lnTo>
                      <a:pt x="842" y="1490"/>
                    </a:lnTo>
                    <a:lnTo>
                      <a:pt x="848" y="1488"/>
                    </a:lnTo>
                    <a:lnTo>
                      <a:pt x="852" y="1482"/>
                    </a:lnTo>
                    <a:lnTo>
                      <a:pt x="860" y="1470"/>
                    </a:lnTo>
                    <a:lnTo>
                      <a:pt x="860" y="1470"/>
                    </a:lnTo>
                    <a:lnTo>
                      <a:pt x="870" y="1454"/>
                    </a:lnTo>
                    <a:lnTo>
                      <a:pt x="872" y="1454"/>
                    </a:lnTo>
                    <a:lnTo>
                      <a:pt x="874" y="1456"/>
                    </a:lnTo>
                    <a:lnTo>
                      <a:pt x="876" y="1462"/>
                    </a:lnTo>
                    <a:lnTo>
                      <a:pt x="878" y="1462"/>
                    </a:lnTo>
                    <a:lnTo>
                      <a:pt x="882" y="1460"/>
                    </a:lnTo>
                    <a:lnTo>
                      <a:pt x="882" y="1460"/>
                    </a:lnTo>
                    <a:lnTo>
                      <a:pt x="888" y="1456"/>
                    </a:lnTo>
                    <a:lnTo>
                      <a:pt x="894" y="1454"/>
                    </a:lnTo>
                    <a:lnTo>
                      <a:pt x="900" y="1452"/>
                    </a:lnTo>
                    <a:lnTo>
                      <a:pt x="906" y="1454"/>
                    </a:lnTo>
                    <a:lnTo>
                      <a:pt x="912" y="1456"/>
                    </a:lnTo>
                    <a:lnTo>
                      <a:pt x="916" y="1458"/>
                    </a:lnTo>
                    <a:lnTo>
                      <a:pt x="918" y="1464"/>
                    </a:lnTo>
                    <a:lnTo>
                      <a:pt x="920" y="1470"/>
                    </a:lnTo>
                    <a:lnTo>
                      <a:pt x="920" y="1470"/>
                    </a:lnTo>
                    <a:lnTo>
                      <a:pt x="922" y="1474"/>
                    </a:lnTo>
                    <a:lnTo>
                      <a:pt x="920" y="1474"/>
                    </a:lnTo>
                    <a:lnTo>
                      <a:pt x="912" y="1470"/>
                    </a:lnTo>
                    <a:lnTo>
                      <a:pt x="902" y="1464"/>
                    </a:lnTo>
                    <a:lnTo>
                      <a:pt x="896" y="1462"/>
                    </a:lnTo>
                    <a:lnTo>
                      <a:pt x="890" y="1464"/>
                    </a:lnTo>
                    <a:lnTo>
                      <a:pt x="890" y="1464"/>
                    </a:lnTo>
                    <a:lnTo>
                      <a:pt x="888" y="1466"/>
                    </a:lnTo>
                    <a:lnTo>
                      <a:pt x="888" y="1468"/>
                    </a:lnTo>
                    <a:lnTo>
                      <a:pt x="894" y="1474"/>
                    </a:lnTo>
                    <a:lnTo>
                      <a:pt x="898" y="1474"/>
                    </a:lnTo>
                    <a:lnTo>
                      <a:pt x="898" y="1476"/>
                    </a:lnTo>
                    <a:lnTo>
                      <a:pt x="896" y="1478"/>
                    </a:lnTo>
                    <a:lnTo>
                      <a:pt x="890" y="1478"/>
                    </a:lnTo>
                    <a:lnTo>
                      <a:pt x="890" y="1478"/>
                    </a:lnTo>
                    <a:lnTo>
                      <a:pt x="884" y="1480"/>
                    </a:lnTo>
                    <a:lnTo>
                      <a:pt x="880" y="1480"/>
                    </a:lnTo>
                    <a:lnTo>
                      <a:pt x="880" y="1484"/>
                    </a:lnTo>
                    <a:lnTo>
                      <a:pt x="880" y="1486"/>
                    </a:lnTo>
                    <a:lnTo>
                      <a:pt x="880" y="1488"/>
                    </a:lnTo>
                    <a:lnTo>
                      <a:pt x="880" y="1490"/>
                    </a:lnTo>
                    <a:lnTo>
                      <a:pt x="876" y="1492"/>
                    </a:lnTo>
                    <a:lnTo>
                      <a:pt x="868" y="1492"/>
                    </a:lnTo>
                    <a:lnTo>
                      <a:pt x="868" y="1492"/>
                    </a:lnTo>
                    <a:lnTo>
                      <a:pt x="856" y="1494"/>
                    </a:lnTo>
                    <a:lnTo>
                      <a:pt x="856" y="1496"/>
                    </a:lnTo>
                    <a:lnTo>
                      <a:pt x="856" y="1496"/>
                    </a:lnTo>
                    <a:lnTo>
                      <a:pt x="860" y="1500"/>
                    </a:lnTo>
                    <a:lnTo>
                      <a:pt x="860" y="1502"/>
                    </a:lnTo>
                    <a:lnTo>
                      <a:pt x="858" y="1504"/>
                    </a:lnTo>
                    <a:lnTo>
                      <a:pt x="858" y="1504"/>
                    </a:lnTo>
                    <a:lnTo>
                      <a:pt x="854" y="1506"/>
                    </a:lnTo>
                    <a:lnTo>
                      <a:pt x="854" y="1506"/>
                    </a:lnTo>
                    <a:lnTo>
                      <a:pt x="856" y="1510"/>
                    </a:lnTo>
                    <a:lnTo>
                      <a:pt x="860" y="1514"/>
                    </a:lnTo>
                    <a:lnTo>
                      <a:pt x="862" y="1516"/>
                    </a:lnTo>
                    <a:lnTo>
                      <a:pt x="860" y="1518"/>
                    </a:lnTo>
                    <a:lnTo>
                      <a:pt x="860" y="1518"/>
                    </a:lnTo>
                    <a:lnTo>
                      <a:pt x="860" y="1522"/>
                    </a:lnTo>
                    <a:lnTo>
                      <a:pt x="860" y="1526"/>
                    </a:lnTo>
                    <a:lnTo>
                      <a:pt x="862" y="1534"/>
                    </a:lnTo>
                    <a:lnTo>
                      <a:pt x="874" y="1554"/>
                    </a:lnTo>
                    <a:lnTo>
                      <a:pt x="874" y="1554"/>
                    </a:lnTo>
                    <a:lnTo>
                      <a:pt x="878" y="1558"/>
                    </a:lnTo>
                    <a:lnTo>
                      <a:pt x="882" y="1560"/>
                    </a:lnTo>
                    <a:lnTo>
                      <a:pt x="890" y="1562"/>
                    </a:lnTo>
                    <a:lnTo>
                      <a:pt x="898" y="1562"/>
                    </a:lnTo>
                    <a:lnTo>
                      <a:pt x="898" y="1564"/>
                    </a:lnTo>
                    <a:lnTo>
                      <a:pt x="898" y="1568"/>
                    </a:lnTo>
                    <a:lnTo>
                      <a:pt x="898" y="1568"/>
                    </a:lnTo>
                    <a:lnTo>
                      <a:pt x="896" y="1572"/>
                    </a:lnTo>
                    <a:lnTo>
                      <a:pt x="898" y="1576"/>
                    </a:lnTo>
                    <a:lnTo>
                      <a:pt x="902" y="1582"/>
                    </a:lnTo>
                    <a:lnTo>
                      <a:pt x="906" y="1590"/>
                    </a:lnTo>
                    <a:lnTo>
                      <a:pt x="908" y="1594"/>
                    </a:lnTo>
                    <a:lnTo>
                      <a:pt x="908" y="1598"/>
                    </a:lnTo>
                    <a:lnTo>
                      <a:pt x="908" y="1598"/>
                    </a:lnTo>
                    <a:lnTo>
                      <a:pt x="908" y="1606"/>
                    </a:lnTo>
                    <a:lnTo>
                      <a:pt x="910" y="1610"/>
                    </a:lnTo>
                    <a:lnTo>
                      <a:pt x="914" y="1614"/>
                    </a:lnTo>
                    <a:lnTo>
                      <a:pt x="926" y="1618"/>
                    </a:lnTo>
                    <a:lnTo>
                      <a:pt x="926" y="1618"/>
                    </a:lnTo>
                    <a:lnTo>
                      <a:pt x="932" y="1622"/>
                    </a:lnTo>
                    <a:lnTo>
                      <a:pt x="934" y="1626"/>
                    </a:lnTo>
                    <a:lnTo>
                      <a:pt x="936" y="1630"/>
                    </a:lnTo>
                    <a:lnTo>
                      <a:pt x="934" y="1634"/>
                    </a:lnTo>
                    <a:lnTo>
                      <a:pt x="934" y="1640"/>
                    </a:lnTo>
                    <a:lnTo>
                      <a:pt x="934" y="1640"/>
                    </a:lnTo>
                    <a:lnTo>
                      <a:pt x="938" y="1640"/>
                    </a:lnTo>
                    <a:lnTo>
                      <a:pt x="938" y="1640"/>
                    </a:lnTo>
                    <a:lnTo>
                      <a:pt x="942" y="1640"/>
                    </a:lnTo>
                    <a:lnTo>
                      <a:pt x="944" y="1640"/>
                    </a:lnTo>
                    <a:lnTo>
                      <a:pt x="946" y="1648"/>
                    </a:lnTo>
                    <a:lnTo>
                      <a:pt x="946" y="1654"/>
                    </a:lnTo>
                    <a:lnTo>
                      <a:pt x="948" y="1656"/>
                    </a:lnTo>
                    <a:lnTo>
                      <a:pt x="950" y="1656"/>
                    </a:lnTo>
                    <a:lnTo>
                      <a:pt x="950" y="1656"/>
                    </a:lnTo>
                    <a:lnTo>
                      <a:pt x="956" y="1656"/>
                    </a:lnTo>
                    <a:lnTo>
                      <a:pt x="958" y="1656"/>
                    </a:lnTo>
                    <a:lnTo>
                      <a:pt x="958" y="1662"/>
                    </a:lnTo>
                    <a:lnTo>
                      <a:pt x="954" y="1672"/>
                    </a:lnTo>
                    <a:lnTo>
                      <a:pt x="954" y="1672"/>
                    </a:lnTo>
                    <a:lnTo>
                      <a:pt x="952" y="1676"/>
                    </a:lnTo>
                    <a:lnTo>
                      <a:pt x="956" y="1678"/>
                    </a:lnTo>
                    <a:lnTo>
                      <a:pt x="966" y="1678"/>
                    </a:lnTo>
                    <a:lnTo>
                      <a:pt x="978" y="1678"/>
                    </a:lnTo>
                    <a:lnTo>
                      <a:pt x="980" y="1680"/>
                    </a:lnTo>
                    <a:lnTo>
                      <a:pt x="980" y="1684"/>
                    </a:lnTo>
                    <a:lnTo>
                      <a:pt x="980" y="1684"/>
                    </a:lnTo>
                    <a:lnTo>
                      <a:pt x="978" y="1690"/>
                    </a:lnTo>
                    <a:lnTo>
                      <a:pt x="978" y="1692"/>
                    </a:lnTo>
                    <a:lnTo>
                      <a:pt x="980" y="1694"/>
                    </a:lnTo>
                    <a:lnTo>
                      <a:pt x="982" y="1694"/>
                    </a:lnTo>
                    <a:lnTo>
                      <a:pt x="990" y="1694"/>
                    </a:lnTo>
                    <a:lnTo>
                      <a:pt x="994" y="1696"/>
                    </a:lnTo>
                    <a:lnTo>
                      <a:pt x="996" y="1698"/>
                    </a:lnTo>
                    <a:lnTo>
                      <a:pt x="996" y="1698"/>
                    </a:lnTo>
                    <a:lnTo>
                      <a:pt x="998" y="1700"/>
                    </a:lnTo>
                    <a:lnTo>
                      <a:pt x="996" y="1702"/>
                    </a:lnTo>
                    <a:lnTo>
                      <a:pt x="994" y="1704"/>
                    </a:lnTo>
                    <a:lnTo>
                      <a:pt x="990" y="1706"/>
                    </a:lnTo>
                    <a:lnTo>
                      <a:pt x="990" y="1708"/>
                    </a:lnTo>
                    <a:lnTo>
                      <a:pt x="990" y="1712"/>
                    </a:lnTo>
                    <a:lnTo>
                      <a:pt x="990" y="1712"/>
                    </a:lnTo>
                    <a:lnTo>
                      <a:pt x="992" y="1722"/>
                    </a:lnTo>
                    <a:lnTo>
                      <a:pt x="996" y="1724"/>
                    </a:lnTo>
                    <a:lnTo>
                      <a:pt x="1000" y="1726"/>
                    </a:lnTo>
                    <a:lnTo>
                      <a:pt x="1004" y="1726"/>
                    </a:lnTo>
                    <a:lnTo>
                      <a:pt x="1010" y="1726"/>
                    </a:lnTo>
                    <a:lnTo>
                      <a:pt x="1016" y="1722"/>
                    </a:lnTo>
                    <a:lnTo>
                      <a:pt x="1024" y="1718"/>
                    </a:lnTo>
                    <a:lnTo>
                      <a:pt x="1024" y="1718"/>
                    </a:lnTo>
                    <a:lnTo>
                      <a:pt x="1032" y="1712"/>
                    </a:lnTo>
                    <a:lnTo>
                      <a:pt x="1038" y="1712"/>
                    </a:lnTo>
                    <a:lnTo>
                      <a:pt x="1040" y="1712"/>
                    </a:lnTo>
                    <a:lnTo>
                      <a:pt x="1044" y="1714"/>
                    </a:lnTo>
                    <a:lnTo>
                      <a:pt x="1048" y="1716"/>
                    </a:lnTo>
                    <a:lnTo>
                      <a:pt x="1050" y="1716"/>
                    </a:lnTo>
                    <a:lnTo>
                      <a:pt x="1054" y="1714"/>
                    </a:lnTo>
                    <a:lnTo>
                      <a:pt x="1054" y="1714"/>
                    </a:lnTo>
                    <a:lnTo>
                      <a:pt x="1064" y="1708"/>
                    </a:lnTo>
                    <a:lnTo>
                      <a:pt x="1072" y="1704"/>
                    </a:lnTo>
                    <a:lnTo>
                      <a:pt x="1080" y="1700"/>
                    </a:lnTo>
                    <a:lnTo>
                      <a:pt x="1080" y="1696"/>
                    </a:lnTo>
                    <a:lnTo>
                      <a:pt x="1080" y="1692"/>
                    </a:lnTo>
                    <a:lnTo>
                      <a:pt x="1080" y="1692"/>
                    </a:lnTo>
                    <a:lnTo>
                      <a:pt x="1080" y="1688"/>
                    </a:lnTo>
                    <a:lnTo>
                      <a:pt x="1082" y="1686"/>
                    </a:lnTo>
                    <a:lnTo>
                      <a:pt x="1084" y="1688"/>
                    </a:lnTo>
                    <a:lnTo>
                      <a:pt x="1086" y="1690"/>
                    </a:lnTo>
                    <a:lnTo>
                      <a:pt x="1088" y="1694"/>
                    </a:lnTo>
                    <a:lnTo>
                      <a:pt x="1090" y="1698"/>
                    </a:lnTo>
                    <a:lnTo>
                      <a:pt x="1090" y="1704"/>
                    </a:lnTo>
                    <a:lnTo>
                      <a:pt x="1086" y="1710"/>
                    </a:lnTo>
                    <a:lnTo>
                      <a:pt x="1086" y="1710"/>
                    </a:lnTo>
                    <a:lnTo>
                      <a:pt x="1078" y="1718"/>
                    </a:lnTo>
                    <a:lnTo>
                      <a:pt x="1076" y="1726"/>
                    </a:lnTo>
                    <a:lnTo>
                      <a:pt x="1076" y="1728"/>
                    </a:lnTo>
                    <a:lnTo>
                      <a:pt x="1078" y="1732"/>
                    </a:lnTo>
                    <a:lnTo>
                      <a:pt x="1090" y="1738"/>
                    </a:lnTo>
                    <a:lnTo>
                      <a:pt x="1090" y="1738"/>
                    </a:lnTo>
                    <a:lnTo>
                      <a:pt x="1098" y="1740"/>
                    </a:lnTo>
                    <a:lnTo>
                      <a:pt x="1106" y="1740"/>
                    </a:lnTo>
                    <a:lnTo>
                      <a:pt x="1120" y="1738"/>
                    </a:lnTo>
                    <a:lnTo>
                      <a:pt x="1124" y="1738"/>
                    </a:lnTo>
                    <a:lnTo>
                      <a:pt x="1126" y="1740"/>
                    </a:lnTo>
                    <a:lnTo>
                      <a:pt x="1126" y="1744"/>
                    </a:lnTo>
                    <a:lnTo>
                      <a:pt x="1120" y="1752"/>
                    </a:lnTo>
                    <a:lnTo>
                      <a:pt x="1120" y="1752"/>
                    </a:lnTo>
                    <a:lnTo>
                      <a:pt x="1116" y="1758"/>
                    </a:lnTo>
                    <a:lnTo>
                      <a:pt x="1116" y="1762"/>
                    </a:lnTo>
                    <a:lnTo>
                      <a:pt x="1118" y="1766"/>
                    </a:lnTo>
                    <a:lnTo>
                      <a:pt x="1122" y="1768"/>
                    </a:lnTo>
                    <a:lnTo>
                      <a:pt x="1126" y="1770"/>
                    </a:lnTo>
                    <a:lnTo>
                      <a:pt x="1132" y="1770"/>
                    </a:lnTo>
                    <a:lnTo>
                      <a:pt x="1136" y="1768"/>
                    </a:lnTo>
                    <a:lnTo>
                      <a:pt x="1140" y="1766"/>
                    </a:lnTo>
                    <a:lnTo>
                      <a:pt x="1140" y="1766"/>
                    </a:lnTo>
                    <a:lnTo>
                      <a:pt x="1150" y="1760"/>
                    </a:lnTo>
                    <a:lnTo>
                      <a:pt x="1154" y="1758"/>
                    </a:lnTo>
                    <a:lnTo>
                      <a:pt x="1156" y="1758"/>
                    </a:lnTo>
                    <a:lnTo>
                      <a:pt x="1162" y="1762"/>
                    </a:lnTo>
                    <a:lnTo>
                      <a:pt x="1170" y="1770"/>
                    </a:lnTo>
                    <a:lnTo>
                      <a:pt x="1170" y="1770"/>
                    </a:lnTo>
                    <a:lnTo>
                      <a:pt x="1182" y="1776"/>
                    </a:lnTo>
                    <a:lnTo>
                      <a:pt x="1186" y="1776"/>
                    </a:lnTo>
                    <a:lnTo>
                      <a:pt x="1190" y="1776"/>
                    </a:lnTo>
                    <a:lnTo>
                      <a:pt x="1194" y="1774"/>
                    </a:lnTo>
                    <a:lnTo>
                      <a:pt x="1196" y="1768"/>
                    </a:lnTo>
                    <a:lnTo>
                      <a:pt x="1198" y="1764"/>
                    </a:lnTo>
                    <a:lnTo>
                      <a:pt x="1200" y="1756"/>
                    </a:lnTo>
                    <a:lnTo>
                      <a:pt x="1200" y="1756"/>
                    </a:lnTo>
                    <a:lnTo>
                      <a:pt x="1200" y="1750"/>
                    </a:lnTo>
                    <a:lnTo>
                      <a:pt x="1198" y="1746"/>
                    </a:lnTo>
                    <a:lnTo>
                      <a:pt x="1194" y="1746"/>
                    </a:lnTo>
                    <a:lnTo>
                      <a:pt x="1192" y="1746"/>
                    </a:lnTo>
                    <a:lnTo>
                      <a:pt x="1186" y="1746"/>
                    </a:lnTo>
                    <a:lnTo>
                      <a:pt x="1186" y="1746"/>
                    </a:lnTo>
                    <a:lnTo>
                      <a:pt x="1186" y="1744"/>
                    </a:lnTo>
                    <a:lnTo>
                      <a:pt x="1186" y="1744"/>
                    </a:lnTo>
                    <a:lnTo>
                      <a:pt x="1190" y="1740"/>
                    </a:lnTo>
                    <a:lnTo>
                      <a:pt x="1194" y="1738"/>
                    </a:lnTo>
                    <a:lnTo>
                      <a:pt x="1204" y="1734"/>
                    </a:lnTo>
                    <a:lnTo>
                      <a:pt x="1208" y="1732"/>
                    </a:lnTo>
                    <a:lnTo>
                      <a:pt x="1210" y="1728"/>
                    </a:lnTo>
                    <a:lnTo>
                      <a:pt x="1212" y="1724"/>
                    </a:lnTo>
                    <a:lnTo>
                      <a:pt x="1212" y="1718"/>
                    </a:lnTo>
                    <a:lnTo>
                      <a:pt x="1212" y="1718"/>
                    </a:lnTo>
                    <a:lnTo>
                      <a:pt x="1210" y="1712"/>
                    </a:lnTo>
                    <a:lnTo>
                      <a:pt x="1214" y="1702"/>
                    </a:lnTo>
                    <a:lnTo>
                      <a:pt x="1224" y="1676"/>
                    </a:lnTo>
                    <a:lnTo>
                      <a:pt x="1234" y="1652"/>
                    </a:lnTo>
                    <a:lnTo>
                      <a:pt x="1236" y="1640"/>
                    </a:lnTo>
                    <a:lnTo>
                      <a:pt x="1236" y="1630"/>
                    </a:lnTo>
                    <a:lnTo>
                      <a:pt x="1236" y="1630"/>
                    </a:lnTo>
                    <a:lnTo>
                      <a:pt x="1234" y="1624"/>
                    </a:lnTo>
                    <a:lnTo>
                      <a:pt x="1232" y="1622"/>
                    </a:lnTo>
                    <a:lnTo>
                      <a:pt x="1230" y="1622"/>
                    </a:lnTo>
                    <a:lnTo>
                      <a:pt x="1228" y="1622"/>
                    </a:lnTo>
                    <a:lnTo>
                      <a:pt x="1226" y="1622"/>
                    </a:lnTo>
                    <a:lnTo>
                      <a:pt x="1222" y="1622"/>
                    </a:lnTo>
                    <a:lnTo>
                      <a:pt x="1220" y="1620"/>
                    </a:lnTo>
                    <a:lnTo>
                      <a:pt x="1214" y="1616"/>
                    </a:lnTo>
                    <a:lnTo>
                      <a:pt x="1214" y="1616"/>
                    </a:lnTo>
                    <a:lnTo>
                      <a:pt x="1212" y="1610"/>
                    </a:lnTo>
                    <a:lnTo>
                      <a:pt x="1212" y="1610"/>
                    </a:lnTo>
                    <a:lnTo>
                      <a:pt x="1222" y="1612"/>
                    </a:lnTo>
                    <a:lnTo>
                      <a:pt x="1232" y="1614"/>
                    </a:lnTo>
                    <a:lnTo>
                      <a:pt x="1236" y="1614"/>
                    </a:lnTo>
                    <a:lnTo>
                      <a:pt x="1236" y="1610"/>
                    </a:lnTo>
                    <a:lnTo>
                      <a:pt x="1236" y="1610"/>
                    </a:lnTo>
                    <a:lnTo>
                      <a:pt x="1234" y="1604"/>
                    </a:lnTo>
                    <a:lnTo>
                      <a:pt x="1232" y="1602"/>
                    </a:lnTo>
                    <a:lnTo>
                      <a:pt x="1226" y="1600"/>
                    </a:lnTo>
                    <a:lnTo>
                      <a:pt x="1220" y="1598"/>
                    </a:lnTo>
                    <a:lnTo>
                      <a:pt x="1220" y="1596"/>
                    </a:lnTo>
                    <a:lnTo>
                      <a:pt x="1222" y="1592"/>
                    </a:lnTo>
                    <a:lnTo>
                      <a:pt x="1222" y="1592"/>
                    </a:lnTo>
                    <a:lnTo>
                      <a:pt x="1226" y="1590"/>
                    </a:lnTo>
                    <a:lnTo>
                      <a:pt x="1230" y="1588"/>
                    </a:lnTo>
                    <a:lnTo>
                      <a:pt x="1244" y="1584"/>
                    </a:lnTo>
                    <a:lnTo>
                      <a:pt x="1250" y="1582"/>
                    </a:lnTo>
                    <a:lnTo>
                      <a:pt x="1256" y="1580"/>
                    </a:lnTo>
                    <a:lnTo>
                      <a:pt x="1260" y="1574"/>
                    </a:lnTo>
                    <a:lnTo>
                      <a:pt x="1262" y="1566"/>
                    </a:lnTo>
                    <a:lnTo>
                      <a:pt x="1262" y="1566"/>
                    </a:lnTo>
                    <a:lnTo>
                      <a:pt x="1264" y="1560"/>
                    </a:lnTo>
                    <a:lnTo>
                      <a:pt x="1266" y="1558"/>
                    </a:lnTo>
                    <a:lnTo>
                      <a:pt x="1268" y="1558"/>
                    </a:lnTo>
                    <a:lnTo>
                      <a:pt x="1272" y="1560"/>
                    </a:lnTo>
                    <a:lnTo>
                      <a:pt x="1278" y="1562"/>
                    </a:lnTo>
                    <a:lnTo>
                      <a:pt x="1280" y="1560"/>
                    </a:lnTo>
                    <a:lnTo>
                      <a:pt x="1280" y="1556"/>
                    </a:lnTo>
                    <a:lnTo>
                      <a:pt x="1280" y="1556"/>
                    </a:lnTo>
                    <a:lnTo>
                      <a:pt x="1282" y="1550"/>
                    </a:lnTo>
                    <a:lnTo>
                      <a:pt x="1284" y="1546"/>
                    </a:lnTo>
                    <a:lnTo>
                      <a:pt x="1294" y="1538"/>
                    </a:lnTo>
                    <a:lnTo>
                      <a:pt x="1300" y="1530"/>
                    </a:lnTo>
                    <a:lnTo>
                      <a:pt x="1302" y="1526"/>
                    </a:lnTo>
                    <a:lnTo>
                      <a:pt x="1302" y="1520"/>
                    </a:lnTo>
                    <a:lnTo>
                      <a:pt x="1302" y="1520"/>
                    </a:lnTo>
                    <a:lnTo>
                      <a:pt x="1300" y="1510"/>
                    </a:lnTo>
                    <a:lnTo>
                      <a:pt x="1300" y="1502"/>
                    </a:lnTo>
                    <a:lnTo>
                      <a:pt x="1300" y="1500"/>
                    </a:lnTo>
                    <a:lnTo>
                      <a:pt x="1298" y="1500"/>
                    </a:lnTo>
                    <a:lnTo>
                      <a:pt x="1286" y="1498"/>
                    </a:lnTo>
                    <a:lnTo>
                      <a:pt x="1286" y="1498"/>
                    </a:lnTo>
                    <a:lnTo>
                      <a:pt x="1278" y="1498"/>
                    </a:lnTo>
                    <a:lnTo>
                      <a:pt x="1270" y="1496"/>
                    </a:lnTo>
                    <a:lnTo>
                      <a:pt x="1266" y="1492"/>
                    </a:lnTo>
                    <a:lnTo>
                      <a:pt x="1262" y="1490"/>
                    </a:lnTo>
                    <a:lnTo>
                      <a:pt x="1260" y="1486"/>
                    </a:lnTo>
                    <a:lnTo>
                      <a:pt x="1262" y="1486"/>
                    </a:lnTo>
                    <a:lnTo>
                      <a:pt x="1264" y="1484"/>
                    </a:lnTo>
                    <a:lnTo>
                      <a:pt x="1270" y="1486"/>
                    </a:lnTo>
                    <a:lnTo>
                      <a:pt x="1270" y="1486"/>
                    </a:lnTo>
                    <a:lnTo>
                      <a:pt x="1276" y="1486"/>
                    </a:lnTo>
                    <a:lnTo>
                      <a:pt x="1280" y="1486"/>
                    </a:lnTo>
                    <a:lnTo>
                      <a:pt x="1288" y="1484"/>
                    </a:lnTo>
                    <a:lnTo>
                      <a:pt x="1294" y="1482"/>
                    </a:lnTo>
                    <a:lnTo>
                      <a:pt x="1300" y="1482"/>
                    </a:lnTo>
                    <a:lnTo>
                      <a:pt x="1300" y="1482"/>
                    </a:lnTo>
                    <a:lnTo>
                      <a:pt x="1308" y="1482"/>
                    </a:lnTo>
                    <a:lnTo>
                      <a:pt x="1308" y="1482"/>
                    </a:lnTo>
                    <a:lnTo>
                      <a:pt x="1308" y="1478"/>
                    </a:lnTo>
                    <a:lnTo>
                      <a:pt x="1302" y="1470"/>
                    </a:lnTo>
                    <a:lnTo>
                      <a:pt x="1290" y="1454"/>
                    </a:lnTo>
                    <a:lnTo>
                      <a:pt x="1290" y="1454"/>
                    </a:lnTo>
                    <a:lnTo>
                      <a:pt x="1282" y="1448"/>
                    </a:lnTo>
                    <a:lnTo>
                      <a:pt x="1280" y="1442"/>
                    </a:lnTo>
                    <a:lnTo>
                      <a:pt x="1280" y="1438"/>
                    </a:lnTo>
                    <a:lnTo>
                      <a:pt x="1284" y="1434"/>
                    </a:lnTo>
                    <a:lnTo>
                      <a:pt x="1288" y="1434"/>
                    </a:lnTo>
                    <a:lnTo>
                      <a:pt x="1296" y="1434"/>
                    </a:lnTo>
                    <a:lnTo>
                      <a:pt x="1310" y="1438"/>
                    </a:lnTo>
                    <a:lnTo>
                      <a:pt x="1310" y="1438"/>
                    </a:lnTo>
                    <a:lnTo>
                      <a:pt x="1316" y="1438"/>
                    </a:lnTo>
                    <a:lnTo>
                      <a:pt x="1320" y="1436"/>
                    </a:lnTo>
                    <a:lnTo>
                      <a:pt x="1324" y="1434"/>
                    </a:lnTo>
                    <a:lnTo>
                      <a:pt x="1326" y="1430"/>
                    </a:lnTo>
                    <a:lnTo>
                      <a:pt x="1332" y="1420"/>
                    </a:lnTo>
                    <a:lnTo>
                      <a:pt x="1334" y="1418"/>
                    </a:lnTo>
                    <a:lnTo>
                      <a:pt x="1338" y="1418"/>
                    </a:lnTo>
                    <a:lnTo>
                      <a:pt x="1338" y="1418"/>
                    </a:lnTo>
                    <a:lnTo>
                      <a:pt x="1344" y="1420"/>
                    </a:lnTo>
                    <a:lnTo>
                      <a:pt x="1346" y="1418"/>
                    </a:lnTo>
                    <a:lnTo>
                      <a:pt x="1344" y="1414"/>
                    </a:lnTo>
                    <a:lnTo>
                      <a:pt x="1334" y="1408"/>
                    </a:lnTo>
                    <a:lnTo>
                      <a:pt x="1334" y="1408"/>
                    </a:lnTo>
                    <a:lnTo>
                      <a:pt x="1326" y="1404"/>
                    </a:lnTo>
                    <a:lnTo>
                      <a:pt x="1324" y="1404"/>
                    </a:lnTo>
                    <a:lnTo>
                      <a:pt x="1326" y="1402"/>
                    </a:lnTo>
                    <a:lnTo>
                      <a:pt x="1330" y="1402"/>
                    </a:lnTo>
                    <a:lnTo>
                      <a:pt x="1338" y="1400"/>
                    </a:lnTo>
                    <a:lnTo>
                      <a:pt x="1338" y="1400"/>
                    </a:lnTo>
                    <a:lnTo>
                      <a:pt x="1344" y="1398"/>
                    </a:lnTo>
                    <a:lnTo>
                      <a:pt x="1352" y="1398"/>
                    </a:lnTo>
                    <a:lnTo>
                      <a:pt x="1360" y="1400"/>
                    </a:lnTo>
                    <a:lnTo>
                      <a:pt x="1370" y="1398"/>
                    </a:lnTo>
                    <a:lnTo>
                      <a:pt x="1370" y="1398"/>
                    </a:lnTo>
                    <a:lnTo>
                      <a:pt x="1380" y="1396"/>
                    </a:lnTo>
                    <a:lnTo>
                      <a:pt x="1388" y="1396"/>
                    </a:lnTo>
                    <a:lnTo>
                      <a:pt x="1394" y="1396"/>
                    </a:lnTo>
                    <a:lnTo>
                      <a:pt x="1398" y="1390"/>
                    </a:lnTo>
                    <a:lnTo>
                      <a:pt x="1398" y="1390"/>
                    </a:lnTo>
                    <a:lnTo>
                      <a:pt x="1400" y="1386"/>
                    </a:lnTo>
                    <a:lnTo>
                      <a:pt x="1398" y="1384"/>
                    </a:lnTo>
                    <a:lnTo>
                      <a:pt x="1396" y="1380"/>
                    </a:lnTo>
                    <a:lnTo>
                      <a:pt x="1402" y="1376"/>
                    </a:lnTo>
                    <a:lnTo>
                      <a:pt x="1402" y="1376"/>
                    </a:lnTo>
                    <a:lnTo>
                      <a:pt x="1404" y="1372"/>
                    </a:lnTo>
                    <a:lnTo>
                      <a:pt x="1404" y="1368"/>
                    </a:lnTo>
                    <a:lnTo>
                      <a:pt x="1404" y="1364"/>
                    </a:lnTo>
                    <a:lnTo>
                      <a:pt x="1410" y="1360"/>
                    </a:lnTo>
                    <a:lnTo>
                      <a:pt x="1410" y="1360"/>
                    </a:lnTo>
                    <a:lnTo>
                      <a:pt x="1414" y="1356"/>
                    </a:lnTo>
                    <a:lnTo>
                      <a:pt x="1416" y="1354"/>
                    </a:lnTo>
                    <a:lnTo>
                      <a:pt x="1414" y="1352"/>
                    </a:lnTo>
                    <a:lnTo>
                      <a:pt x="1412" y="1350"/>
                    </a:lnTo>
                    <a:lnTo>
                      <a:pt x="1406" y="1346"/>
                    </a:lnTo>
                    <a:lnTo>
                      <a:pt x="1406" y="1344"/>
                    </a:lnTo>
                    <a:lnTo>
                      <a:pt x="1406" y="1344"/>
                    </a:lnTo>
                    <a:lnTo>
                      <a:pt x="1406" y="1344"/>
                    </a:lnTo>
                    <a:lnTo>
                      <a:pt x="1410" y="1342"/>
                    </a:lnTo>
                    <a:lnTo>
                      <a:pt x="1414" y="1344"/>
                    </a:lnTo>
                    <a:lnTo>
                      <a:pt x="1420" y="1344"/>
                    </a:lnTo>
                    <a:lnTo>
                      <a:pt x="1430" y="1344"/>
                    </a:lnTo>
                    <a:lnTo>
                      <a:pt x="1430" y="1344"/>
                    </a:lnTo>
                    <a:lnTo>
                      <a:pt x="1436" y="1344"/>
                    </a:lnTo>
                    <a:lnTo>
                      <a:pt x="1434" y="1348"/>
                    </a:lnTo>
                    <a:lnTo>
                      <a:pt x="1428" y="1352"/>
                    </a:lnTo>
                    <a:lnTo>
                      <a:pt x="1424" y="1358"/>
                    </a:lnTo>
                    <a:lnTo>
                      <a:pt x="1424" y="1358"/>
                    </a:lnTo>
                    <a:lnTo>
                      <a:pt x="1422" y="1362"/>
                    </a:lnTo>
                    <a:lnTo>
                      <a:pt x="1418" y="1364"/>
                    </a:lnTo>
                    <a:lnTo>
                      <a:pt x="1414" y="1368"/>
                    </a:lnTo>
                    <a:lnTo>
                      <a:pt x="1412" y="1372"/>
                    </a:lnTo>
                    <a:lnTo>
                      <a:pt x="1412" y="1372"/>
                    </a:lnTo>
                    <a:lnTo>
                      <a:pt x="1410" y="1378"/>
                    </a:lnTo>
                    <a:lnTo>
                      <a:pt x="1408" y="1386"/>
                    </a:lnTo>
                    <a:lnTo>
                      <a:pt x="1406" y="1392"/>
                    </a:lnTo>
                    <a:lnTo>
                      <a:pt x="1406" y="1394"/>
                    </a:lnTo>
                    <a:lnTo>
                      <a:pt x="1408" y="1396"/>
                    </a:lnTo>
                    <a:lnTo>
                      <a:pt x="1408" y="1396"/>
                    </a:lnTo>
                    <a:lnTo>
                      <a:pt x="1414" y="1398"/>
                    </a:lnTo>
                    <a:lnTo>
                      <a:pt x="1420" y="1398"/>
                    </a:lnTo>
                    <a:lnTo>
                      <a:pt x="1426" y="1396"/>
                    </a:lnTo>
                    <a:lnTo>
                      <a:pt x="1432" y="1390"/>
                    </a:lnTo>
                    <a:lnTo>
                      <a:pt x="1432" y="1390"/>
                    </a:lnTo>
                    <a:lnTo>
                      <a:pt x="1440" y="1380"/>
                    </a:lnTo>
                    <a:lnTo>
                      <a:pt x="1444" y="1380"/>
                    </a:lnTo>
                    <a:lnTo>
                      <a:pt x="1448" y="1384"/>
                    </a:lnTo>
                    <a:lnTo>
                      <a:pt x="1448" y="1384"/>
                    </a:lnTo>
                    <a:lnTo>
                      <a:pt x="1452" y="1386"/>
                    </a:lnTo>
                    <a:lnTo>
                      <a:pt x="1454" y="1384"/>
                    </a:lnTo>
                    <a:lnTo>
                      <a:pt x="1454" y="1382"/>
                    </a:lnTo>
                    <a:lnTo>
                      <a:pt x="1452" y="1378"/>
                    </a:lnTo>
                    <a:lnTo>
                      <a:pt x="1452" y="1378"/>
                    </a:lnTo>
                    <a:lnTo>
                      <a:pt x="1452" y="1376"/>
                    </a:lnTo>
                    <a:lnTo>
                      <a:pt x="1452" y="1374"/>
                    </a:lnTo>
                    <a:lnTo>
                      <a:pt x="1456" y="1372"/>
                    </a:lnTo>
                    <a:lnTo>
                      <a:pt x="1462" y="1370"/>
                    </a:lnTo>
                    <a:lnTo>
                      <a:pt x="1466" y="1370"/>
                    </a:lnTo>
                    <a:lnTo>
                      <a:pt x="1468" y="1372"/>
                    </a:lnTo>
                    <a:lnTo>
                      <a:pt x="1468" y="1372"/>
                    </a:lnTo>
                    <a:lnTo>
                      <a:pt x="1472" y="1372"/>
                    </a:lnTo>
                    <a:lnTo>
                      <a:pt x="1476" y="1372"/>
                    </a:lnTo>
                    <a:lnTo>
                      <a:pt x="1484" y="1370"/>
                    </a:lnTo>
                    <a:lnTo>
                      <a:pt x="1498" y="1362"/>
                    </a:lnTo>
                    <a:lnTo>
                      <a:pt x="1498" y="1362"/>
                    </a:lnTo>
                    <a:lnTo>
                      <a:pt x="1502" y="1360"/>
                    </a:lnTo>
                    <a:lnTo>
                      <a:pt x="1502" y="1354"/>
                    </a:lnTo>
                    <a:lnTo>
                      <a:pt x="1502" y="1350"/>
                    </a:lnTo>
                    <a:lnTo>
                      <a:pt x="1502" y="1350"/>
                    </a:lnTo>
                    <a:lnTo>
                      <a:pt x="1504" y="1350"/>
                    </a:lnTo>
                    <a:lnTo>
                      <a:pt x="1504" y="1350"/>
                    </a:lnTo>
                    <a:lnTo>
                      <a:pt x="1508" y="1350"/>
                    </a:lnTo>
                    <a:lnTo>
                      <a:pt x="1510" y="1352"/>
                    </a:lnTo>
                    <a:lnTo>
                      <a:pt x="1510" y="1354"/>
                    </a:lnTo>
                    <a:lnTo>
                      <a:pt x="1512" y="1354"/>
                    </a:lnTo>
                    <a:lnTo>
                      <a:pt x="1512" y="1354"/>
                    </a:lnTo>
                    <a:lnTo>
                      <a:pt x="1520" y="1350"/>
                    </a:lnTo>
                    <a:lnTo>
                      <a:pt x="1532" y="1344"/>
                    </a:lnTo>
                    <a:lnTo>
                      <a:pt x="1558" y="1324"/>
                    </a:lnTo>
                    <a:lnTo>
                      <a:pt x="1570" y="1314"/>
                    </a:lnTo>
                    <a:lnTo>
                      <a:pt x="1580" y="1302"/>
                    </a:lnTo>
                    <a:lnTo>
                      <a:pt x="1588" y="1290"/>
                    </a:lnTo>
                    <a:lnTo>
                      <a:pt x="1592" y="1280"/>
                    </a:lnTo>
                    <a:lnTo>
                      <a:pt x="1592" y="1280"/>
                    </a:lnTo>
                    <a:lnTo>
                      <a:pt x="1600" y="1264"/>
                    </a:lnTo>
                    <a:lnTo>
                      <a:pt x="1610" y="1250"/>
                    </a:lnTo>
                    <a:lnTo>
                      <a:pt x="1622" y="1242"/>
                    </a:lnTo>
                    <a:lnTo>
                      <a:pt x="1628" y="1238"/>
                    </a:lnTo>
                    <a:lnTo>
                      <a:pt x="1634" y="1238"/>
                    </a:lnTo>
                    <a:lnTo>
                      <a:pt x="1634" y="1238"/>
                    </a:lnTo>
                    <a:lnTo>
                      <a:pt x="1642" y="1236"/>
                    </a:lnTo>
                    <a:lnTo>
                      <a:pt x="1646" y="1234"/>
                    </a:lnTo>
                    <a:lnTo>
                      <a:pt x="1648" y="1232"/>
                    </a:lnTo>
                    <a:lnTo>
                      <a:pt x="1648" y="1228"/>
                    </a:lnTo>
                    <a:lnTo>
                      <a:pt x="1646" y="1222"/>
                    </a:lnTo>
                    <a:lnTo>
                      <a:pt x="1640" y="1214"/>
                    </a:lnTo>
                    <a:lnTo>
                      <a:pt x="1632" y="1204"/>
                    </a:lnTo>
                    <a:lnTo>
                      <a:pt x="1632" y="1204"/>
                    </a:lnTo>
                    <a:lnTo>
                      <a:pt x="1626" y="1198"/>
                    </a:lnTo>
                    <a:lnTo>
                      <a:pt x="1624" y="1194"/>
                    </a:lnTo>
                    <a:lnTo>
                      <a:pt x="1636" y="1200"/>
                    </a:lnTo>
                    <a:lnTo>
                      <a:pt x="1670" y="1222"/>
                    </a:lnTo>
                    <a:lnTo>
                      <a:pt x="1670" y="1222"/>
                    </a:lnTo>
                    <a:lnTo>
                      <a:pt x="1684" y="1226"/>
                    </a:lnTo>
                    <a:lnTo>
                      <a:pt x="1694" y="1228"/>
                    </a:lnTo>
                    <a:lnTo>
                      <a:pt x="1702" y="1228"/>
                    </a:lnTo>
                    <a:lnTo>
                      <a:pt x="1710" y="1226"/>
                    </a:lnTo>
                    <a:lnTo>
                      <a:pt x="1718" y="1224"/>
                    </a:lnTo>
                    <a:lnTo>
                      <a:pt x="1724" y="1218"/>
                    </a:lnTo>
                    <a:lnTo>
                      <a:pt x="1730" y="1212"/>
                    </a:lnTo>
                    <a:lnTo>
                      <a:pt x="1730" y="1212"/>
                    </a:lnTo>
                    <a:lnTo>
                      <a:pt x="1732" y="1206"/>
                    </a:lnTo>
                    <a:lnTo>
                      <a:pt x="1734" y="1204"/>
                    </a:lnTo>
                    <a:lnTo>
                      <a:pt x="1738" y="1204"/>
                    </a:lnTo>
                    <a:lnTo>
                      <a:pt x="1742" y="1206"/>
                    </a:lnTo>
                    <a:lnTo>
                      <a:pt x="1748" y="1208"/>
                    </a:lnTo>
                    <a:lnTo>
                      <a:pt x="1756" y="1208"/>
                    </a:lnTo>
                    <a:lnTo>
                      <a:pt x="1766" y="1208"/>
                    </a:lnTo>
                    <a:lnTo>
                      <a:pt x="1782" y="1202"/>
                    </a:lnTo>
                    <a:lnTo>
                      <a:pt x="1782" y="1202"/>
                    </a:lnTo>
                    <a:lnTo>
                      <a:pt x="1800" y="1196"/>
                    </a:lnTo>
                    <a:lnTo>
                      <a:pt x="1818" y="1190"/>
                    </a:lnTo>
                    <a:lnTo>
                      <a:pt x="1856" y="1184"/>
                    </a:lnTo>
                    <a:lnTo>
                      <a:pt x="1886" y="1178"/>
                    </a:lnTo>
                    <a:lnTo>
                      <a:pt x="1898" y="1172"/>
                    </a:lnTo>
                    <a:lnTo>
                      <a:pt x="1906" y="1166"/>
                    </a:lnTo>
                    <a:lnTo>
                      <a:pt x="1906" y="1166"/>
                    </a:lnTo>
                    <a:lnTo>
                      <a:pt x="1920" y="1154"/>
                    </a:lnTo>
                    <a:lnTo>
                      <a:pt x="1934" y="1142"/>
                    </a:lnTo>
                    <a:lnTo>
                      <a:pt x="1950" y="1132"/>
                    </a:lnTo>
                    <a:lnTo>
                      <a:pt x="1960" y="1128"/>
                    </a:lnTo>
                    <a:lnTo>
                      <a:pt x="1970" y="1128"/>
                    </a:lnTo>
                    <a:lnTo>
                      <a:pt x="1970" y="1128"/>
                    </a:lnTo>
                    <a:lnTo>
                      <a:pt x="1978" y="1126"/>
                    </a:lnTo>
                    <a:lnTo>
                      <a:pt x="1982" y="1122"/>
                    </a:lnTo>
                    <a:lnTo>
                      <a:pt x="1982" y="1120"/>
                    </a:lnTo>
                    <a:lnTo>
                      <a:pt x="1982" y="1116"/>
                    </a:lnTo>
                    <a:lnTo>
                      <a:pt x="1982" y="1112"/>
                    </a:lnTo>
                    <a:lnTo>
                      <a:pt x="1982" y="1108"/>
                    </a:lnTo>
                    <a:lnTo>
                      <a:pt x="1986" y="1106"/>
                    </a:lnTo>
                    <a:lnTo>
                      <a:pt x="1994" y="1106"/>
                    </a:lnTo>
                    <a:lnTo>
                      <a:pt x="1994" y="1106"/>
                    </a:lnTo>
                    <a:lnTo>
                      <a:pt x="2008" y="1104"/>
                    </a:lnTo>
                    <a:lnTo>
                      <a:pt x="2012" y="1102"/>
                    </a:lnTo>
                    <a:lnTo>
                      <a:pt x="2012" y="1102"/>
                    </a:lnTo>
                    <a:lnTo>
                      <a:pt x="2016" y="1096"/>
                    </a:lnTo>
                    <a:lnTo>
                      <a:pt x="2022" y="1092"/>
                    </a:lnTo>
                    <a:lnTo>
                      <a:pt x="2030" y="1088"/>
                    </a:lnTo>
                    <a:lnTo>
                      <a:pt x="2030" y="1088"/>
                    </a:lnTo>
                    <a:lnTo>
                      <a:pt x="2046" y="1080"/>
                    </a:lnTo>
                    <a:lnTo>
                      <a:pt x="2046" y="1078"/>
                    </a:lnTo>
                    <a:lnTo>
                      <a:pt x="2044" y="1076"/>
                    </a:lnTo>
                    <a:lnTo>
                      <a:pt x="2028" y="1076"/>
                    </a:lnTo>
                    <a:lnTo>
                      <a:pt x="2000" y="1080"/>
                    </a:lnTo>
                    <a:lnTo>
                      <a:pt x="2000" y="1080"/>
                    </a:lnTo>
                    <a:lnTo>
                      <a:pt x="1984" y="1080"/>
                    </a:lnTo>
                    <a:lnTo>
                      <a:pt x="1970" y="1076"/>
                    </a:lnTo>
                    <a:lnTo>
                      <a:pt x="1956" y="1070"/>
                    </a:lnTo>
                    <a:lnTo>
                      <a:pt x="1944" y="1064"/>
                    </a:lnTo>
                    <a:lnTo>
                      <a:pt x="1932" y="1058"/>
                    </a:lnTo>
                    <a:lnTo>
                      <a:pt x="1920" y="1056"/>
                    </a:lnTo>
                    <a:lnTo>
                      <a:pt x="1914" y="1056"/>
                    </a:lnTo>
                    <a:lnTo>
                      <a:pt x="1906" y="1058"/>
                    </a:lnTo>
                    <a:lnTo>
                      <a:pt x="1900" y="1060"/>
                    </a:lnTo>
                    <a:lnTo>
                      <a:pt x="1892" y="1064"/>
                    </a:lnTo>
                    <a:lnTo>
                      <a:pt x="1892" y="1064"/>
                    </a:lnTo>
                    <a:lnTo>
                      <a:pt x="1884" y="1068"/>
                    </a:lnTo>
                    <a:lnTo>
                      <a:pt x="1878" y="1070"/>
                    </a:lnTo>
                    <a:lnTo>
                      <a:pt x="1866" y="1070"/>
                    </a:lnTo>
                    <a:lnTo>
                      <a:pt x="1860" y="1070"/>
                    </a:lnTo>
                    <a:lnTo>
                      <a:pt x="1854" y="1072"/>
                    </a:lnTo>
                    <a:lnTo>
                      <a:pt x="1846" y="1076"/>
                    </a:lnTo>
                    <a:lnTo>
                      <a:pt x="1838" y="1082"/>
                    </a:lnTo>
                    <a:lnTo>
                      <a:pt x="1838" y="1082"/>
                    </a:lnTo>
                    <a:lnTo>
                      <a:pt x="1834" y="1086"/>
                    </a:lnTo>
                    <a:lnTo>
                      <a:pt x="1828" y="1090"/>
                    </a:lnTo>
                    <a:lnTo>
                      <a:pt x="1824" y="1090"/>
                    </a:lnTo>
                    <a:lnTo>
                      <a:pt x="1820" y="1090"/>
                    </a:lnTo>
                    <a:lnTo>
                      <a:pt x="1818" y="1088"/>
                    </a:lnTo>
                    <a:lnTo>
                      <a:pt x="1820" y="1084"/>
                    </a:lnTo>
                    <a:lnTo>
                      <a:pt x="1824" y="1078"/>
                    </a:lnTo>
                    <a:lnTo>
                      <a:pt x="1832" y="1070"/>
                    </a:lnTo>
                    <a:lnTo>
                      <a:pt x="1832" y="1070"/>
                    </a:lnTo>
                    <a:lnTo>
                      <a:pt x="1840" y="1064"/>
                    </a:lnTo>
                    <a:lnTo>
                      <a:pt x="1848" y="1062"/>
                    </a:lnTo>
                    <a:lnTo>
                      <a:pt x="1852" y="1062"/>
                    </a:lnTo>
                    <a:lnTo>
                      <a:pt x="1856" y="1062"/>
                    </a:lnTo>
                    <a:lnTo>
                      <a:pt x="1864" y="1064"/>
                    </a:lnTo>
                    <a:lnTo>
                      <a:pt x="1866" y="1064"/>
                    </a:lnTo>
                    <a:lnTo>
                      <a:pt x="1870" y="1062"/>
                    </a:lnTo>
                    <a:lnTo>
                      <a:pt x="1870" y="1062"/>
                    </a:lnTo>
                    <a:lnTo>
                      <a:pt x="1876" y="1058"/>
                    </a:lnTo>
                    <a:lnTo>
                      <a:pt x="1878" y="1056"/>
                    </a:lnTo>
                    <a:lnTo>
                      <a:pt x="1878" y="1054"/>
                    </a:lnTo>
                    <a:lnTo>
                      <a:pt x="1874" y="1052"/>
                    </a:lnTo>
                    <a:lnTo>
                      <a:pt x="1868" y="1052"/>
                    </a:lnTo>
                    <a:lnTo>
                      <a:pt x="1844" y="1054"/>
                    </a:lnTo>
                    <a:lnTo>
                      <a:pt x="1844" y="1054"/>
                    </a:lnTo>
                    <a:lnTo>
                      <a:pt x="1816" y="1058"/>
                    </a:lnTo>
                    <a:lnTo>
                      <a:pt x="1800" y="1058"/>
                    </a:lnTo>
                    <a:lnTo>
                      <a:pt x="1798" y="1056"/>
                    </a:lnTo>
                    <a:lnTo>
                      <a:pt x="1796" y="1052"/>
                    </a:lnTo>
                    <a:lnTo>
                      <a:pt x="1798" y="1046"/>
                    </a:lnTo>
                    <a:lnTo>
                      <a:pt x="1804" y="1038"/>
                    </a:lnTo>
                    <a:lnTo>
                      <a:pt x="1804" y="1038"/>
                    </a:lnTo>
                    <a:lnTo>
                      <a:pt x="1814" y="1022"/>
                    </a:lnTo>
                    <a:lnTo>
                      <a:pt x="1818" y="1014"/>
                    </a:lnTo>
                    <a:lnTo>
                      <a:pt x="1820" y="1012"/>
                    </a:lnTo>
                    <a:lnTo>
                      <a:pt x="1822" y="1010"/>
                    </a:lnTo>
                    <a:lnTo>
                      <a:pt x="1828" y="1016"/>
                    </a:lnTo>
                    <a:lnTo>
                      <a:pt x="1828" y="1016"/>
                    </a:lnTo>
                    <a:lnTo>
                      <a:pt x="1836" y="1022"/>
                    </a:lnTo>
                    <a:lnTo>
                      <a:pt x="1840" y="1022"/>
                    </a:lnTo>
                    <a:lnTo>
                      <a:pt x="1844" y="1022"/>
                    </a:lnTo>
                    <a:lnTo>
                      <a:pt x="1882" y="1010"/>
                    </a:lnTo>
                    <a:lnTo>
                      <a:pt x="1882" y="1010"/>
                    </a:lnTo>
                    <a:lnTo>
                      <a:pt x="1896" y="1006"/>
                    </a:lnTo>
                    <a:lnTo>
                      <a:pt x="1904" y="1000"/>
                    </a:lnTo>
                    <a:lnTo>
                      <a:pt x="1908" y="996"/>
                    </a:lnTo>
                    <a:lnTo>
                      <a:pt x="1910" y="992"/>
                    </a:lnTo>
                    <a:lnTo>
                      <a:pt x="1906" y="986"/>
                    </a:lnTo>
                    <a:lnTo>
                      <a:pt x="1898" y="984"/>
                    </a:lnTo>
                    <a:lnTo>
                      <a:pt x="1888" y="980"/>
                    </a:lnTo>
                    <a:lnTo>
                      <a:pt x="1874" y="978"/>
                    </a:lnTo>
                    <a:lnTo>
                      <a:pt x="1874" y="978"/>
                    </a:lnTo>
                    <a:lnTo>
                      <a:pt x="1850" y="974"/>
                    </a:lnTo>
                    <a:lnTo>
                      <a:pt x="1844" y="972"/>
                    </a:lnTo>
                    <a:lnTo>
                      <a:pt x="1842" y="970"/>
                    </a:lnTo>
                    <a:lnTo>
                      <a:pt x="1844" y="968"/>
                    </a:lnTo>
                    <a:lnTo>
                      <a:pt x="1850" y="966"/>
                    </a:lnTo>
                    <a:lnTo>
                      <a:pt x="1870" y="966"/>
                    </a:lnTo>
                    <a:lnTo>
                      <a:pt x="1870" y="966"/>
                    </a:lnTo>
                    <a:lnTo>
                      <a:pt x="1892" y="970"/>
                    </a:lnTo>
                    <a:lnTo>
                      <a:pt x="1906" y="976"/>
                    </a:lnTo>
                    <a:lnTo>
                      <a:pt x="1918" y="980"/>
                    </a:lnTo>
                    <a:lnTo>
                      <a:pt x="1932" y="986"/>
                    </a:lnTo>
                    <a:lnTo>
                      <a:pt x="1932" y="986"/>
                    </a:lnTo>
                    <a:lnTo>
                      <a:pt x="1946" y="992"/>
                    </a:lnTo>
                    <a:lnTo>
                      <a:pt x="1954" y="998"/>
                    </a:lnTo>
                    <a:lnTo>
                      <a:pt x="1958" y="1008"/>
                    </a:lnTo>
                    <a:lnTo>
                      <a:pt x="1960" y="1022"/>
                    </a:lnTo>
                    <a:lnTo>
                      <a:pt x="1960" y="1022"/>
                    </a:lnTo>
                    <a:lnTo>
                      <a:pt x="1964" y="1030"/>
                    </a:lnTo>
                    <a:lnTo>
                      <a:pt x="1970" y="1038"/>
                    </a:lnTo>
                    <a:lnTo>
                      <a:pt x="1978" y="1044"/>
                    </a:lnTo>
                    <a:lnTo>
                      <a:pt x="1988" y="1050"/>
                    </a:lnTo>
                    <a:lnTo>
                      <a:pt x="1998" y="1052"/>
                    </a:lnTo>
                    <a:lnTo>
                      <a:pt x="2008" y="1054"/>
                    </a:lnTo>
                    <a:lnTo>
                      <a:pt x="2016" y="1054"/>
                    </a:lnTo>
                    <a:lnTo>
                      <a:pt x="2022" y="1052"/>
                    </a:lnTo>
                    <a:lnTo>
                      <a:pt x="2022" y="1052"/>
                    </a:lnTo>
                    <a:lnTo>
                      <a:pt x="2030" y="1048"/>
                    </a:lnTo>
                    <a:lnTo>
                      <a:pt x="2036" y="1050"/>
                    </a:lnTo>
                    <a:lnTo>
                      <a:pt x="2046" y="1052"/>
                    </a:lnTo>
                    <a:lnTo>
                      <a:pt x="2060" y="1056"/>
                    </a:lnTo>
                    <a:lnTo>
                      <a:pt x="2060" y="1056"/>
                    </a:lnTo>
                    <a:lnTo>
                      <a:pt x="2068" y="1054"/>
                    </a:lnTo>
                    <a:lnTo>
                      <a:pt x="2070" y="1050"/>
                    </a:lnTo>
                    <a:lnTo>
                      <a:pt x="2072" y="1042"/>
                    </a:lnTo>
                    <a:lnTo>
                      <a:pt x="2070" y="1032"/>
                    </a:lnTo>
                    <a:lnTo>
                      <a:pt x="2066" y="1008"/>
                    </a:lnTo>
                    <a:lnTo>
                      <a:pt x="2064" y="996"/>
                    </a:lnTo>
                    <a:lnTo>
                      <a:pt x="2064" y="984"/>
                    </a:lnTo>
                    <a:lnTo>
                      <a:pt x="2064" y="984"/>
                    </a:lnTo>
                    <a:lnTo>
                      <a:pt x="2062" y="976"/>
                    </a:lnTo>
                    <a:lnTo>
                      <a:pt x="2062" y="974"/>
                    </a:lnTo>
                    <a:lnTo>
                      <a:pt x="2060" y="974"/>
                    </a:lnTo>
                    <a:lnTo>
                      <a:pt x="2056" y="976"/>
                    </a:lnTo>
                    <a:lnTo>
                      <a:pt x="2050" y="980"/>
                    </a:lnTo>
                    <a:lnTo>
                      <a:pt x="2044" y="986"/>
                    </a:lnTo>
                    <a:lnTo>
                      <a:pt x="2038" y="990"/>
                    </a:lnTo>
                    <a:lnTo>
                      <a:pt x="2032" y="990"/>
                    </a:lnTo>
                    <a:lnTo>
                      <a:pt x="2030" y="988"/>
                    </a:lnTo>
                    <a:lnTo>
                      <a:pt x="2030" y="986"/>
                    </a:lnTo>
                    <a:lnTo>
                      <a:pt x="2030" y="986"/>
                    </a:lnTo>
                    <a:lnTo>
                      <a:pt x="2028" y="976"/>
                    </a:lnTo>
                    <a:lnTo>
                      <a:pt x="2028" y="974"/>
                    </a:lnTo>
                    <a:lnTo>
                      <a:pt x="2032" y="974"/>
                    </a:lnTo>
                    <a:lnTo>
                      <a:pt x="2038" y="972"/>
                    </a:lnTo>
                    <a:lnTo>
                      <a:pt x="2044" y="968"/>
                    </a:lnTo>
                    <a:lnTo>
                      <a:pt x="2050" y="962"/>
                    </a:lnTo>
                    <a:lnTo>
                      <a:pt x="2050" y="962"/>
                    </a:lnTo>
                    <a:lnTo>
                      <a:pt x="2054" y="956"/>
                    </a:lnTo>
                    <a:lnTo>
                      <a:pt x="2054" y="956"/>
                    </a:lnTo>
                    <a:lnTo>
                      <a:pt x="2054" y="954"/>
                    </a:lnTo>
                    <a:lnTo>
                      <a:pt x="2044" y="958"/>
                    </a:lnTo>
                    <a:lnTo>
                      <a:pt x="2032" y="962"/>
                    </a:lnTo>
                    <a:lnTo>
                      <a:pt x="2030" y="960"/>
                    </a:lnTo>
                    <a:lnTo>
                      <a:pt x="2030" y="956"/>
                    </a:lnTo>
                    <a:lnTo>
                      <a:pt x="2030" y="956"/>
                    </a:lnTo>
                    <a:lnTo>
                      <a:pt x="2032" y="950"/>
                    </a:lnTo>
                    <a:lnTo>
                      <a:pt x="2030" y="944"/>
                    </a:lnTo>
                    <a:lnTo>
                      <a:pt x="2026" y="940"/>
                    </a:lnTo>
                    <a:lnTo>
                      <a:pt x="2020" y="938"/>
                    </a:lnTo>
                    <a:lnTo>
                      <a:pt x="2002" y="932"/>
                    </a:lnTo>
                    <a:lnTo>
                      <a:pt x="1980" y="926"/>
                    </a:lnTo>
                    <a:lnTo>
                      <a:pt x="1980" y="926"/>
                    </a:lnTo>
                    <a:lnTo>
                      <a:pt x="1960" y="918"/>
                    </a:lnTo>
                    <a:lnTo>
                      <a:pt x="1948" y="912"/>
                    </a:lnTo>
                    <a:lnTo>
                      <a:pt x="1944" y="908"/>
                    </a:lnTo>
                    <a:lnTo>
                      <a:pt x="1944" y="904"/>
                    </a:lnTo>
                    <a:lnTo>
                      <a:pt x="1944" y="900"/>
                    </a:lnTo>
                    <a:lnTo>
                      <a:pt x="1944" y="896"/>
                    </a:lnTo>
                    <a:lnTo>
                      <a:pt x="1942" y="892"/>
                    </a:lnTo>
                    <a:lnTo>
                      <a:pt x="1934" y="886"/>
                    </a:lnTo>
                    <a:lnTo>
                      <a:pt x="1934" y="886"/>
                    </a:lnTo>
                    <a:lnTo>
                      <a:pt x="1924" y="880"/>
                    </a:lnTo>
                    <a:lnTo>
                      <a:pt x="1922" y="874"/>
                    </a:lnTo>
                    <a:lnTo>
                      <a:pt x="1922" y="870"/>
                    </a:lnTo>
                    <a:lnTo>
                      <a:pt x="1924" y="866"/>
                    </a:lnTo>
                    <a:lnTo>
                      <a:pt x="1922" y="862"/>
                    </a:lnTo>
                    <a:lnTo>
                      <a:pt x="1916" y="858"/>
                    </a:lnTo>
                    <a:lnTo>
                      <a:pt x="1902" y="852"/>
                    </a:lnTo>
                    <a:lnTo>
                      <a:pt x="1878" y="846"/>
                    </a:lnTo>
                    <a:lnTo>
                      <a:pt x="1878" y="846"/>
                    </a:lnTo>
                    <a:lnTo>
                      <a:pt x="1888" y="846"/>
                    </a:lnTo>
                    <a:lnTo>
                      <a:pt x="1896" y="844"/>
                    </a:lnTo>
                    <a:lnTo>
                      <a:pt x="1904" y="842"/>
                    </a:lnTo>
                    <a:lnTo>
                      <a:pt x="1910" y="838"/>
                    </a:lnTo>
                    <a:lnTo>
                      <a:pt x="1926" y="828"/>
                    </a:lnTo>
                    <a:lnTo>
                      <a:pt x="1948" y="818"/>
                    </a:lnTo>
                    <a:lnTo>
                      <a:pt x="1948" y="818"/>
                    </a:lnTo>
                    <a:lnTo>
                      <a:pt x="1954" y="816"/>
                    </a:lnTo>
                    <a:lnTo>
                      <a:pt x="1960" y="816"/>
                    </a:lnTo>
                    <a:lnTo>
                      <a:pt x="1974" y="818"/>
                    </a:lnTo>
                    <a:lnTo>
                      <a:pt x="1988" y="824"/>
                    </a:lnTo>
                    <a:lnTo>
                      <a:pt x="2002" y="832"/>
                    </a:lnTo>
                    <a:lnTo>
                      <a:pt x="2016" y="838"/>
                    </a:lnTo>
                    <a:lnTo>
                      <a:pt x="2030" y="842"/>
                    </a:lnTo>
                    <a:lnTo>
                      <a:pt x="2038" y="844"/>
                    </a:lnTo>
                    <a:lnTo>
                      <a:pt x="2044" y="842"/>
                    </a:lnTo>
                    <a:lnTo>
                      <a:pt x="2052" y="840"/>
                    </a:lnTo>
                    <a:lnTo>
                      <a:pt x="2058" y="836"/>
                    </a:lnTo>
                    <a:lnTo>
                      <a:pt x="2058" y="836"/>
                    </a:lnTo>
                    <a:lnTo>
                      <a:pt x="2070" y="830"/>
                    </a:lnTo>
                    <a:lnTo>
                      <a:pt x="2078" y="826"/>
                    </a:lnTo>
                    <a:lnTo>
                      <a:pt x="2086" y="826"/>
                    </a:lnTo>
                    <a:lnTo>
                      <a:pt x="2092" y="828"/>
                    </a:lnTo>
                    <a:lnTo>
                      <a:pt x="2096" y="830"/>
                    </a:lnTo>
                    <a:lnTo>
                      <a:pt x="2100" y="830"/>
                    </a:lnTo>
                    <a:lnTo>
                      <a:pt x="2106" y="826"/>
                    </a:lnTo>
                    <a:lnTo>
                      <a:pt x="2112" y="818"/>
                    </a:lnTo>
                    <a:lnTo>
                      <a:pt x="2112" y="818"/>
                    </a:lnTo>
                    <a:lnTo>
                      <a:pt x="2118" y="810"/>
                    </a:lnTo>
                    <a:lnTo>
                      <a:pt x="2118" y="806"/>
                    </a:lnTo>
                    <a:lnTo>
                      <a:pt x="2116" y="802"/>
                    </a:lnTo>
                    <a:lnTo>
                      <a:pt x="2112" y="796"/>
                    </a:lnTo>
                    <a:lnTo>
                      <a:pt x="2104" y="792"/>
                    </a:lnTo>
                    <a:lnTo>
                      <a:pt x="2092" y="790"/>
                    </a:lnTo>
                    <a:lnTo>
                      <a:pt x="2080" y="788"/>
                    </a:lnTo>
                    <a:lnTo>
                      <a:pt x="2054" y="786"/>
                    </a:lnTo>
                    <a:lnTo>
                      <a:pt x="2054" y="786"/>
                    </a:lnTo>
                    <a:lnTo>
                      <a:pt x="2044" y="786"/>
                    </a:lnTo>
                    <a:lnTo>
                      <a:pt x="2040" y="784"/>
                    </a:lnTo>
                    <a:lnTo>
                      <a:pt x="2040" y="780"/>
                    </a:lnTo>
                    <a:lnTo>
                      <a:pt x="2040" y="776"/>
                    </a:lnTo>
                    <a:lnTo>
                      <a:pt x="2046" y="768"/>
                    </a:lnTo>
                    <a:lnTo>
                      <a:pt x="2054" y="762"/>
                    </a:lnTo>
                    <a:lnTo>
                      <a:pt x="2066" y="758"/>
                    </a:lnTo>
                    <a:lnTo>
                      <a:pt x="2078" y="754"/>
                    </a:lnTo>
                    <a:lnTo>
                      <a:pt x="2092" y="752"/>
                    </a:lnTo>
                    <a:lnTo>
                      <a:pt x="2092" y="752"/>
                    </a:lnTo>
                    <a:lnTo>
                      <a:pt x="2104" y="754"/>
                    </a:lnTo>
                    <a:lnTo>
                      <a:pt x="2112" y="758"/>
                    </a:lnTo>
                    <a:lnTo>
                      <a:pt x="2122" y="766"/>
                    </a:lnTo>
                    <a:lnTo>
                      <a:pt x="2128" y="768"/>
                    </a:lnTo>
                    <a:lnTo>
                      <a:pt x="2132" y="770"/>
                    </a:lnTo>
                    <a:lnTo>
                      <a:pt x="2142" y="768"/>
                    </a:lnTo>
                    <a:lnTo>
                      <a:pt x="2152" y="766"/>
                    </a:lnTo>
                    <a:lnTo>
                      <a:pt x="2152" y="766"/>
                    </a:lnTo>
                    <a:lnTo>
                      <a:pt x="2162" y="762"/>
                    </a:lnTo>
                    <a:lnTo>
                      <a:pt x="2164" y="758"/>
                    </a:lnTo>
                    <a:lnTo>
                      <a:pt x="2166" y="754"/>
                    </a:lnTo>
                    <a:lnTo>
                      <a:pt x="2162" y="750"/>
                    </a:lnTo>
                    <a:lnTo>
                      <a:pt x="2154" y="746"/>
                    </a:lnTo>
                    <a:lnTo>
                      <a:pt x="2146" y="742"/>
                    </a:lnTo>
                    <a:lnTo>
                      <a:pt x="2134" y="740"/>
                    </a:lnTo>
                    <a:lnTo>
                      <a:pt x="2120" y="738"/>
                    </a:lnTo>
                    <a:lnTo>
                      <a:pt x="2120" y="738"/>
                    </a:lnTo>
                    <a:lnTo>
                      <a:pt x="2112" y="738"/>
                    </a:lnTo>
                    <a:lnTo>
                      <a:pt x="2108" y="736"/>
                    </a:lnTo>
                    <a:lnTo>
                      <a:pt x="2104" y="732"/>
                    </a:lnTo>
                    <a:lnTo>
                      <a:pt x="2102" y="728"/>
                    </a:lnTo>
                    <a:lnTo>
                      <a:pt x="2100" y="718"/>
                    </a:lnTo>
                    <a:lnTo>
                      <a:pt x="2102" y="708"/>
                    </a:lnTo>
                    <a:lnTo>
                      <a:pt x="2108" y="700"/>
                    </a:lnTo>
                    <a:lnTo>
                      <a:pt x="2114" y="694"/>
                    </a:lnTo>
                    <a:lnTo>
                      <a:pt x="2118" y="692"/>
                    </a:lnTo>
                    <a:lnTo>
                      <a:pt x="2122" y="692"/>
                    </a:lnTo>
                    <a:lnTo>
                      <a:pt x="2124" y="692"/>
                    </a:lnTo>
                    <a:lnTo>
                      <a:pt x="2126" y="696"/>
                    </a:lnTo>
                    <a:lnTo>
                      <a:pt x="2126" y="696"/>
                    </a:lnTo>
                    <a:lnTo>
                      <a:pt x="2132" y="700"/>
                    </a:lnTo>
                    <a:lnTo>
                      <a:pt x="2140" y="702"/>
                    </a:lnTo>
                    <a:lnTo>
                      <a:pt x="2148" y="702"/>
                    </a:lnTo>
                    <a:lnTo>
                      <a:pt x="2154" y="698"/>
                    </a:lnTo>
                    <a:lnTo>
                      <a:pt x="2158" y="692"/>
                    </a:lnTo>
                    <a:lnTo>
                      <a:pt x="2162" y="686"/>
                    </a:lnTo>
                    <a:lnTo>
                      <a:pt x="2160" y="678"/>
                    </a:lnTo>
                    <a:lnTo>
                      <a:pt x="2156" y="670"/>
                    </a:lnTo>
                    <a:lnTo>
                      <a:pt x="2156" y="670"/>
                    </a:lnTo>
                    <a:lnTo>
                      <a:pt x="2150" y="662"/>
                    </a:lnTo>
                    <a:lnTo>
                      <a:pt x="2150" y="658"/>
                    </a:lnTo>
                    <a:lnTo>
                      <a:pt x="2154" y="656"/>
                    </a:lnTo>
                    <a:lnTo>
                      <a:pt x="2156" y="656"/>
                    </a:lnTo>
                    <a:lnTo>
                      <a:pt x="2160" y="656"/>
                    </a:lnTo>
                    <a:lnTo>
                      <a:pt x="2160" y="654"/>
                    </a:lnTo>
                    <a:lnTo>
                      <a:pt x="2144" y="646"/>
                    </a:lnTo>
                    <a:lnTo>
                      <a:pt x="2144" y="646"/>
                    </a:lnTo>
                    <a:lnTo>
                      <a:pt x="2132" y="640"/>
                    </a:lnTo>
                    <a:lnTo>
                      <a:pt x="2128" y="636"/>
                    </a:lnTo>
                    <a:lnTo>
                      <a:pt x="2128" y="634"/>
                    </a:lnTo>
                    <a:lnTo>
                      <a:pt x="2130" y="632"/>
                    </a:lnTo>
                    <a:lnTo>
                      <a:pt x="2140" y="628"/>
                    </a:lnTo>
                    <a:lnTo>
                      <a:pt x="2142" y="624"/>
                    </a:lnTo>
                    <a:lnTo>
                      <a:pt x="2142" y="620"/>
                    </a:lnTo>
                    <a:lnTo>
                      <a:pt x="2142" y="620"/>
                    </a:lnTo>
                    <a:lnTo>
                      <a:pt x="2140" y="616"/>
                    </a:lnTo>
                    <a:lnTo>
                      <a:pt x="2136" y="614"/>
                    </a:lnTo>
                    <a:lnTo>
                      <a:pt x="2126" y="612"/>
                    </a:lnTo>
                    <a:lnTo>
                      <a:pt x="2098" y="612"/>
                    </a:lnTo>
                    <a:lnTo>
                      <a:pt x="2084" y="612"/>
                    </a:lnTo>
                    <a:lnTo>
                      <a:pt x="2074" y="612"/>
                    </a:lnTo>
                    <a:lnTo>
                      <a:pt x="2066" y="608"/>
                    </a:lnTo>
                    <a:lnTo>
                      <a:pt x="2064" y="606"/>
                    </a:lnTo>
                    <a:lnTo>
                      <a:pt x="2062" y="602"/>
                    </a:lnTo>
                    <a:lnTo>
                      <a:pt x="2062" y="602"/>
                    </a:lnTo>
                    <a:lnTo>
                      <a:pt x="2062" y="598"/>
                    </a:lnTo>
                    <a:lnTo>
                      <a:pt x="2060" y="594"/>
                    </a:lnTo>
                    <a:lnTo>
                      <a:pt x="2056" y="590"/>
                    </a:lnTo>
                    <a:lnTo>
                      <a:pt x="2048" y="586"/>
                    </a:lnTo>
                    <a:lnTo>
                      <a:pt x="2040" y="582"/>
                    </a:lnTo>
                    <a:lnTo>
                      <a:pt x="2032" y="580"/>
                    </a:lnTo>
                    <a:lnTo>
                      <a:pt x="2028" y="578"/>
                    </a:lnTo>
                    <a:lnTo>
                      <a:pt x="2026" y="576"/>
                    </a:lnTo>
                    <a:lnTo>
                      <a:pt x="2028" y="574"/>
                    </a:lnTo>
                    <a:lnTo>
                      <a:pt x="2032" y="568"/>
                    </a:lnTo>
                    <a:lnTo>
                      <a:pt x="2032" y="568"/>
                    </a:lnTo>
                    <a:lnTo>
                      <a:pt x="2040" y="566"/>
                    </a:lnTo>
                    <a:lnTo>
                      <a:pt x="2046" y="566"/>
                    </a:lnTo>
                    <a:lnTo>
                      <a:pt x="2050" y="570"/>
                    </a:lnTo>
                    <a:lnTo>
                      <a:pt x="2054" y="574"/>
                    </a:lnTo>
                    <a:lnTo>
                      <a:pt x="2058" y="578"/>
                    </a:lnTo>
                    <a:lnTo>
                      <a:pt x="2064" y="580"/>
                    </a:lnTo>
                    <a:lnTo>
                      <a:pt x="2072" y="580"/>
                    </a:lnTo>
                    <a:lnTo>
                      <a:pt x="2082" y="574"/>
                    </a:lnTo>
                    <a:lnTo>
                      <a:pt x="2082" y="574"/>
                    </a:lnTo>
                    <a:lnTo>
                      <a:pt x="2094" y="566"/>
                    </a:lnTo>
                    <a:lnTo>
                      <a:pt x="2106" y="562"/>
                    </a:lnTo>
                    <a:lnTo>
                      <a:pt x="2120" y="560"/>
                    </a:lnTo>
                    <a:lnTo>
                      <a:pt x="2132" y="560"/>
                    </a:lnTo>
                    <a:lnTo>
                      <a:pt x="2144" y="562"/>
                    </a:lnTo>
                    <a:lnTo>
                      <a:pt x="2156" y="564"/>
                    </a:lnTo>
                    <a:lnTo>
                      <a:pt x="2178" y="574"/>
                    </a:lnTo>
                    <a:lnTo>
                      <a:pt x="2178" y="574"/>
                    </a:lnTo>
                    <a:lnTo>
                      <a:pt x="2188" y="576"/>
                    </a:lnTo>
                    <a:lnTo>
                      <a:pt x="2196" y="574"/>
                    </a:lnTo>
                    <a:lnTo>
                      <a:pt x="2202" y="570"/>
                    </a:lnTo>
                    <a:lnTo>
                      <a:pt x="2206" y="564"/>
                    </a:lnTo>
                    <a:lnTo>
                      <a:pt x="2208" y="556"/>
                    </a:lnTo>
                    <a:lnTo>
                      <a:pt x="2206" y="546"/>
                    </a:lnTo>
                    <a:lnTo>
                      <a:pt x="2202" y="536"/>
                    </a:lnTo>
                    <a:lnTo>
                      <a:pt x="2194" y="528"/>
                    </a:lnTo>
                    <a:lnTo>
                      <a:pt x="2194" y="528"/>
                    </a:lnTo>
                    <a:lnTo>
                      <a:pt x="2186" y="522"/>
                    </a:lnTo>
                    <a:lnTo>
                      <a:pt x="2180" y="522"/>
                    </a:lnTo>
                    <a:lnTo>
                      <a:pt x="2176" y="524"/>
                    </a:lnTo>
                    <a:lnTo>
                      <a:pt x="2172" y="528"/>
                    </a:lnTo>
                    <a:lnTo>
                      <a:pt x="2166" y="532"/>
                    </a:lnTo>
                    <a:lnTo>
                      <a:pt x="2158" y="534"/>
                    </a:lnTo>
                    <a:lnTo>
                      <a:pt x="2148" y="532"/>
                    </a:lnTo>
                    <a:lnTo>
                      <a:pt x="2132" y="524"/>
                    </a:lnTo>
                    <a:lnTo>
                      <a:pt x="2132" y="524"/>
                    </a:lnTo>
                    <a:lnTo>
                      <a:pt x="2106" y="506"/>
                    </a:lnTo>
                    <a:lnTo>
                      <a:pt x="2102" y="502"/>
                    </a:lnTo>
                    <a:lnTo>
                      <a:pt x="2102" y="500"/>
                    </a:lnTo>
                    <a:lnTo>
                      <a:pt x="2102" y="498"/>
                    </a:lnTo>
                    <a:lnTo>
                      <a:pt x="2106" y="498"/>
                    </a:lnTo>
                    <a:lnTo>
                      <a:pt x="2116" y="498"/>
                    </a:lnTo>
                    <a:lnTo>
                      <a:pt x="2144" y="504"/>
                    </a:lnTo>
                    <a:lnTo>
                      <a:pt x="2144" y="504"/>
                    </a:lnTo>
                    <a:lnTo>
                      <a:pt x="2170" y="508"/>
                    </a:lnTo>
                    <a:lnTo>
                      <a:pt x="2174" y="508"/>
                    </a:lnTo>
                    <a:lnTo>
                      <a:pt x="2174" y="506"/>
                    </a:lnTo>
                    <a:lnTo>
                      <a:pt x="2168" y="502"/>
                    </a:lnTo>
                    <a:lnTo>
                      <a:pt x="2156" y="496"/>
                    </a:lnTo>
                    <a:lnTo>
                      <a:pt x="2120" y="480"/>
                    </a:lnTo>
                    <a:lnTo>
                      <a:pt x="2120" y="480"/>
                    </a:lnTo>
                    <a:lnTo>
                      <a:pt x="2100" y="474"/>
                    </a:lnTo>
                    <a:lnTo>
                      <a:pt x="2086" y="474"/>
                    </a:lnTo>
                    <a:lnTo>
                      <a:pt x="2078" y="476"/>
                    </a:lnTo>
                    <a:lnTo>
                      <a:pt x="2074" y="482"/>
                    </a:lnTo>
                    <a:lnTo>
                      <a:pt x="2070" y="494"/>
                    </a:lnTo>
                    <a:lnTo>
                      <a:pt x="2066" y="500"/>
                    </a:lnTo>
                    <a:lnTo>
                      <a:pt x="2060" y="504"/>
                    </a:lnTo>
                    <a:lnTo>
                      <a:pt x="2060" y="504"/>
                    </a:lnTo>
                    <a:lnTo>
                      <a:pt x="2056" y="504"/>
                    </a:lnTo>
                    <a:lnTo>
                      <a:pt x="2054" y="502"/>
                    </a:lnTo>
                    <a:lnTo>
                      <a:pt x="2052" y="500"/>
                    </a:lnTo>
                    <a:lnTo>
                      <a:pt x="2052" y="498"/>
                    </a:lnTo>
                    <a:lnTo>
                      <a:pt x="2054" y="490"/>
                    </a:lnTo>
                    <a:lnTo>
                      <a:pt x="2060" y="478"/>
                    </a:lnTo>
                    <a:lnTo>
                      <a:pt x="2072" y="454"/>
                    </a:lnTo>
                    <a:lnTo>
                      <a:pt x="2080" y="440"/>
                    </a:lnTo>
                    <a:lnTo>
                      <a:pt x="2086" y="426"/>
                    </a:lnTo>
                    <a:lnTo>
                      <a:pt x="2086" y="426"/>
                    </a:lnTo>
                    <a:lnTo>
                      <a:pt x="2090" y="414"/>
                    </a:lnTo>
                    <a:lnTo>
                      <a:pt x="2096" y="408"/>
                    </a:lnTo>
                    <a:lnTo>
                      <a:pt x="2104" y="404"/>
                    </a:lnTo>
                    <a:lnTo>
                      <a:pt x="2110" y="404"/>
                    </a:lnTo>
                    <a:lnTo>
                      <a:pt x="2124" y="404"/>
                    </a:lnTo>
                    <a:lnTo>
                      <a:pt x="2130" y="404"/>
                    </a:lnTo>
                    <a:lnTo>
                      <a:pt x="2134" y="402"/>
                    </a:lnTo>
                    <a:lnTo>
                      <a:pt x="2134" y="402"/>
                    </a:lnTo>
                    <a:lnTo>
                      <a:pt x="2146" y="392"/>
                    </a:lnTo>
                    <a:lnTo>
                      <a:pt x="2160" y="382"/>
                    </a:lnTo>
                    <a:lnTo>
                      <a:pt x="2166" y="376"/>
                    </a:lnTo>
                    <a:lnTo>
                      <a:pt x="2168" y="372"/>
                    </a:lnTo>
                    <a:lnTo>
                      <a:pt x="2168" y="370"/>
                    </a:lnTo>
                    <a:lnTo>
                      <a:pt x="2166" y="368"/>
                    </a:lnTo>
                    <a:lnTo>
                      <a:pt x="2160" y="366"/>
                    </a:lnTo>
                    <a:lnTo>
                      <a:pt x="2160" y="366"/>
                    </a:lnTo>
                    <a:lnTo>
                      <a:pt x="2152" y="362"/>
                    </a:lnTo>
                    <a:lnTo>
                      <a:pt x="2146" y="358"/>
                    </a:lnTo>
                    <a:lnTo>
                      <a:pt x="2144" y="354"/>
                    </a:lnTo>
                    <a:lnTo>
                      <a:pt x="2144" y="348"/>
                    </a:lnTo>
                    <a:lnTo>
                      <a:pt x="2146" y="344"/>
                    </a:lnTo>
                    <a:lnTo>
                      <a:pt x="2150" y="338"/>
                    </a:lnTo>
                    <a:lnTo>
                      <a:pt x="2158" y="336"/>
                    </a:lnTo>
                    <a:lnTo>
                      <a:pt x="2168" y="334"/>
                    </a:lnTo>
                    <a:lnTo>
                      <a:pt x="2168" y="334"/>
                    </a:lnTo>
                    <a:lnTo>
                      <a:pt x="2190" y="334"/>
                    </a:lnTo>
                    <a:lnTo>
                      <a:pt x="2204" y="330"/>
                    </a:lnTo>
                    <a:lnTo>
                      <a:pt x="2216" y="322"/>
                    </a:lnTo>
                    <a:lnTo>
                      <a:pt x="2228" y="310"/>
                    </a:lnTo>
                    <a:lnTo>
                      <a:pt x="2228" y="310"/>
                    </a:lnTo>
                    <a:lnTo>
                      <a:pt x="2230" y="306"/>
                    </a:lnTo>
                    <a:lnTo>
                      <a:pt x="2230" y="304"/>
                    </a:lnTo>
                    <a:lnTo>
                      <a:pt x="2228" y="302"/>
                    </a:lnTo>
                    <a:lnTo>
                      <a:pt x="2226" y="300"/>
                    </a:lnTo>
                    <a:lnTo>
                      <a:pt x="2214" y="300"/>
                    </a:lnTo>
                    <a:lnTo>
                      <a:pt x="2200" y="300"/>
                    </a:lnTo>
                    <a:lnTo>
                      <a:pt x="2162" y="308"/>
                    </a:lnTo>
                    <a:lnTo>
                      <a:pt x="2142" y="312"/>
                    </a:lnTo>
                    <a:lnTo>
                      <a:pt x="2124" y="318"/>
                    </a:lnTo>
                    <a:lnTo>
                      <a:pt x="2124" y="318"/>
                    </a:lnTo>
                    <a:lnTo>
                      <a:pt x="2112" y="322"/>
                    </a:lnTo>
                    <a:lnTo>
                      <a:pt x="2108" y="320"/>
                    </a:lnTo>
                    <a:lnTo>
                      <a:pt x="2106" y="320"/>
                    </a:lnTo>
                    <a:lnTo>
                      <a:pt x="2106" y="316"/>
                    </a:lnTo>
                    <a:lnTo>
                      <a:pt x="2108" y="314"/>
                    </a:lnTo>
                    <a:lnTo>
                      <a:pt x="2114" y="306"/>
                    </a:lnTo>
                    <a:lnTo>
                      <a:pt x="2124" y="298"/>
                    </a:lnTo>
                    <a:lnTo>
                      <a:pt x="2138" y="292"/>
                    </a:lnTo>
                    <a:lnTo>
                      <a:pt x="2152" y="288"/>
                    </a:lnTo>
                    <a:lnTo>
                      <a:pt x="2160" y="288"/>
                    </a:lnTo>
                    <a:lnTo>
                      <a:pt x="2168" y="288"/>
                    </a:lnTo>
                    <a:lnTo>
                      <a:pt x="2168" y="288"/>
                    </a:lnTo>
                    <a:lnTo>
                      <a:pt x="2182" y="292"/>
                    </a:lnTo>
                    <a:lnTo>
                      <a:pt x="2198" y="292"/>
                    </a:lnTo>
                    <a:lnTo>
                      <a:pt x="2214" y="292"/>
                    </a:lnTo>
                    <a:lnTo>
                      <a:pt x="2228" y="290"/>
                    </a:lnTo>
                    <a:lnTo>
                      <a:pt x="2256" y="284"/>
                    </a:lnTo>
                    <a:lnTo>
                      <a:pt x="2278" y="276"/>
                    </a:lnTo>
                    <a:lnTo>
                      <a:pt x="2278" y="276"/>
                    </a:lnTo>
                    <a:lnTo>
                      <a:pt x="2284" y="270"/>
                    </a:lnTo>
                    <a:lnTo>
                      <a:pt x="2286" y="268"/>
                    </a:lnTo>
                    <a:lnTo>
                      <a:pt x="2284" y="268"/>
                    </a:lnTo>
                    <a:lnTo>
                      <a:pt x="2280" y="264"/>
                    </a:lnTo>
                    <a:lnTo>
                      <a:pt x="2270" y="262"/>
                    </a:lnTo>
                    <a:lnTo>
                      <a:pt x="2244" y="260"/>
                    </a:lnTo>
                    <a:lnTo>
                      <a:pt x="2232" y="260"/>
                    </a:lnTo>
                    <a:lnTo>
                      <a:pt x="2220" y="262"/>
                    </a:lnTo>
                    <a:lnTo>
                      <a:pt x="2220" y="262"/>
                    </a:lnTo>
                    <a:lnTo>
                      <a:pt x="2206" y="264"/>
                    </a:lnTo>
                    <a:lnTo>
                      <a:pt x="2188" y="264"/>
                    </a:lnTo>
                    <a:lnTo>
                      <a:pt x="2154" y="262"/>
                    </a:lnTo>
                    <a:lnTo>
                      <a:pt x="2134" y="258"/>
                    </a:lnTo>
                    <a:lnTo>
                      <a:pt x="2150" y="258"/>
                    </a:lnTo>
                    <a:lnTo>
                      <a:pt x="2150" y="258"/>
                    </a:lnTo>
                    <a:lnTo>
                      <a:pt x="2168" y="260"/>
                    </a:lnTo>
                    <a:lnTo>
                      <a:pt x="2182" y="258"/>
                    </a:lnTo>
                    <a:lnTo>
                      <a:pt x="2192" y="256"/>
                    </a:lnTo>
                    <a:lnTo>
                      <a:pt x="2200" y="252"/>
                    </a:lnTo>
                    <a:lnTo>
                      <a:pt x="2214" y="248"/>
                    </a:lnTo>
                    <a:lnTo>
                      <a:pt x="2222" y="246"/>
                    </a:lnTo>
                    <a:lnTo>
                      <a:pt x="2232" y="248"/>
                    </a:lnTo>
                    <a:lnTo>
                      <a:pt x="2232" y="248"/>
                    </a:lnTo>
                    <a:lnTo>
                      <a:pt x="2244" y="250"/>
                    </a:lnTo>
                    <a:lnTo>
                      <a:pt x="2254" y="250"/>
                    </a:lnTo>
                    <a:lnTo>
                      <a:pt x="2274" y="248"/>
                    </a:lnTo>
                    <a:lnTo>
                      <a:pt x="2298" y="244"/>
                    </a:lnTo>
                    <a:lnTo>
                      <a:pt x="2330" y="242"/>
                    </a:lnTo>
                    <a:lnTo>
                      <a:pt x="2330" y="242"/>
                    </a:lnTo>
                    <a:lnTo>
                      <a:pt x="2342" y="240"/>
                    </a:lnTo>
                    <a:lnTo>
                      <a:pt x="2344" y="238"/>
                    </a:lnTo>
                    <a:lnTo>
                      <a:pt x="2344" y="238"/>
                    </a:lnTo>
                    <a:lnTo>
                      <a:pt x="2342" y="232"/>
                    </a:lnTo>
                    <a:lnTo>
                      <a:pt x="2336" y="228"/>
                    </a:lnTo>
                    <a:lnTo>
                      <a:pt x="2330" y="224"/>
                    </a:lnTo>
                    <a:lnTo>
                      <a:pt x="2328" y="220"/>
                    </a:lnTo>
                    <a:lnTo>
                      <a:pt x="2330" y="220"/>
                    </a:lnTo>
                    <a:lnTo>
                      <a:pt x="2334" y="218"/>
                    </a:lnTo>
                    <a:lnTo>
                      <a:pt x="2348" y="218"/>
                    </a:lnTo>
                    <a:lnTo>
                      <a:pt x="2348" y="218"/>
                    </a:lnTo>
                    <a:lnTo>
                      <a:pt x="2360" y="216"/>
                    </a:lnTo>
                    <a:lnTo>
                      <a:pt x="2372" y="214"/>
                    </a:lnTo>
                    <a:lnTo>
                      <a:pt x="2382" y="212"/>
                    </a:lnTo>
                    <a:lnTo>
                      <a:pt x="2392" y="206"/>
                    </a:lnTo>
                    <a:lnTo>
                      <a:pt x="2412" y="196"/>
                    </a:lnTo>
                    <a:lnTo>
                      <a:pt x="2436" y="182"/>
                    </a:lnTo>
                    <a:lnTo>
                      <a:pt x="2436" y="182"/>
                    </a:lnTo>
                    <a:lnTo>
                      <a:pt x="2440" y="180"/>
                    </a:lnTo>
                    <a:lnTo>
                      <a:pt x="2442" y="176"/>
                    </a:lnTo>
                    <a:lnTo>
                      <a:pt x="2438" y="174"/>
                    </a:lnTo>
                    <a:lnTo>
                      <a:pt x="2434" y="170"/>
                    </a:lnTo>
                    <a:lnTo>
                      <a:pt x="2414" y="164"/>
                    </a:lnTo>
                    <a:lnTo>
                      <a:pt x="2388" y="158"/>
                    </a:lnTo>
                    <a:lnTo>
                      <a:pt x="2356" y="154"/>
                    </a:lnTo>
                    <a:lnTo>
                      <a:pt x="2322" y="150"/>
                    </a:lnTo>
                    <a:lnTo>
                      <a:pt x="2292" y="148"/>
                    </a:lnTo>
                    <a:lnTo>
                      <a:pt x="2264" y="150"/>
                    </a:lnTo>
                    <a:lnTo>
                      <a:pt x="2264" y="150"/>
                    </a:lnTo>
                    <a:lnTo>
                      <a:pt x="2244" y="152"/>
                    </a:lnTo>
                    <a:lnTo>
                      <a:pt x="2230" y="158"/>
                    </a:lnTo>
                    <a:lnTo>
                      <a:pt x="2220" y="164"/>
                    </a:lnTo>
                    <a:lnTo>
                      <a:pt x="2214" y="172"/>
                    </a:lnTo>
                    <a:lnTo>
                      <a:pt x="2210" y="180"/>
                    </a:lnTo>
                    <a:lnTo>
                      <a:pt x="2204" y="184"/>
                    </a:lnTo>
                    <a:lnTo>
                      <a:pt x="2198" y="186"/>
                    </a:lnTo>
                    <a:lnTo>
                      <a:pt x="2188" y="186"/>
                    </a:lnTo>
                    <a:lnTo>
                      <a:pt x="2188" y="186"/>
                    </a:lnTo>
                    <a:lnTo>
                      <a:pt x="2176" y="184"/>
                    </a:lnTo>
                    <a:lnTo>
                      <a:pt x="2162" y="182"/>
                    </a:lnTo>
                    <a:lnTo>
                      <a:pt x="2140" y="184"/>
                    </a:lnTo>
                    <a:lnTo>
                      <a:pt x="2126" y="184"/>
                    </a:lnTo>
                    <a:lnTo>
                      <a:pt x="2126" y="182"/>
                    </a:lnTo>
                    <a:lnTo>
                      <a:pt x="2126" y="182"/>
                    </a:lnTo>
                    <a:lnTo>
                      <a:pt x="2130" y="178"/>
                    </a:lnTo>
                    <a:lnTo>
                      <a:pt x="2130" y="178"/>
                    </a:lnTo>
                    <a:lnTo>
                      <a:pt x="2134" y="172"/>
                    </a:lnTo>
                    <a:lnTo>
                      <a:pt x="2134" y="170"/>
                    </a:lnTo>
                    <a:lnTo>
                      <a:pt x="2128" y="170"/>
                    </a:lnTo>
                    <a:lnTo>
                      <a:pt x="2120" y="172"/>
                    </a:lnTo>
                    <a:lnTo>
                      <a:pt x="2108" y="176"/>
                    </a:lnTo>
                    <a:lnTo>
                      <a:pt x="2092" y="184"/>
                    </a:lnTo>
                    <a:lnTo>
                      <a:pt x="2074" y="196"/>
                    </a:lnTo>
                    <a:lnTo>
                      <a:pt x="2050" y="210"/>
                    </a:lnTo>
                    <a:lnTo>
                      <a:pt x="2050" y="210"/>
                    </a:lnTo>
                    <a:lnTo>
                      <a:pt x="2028" y="224"/>
                    </a:lnTo>
                    <a:lnTo>
                      <a:pt x="2010" y="234"/>
                    </a:lnTo>
                    <a:lnTo>
                      <a:pt x="1996" y="242"/>
                    </a:lnTo>
                    <a:lnTo>
                      <a:pt x="1986" y="244"/>
                    </a:lnTo>
                    <a:lnTo>
                      <a:pt x="1984" y="244"/>
                    </a:lnTo>
                    <a:lnTo>
                      <a:pt x="1982" y="244"/>
                    </a:lnTo>
                    <a:lnTo>
                      <a:pt x="1984" y="238"/>
                    </a:lnTo>
                    <a:lnTo>
                      <a:pt x="1992" y="228"/>
                    </a:lnTo>
                    <a:lnTo>
                      <a:pt x="2008" y="216"/>
                    </a:lnTo>
                    <a:lnTo>
                      <a:pt x="2008" y="216"/>
                    </a:lnTo>
                    <a:lnTo>
                      <a:pt x="2026" y="200"/>
                    </a:lnTo>
                    <a:lnTo>
                      <a:pt x="2040" y="186"/>
                    </a:lnTo>
                    <a:lnTo>
                      <a:pt x="2050" y="172"/>
                    </a:lnTo>
                    <a:lnTo>
                      <a:pt x="2052" y="166"/>
                    </a:lnTo>
                    <a:lnTo>
                      <a:pt x="2052" y="160"/>
                    </a:lnTo>
                    <a:lnTo>
                      <a:pt x="2052" y="156"/>
                    </a:lnTo>
                    <a:lnTo>
                      <a:pt x="2050" y="150"/>
                    </a:lnTo>
                    <a:lnTo>
                      <a:pt x="2048" y="146"/>
                    </a:lnTo>
                    <a:lnTo>
                      <a:pt x="2042" y="144"/>
                    </a:lnTo>
                    <a:lnTo>
                      <a:pt x="2036" y="140"/>
                    </a:lnTo>
                    <a:lnTo>
                      <a:pt x="2028" y="138"/>
                    </a:lnTo>
                    <a:lnTo>
                      <a:pt x="2004" y="138"/>
                    </a:lnTo>
                    <a:lnTo>
                      <a:pt x="2004" y="138"/>
                    </a:lnTo>
                    <a:lnTo>
                      <a:pt x="1984" y="138"/>
                    </a:lnTo>
                    <a:lnTo>
                      <a:pt x="1972" y="142"/>
                    </a:lnTo>
                    <a:lnTo>
                      <a:pt x="1964" y="146"/>
                    </a:lnTo>
                    <a:lnTo>
                      <a:pt x="1962" y="152"/>
                    </a:lnTo>
                    <a:lnTo>
                      <a:pt x="1960" y="156"/>
                    </a:lnTo>
                    <a:lnTo>
                      <a:pt x="1958" y="162"/>
                    </a:lnTo>
                    <a:lnTo>
                      <a:pt x="1952" y="168"/>
                    </a:lnTo>
                    <a:lnTo>
                      <a:pt x="1940" y="172"/>
                    </a:lnTo>
                    <a:lnTo>
                      <a:pt x="1940" y="172"/>
                    </a:lnTo>
                    <a:lnTo>
                      <a:pt x="1910" y="178"/>
                    </a:lnTo>
                    <a:lnTo>
                      <a:pt x="1886" y="182"/>
                    </a:lnTo>
                    <a:lnTo>
                      <a:pt x="1878" y="182"/>
                    </a:lnTo>
                    <a:lnTo>
                      <a:pt x="1876" y="180"/>
                    </a:lnTo>
                    <a:lnTo>
                      <a:pt x="1880" y="176"/>
                    </a:lnTo>
                    <a:lnTo>
                      <a:pt x="1890" y="172"/>
                    </a:lnTo>
                    <a:lnTo>
                      <a:pt x="1890" y="172"/>
                    </a:lnTo>
                    <a:lnTo>
                      <a:pt x="1916" y="160"/>
                    </a:lnTo>
                    <a:lnTo>
                      <a:pt x="1922" y="154"/>
                    </a:lnTo>
                    <a:lnTo>
                      <a:pt x="1924" y="152"/>
                    </a:lnTo>
                    <a:lnTo>
                      <a:pt x="1924" y="150"/>
                    </a:lnTo>
                    <a:lnTo>
                      <a:pt x="1924" y="148"/>
                    </a:lnTo>
                    <a:lnTo>
                      <a:pt x="1920" y="148"/>
                    </a:lnTo>
                    <a:lnTo>
                      <a:pt x="1906" y="144"/>
                    </a:lnTo>
                    <a:lnTo>
                      <a:pt x="1884" y="142"/>
                    </a:lnTo>
                    <a:lnTo>
                      <a:pt x="1852" y="140"/>
                    </a:lnTo>
                    <a:lnTo>
                      <a:pt x="1852" y="140"/>
                    </a:lnTo>
                    <a:lnTo>
                      <a:pt x="1812" y="142"/>
                    </a:lnTo>
                    <a:lnTo>
                      <a:pt x="1770" y="146"/>
                    </a:lnTo>
                    <a:lnTo>
                      <a:pt x="1730" y="152"/>
                    </a:lnTo>
                    <a:lnTo>
                      <a:pt x="1694" y="160"/>
                    </a:lnTo>
                    <a:lnTo>
                      <a:pt x="1636" y="172"/>
                    </a:lnTo>
                    <a:lnTo>
                      <a:pt x="1616" y="174"/>
                    </a:lnTo>
                    <a:lnTo>
                      <a:pt x="1610" y="174"/>
                    </a:lnTo>
                    <a:lnTo>
                      <a:pt x="1608" y="174"/>
                    </a:lnTo>
                    <a:lnTo>
                      <a:pt x="1608" y="174"/>
                    </a:lnTo>
                    <a:lnTo>
                      <a:pt x="1604" y="170"/>
                    </a:lnTo>
                    <a:lnTo>
                      <a:pt x="1602" y="168"/>
                    </a:lnTo>
                    <a:lnTo>
                      <a:pt x="1604" y="164"/>
                    </a:lnTo>
                    <a:lnTo>
                      <a:pt x="1606" y="162"/>
                    </a:lnTo>
                    <a:lnTo>
                      <a:pt x="1618" y="156"/>
                    </a:lnTo>
                    <a:lnTo>
                      <a:pt x="1636" y="152"/>
                    </a:lnTo>
                    <a:lnTo>
                      <a:pt x="1686" y="142"/>
                    </a:lnTo>
                    <a:lnTo>
                      <a:pt x="1744" y="134"/>
                    </a:lnTo>
                    <a:lnTo>
                      <a:pt x="1744" y="134"/>
                    </a:lnTo>
                    <a:lnTo>
                      <a:pt x="1772" y="130"/>
                    </a:lnTo>
                    <a:lnTo>
                      <a:pt x="1802" y="130"/>
                    </a:lnTo>
                    <a:lnTo>
                      <a:pt x="1864" y="130"/>
                    </a:lnTo>
                    <a:lnTo>
                      <a:pt x="1926" y="130"/>
                    </a:lnTo>
                    <a:lnTo>
                      <a:pt x="1956" y="128"/>
                    </a:lnTo>
                    <a:lnTo>
                      <a:pt x="1984" y="124"/>
                    </a:lnTo>
                    <a:lnTo>
                      <a:pt x="1984" y="124"/>
                    </a:lnTo>
                    <a:lnTo>
                      <a:pt x="2020" y="114"/>
                    </a:lnTo>
                    <a:lnTo>
                      <a:pt x="2054" y="104"/>
                    </a:lnTo>
                    <a:lnTo>
                      <a:pt x="2066" y="98"/>
                    </a:lnTo>
                    <a:lnTo>
                      <a:pt x="2072" y="92"/>
                    </a:lnTo>
                    <a:lnTo>
                      <a:pt x="2072" y="90"/>
                    </a:lnTo>
                    <a:lnTo>
                      <a:pt x="2070" y="88"/>
                    </a:lnTo>
                    <a:lnTo>
                      <a:pt x="2062" y="84"/>
                    </a:lnTo>
                    <a:lnTo>
                      <a:pt x="2062" y="84"/>
                    </a:lnTo>
                    <a:lnTo>
                      <a:pt x="2034" y="78"/>
                    </a:lnTo>
                    <a:lnTo>
                      <a:pt x="2004" y="72"/>
                    </a:lnTo>
                    <a:lnTo>
                      <a:pt x="1988" y="70"/>
                    </a:lnTo>
                    <a:lnTo>
                      <a:pt x="1970" y="68"/>
                    </a:lnTo>
                    <a:lnTo>
                      <a:pt x="1952" y="70"/>
                    </a:lnTo>
                    <a:lnTo>
                      <a:pt x="1932" y="72"/>
                    </a:lnTo>
                    <a:lnTo>
                      <a:pt x="1932" y="72"/>
                    </a:lnTo>
                    <a:lnTo>
                      <a:pt x="1914" y="76"/>
                    </a:lnTo>
                    <a:lnTo>
                      <a:pt x="1916" y="74"/>
                    </a:lnTo>
                    <a:lnTo>
                      <a:pt x="1922" y="70"/>
                    </a:lnTo>
                    <a:lnTo>
                      <a:pt x="1930" y="64"/>
                    </a:lnTo>
                    <a:lnTo>
                      <a:pt x="1936" y="58"/>
                    </a:lnTo>
                    <a:lnTo>
                      <a:pt x="1938" y="56"/>
                    </a:lnTo>
                    <a:lnTo>
                      <a:pt x="1938" y="52"/>
                    </a:lnTo>
                    <a:lnTo>
                      <a:pt x="1936" y="50"/>
                    </a:lnTo>
                    <a:lnTo>
                      <a:pt x="1932" y="46"/>
                    </a:lnTo>
                    <a:lnTo>
                      <a:pt x="1932" y="46"/>
                    </a:lnTo>
                    <a:lnTo>
                      <a:pt x="1922" y="42"/>
                    </a:lnTo>
                    <a:lnTo>
                      <a:pt x="1912" y="42"/>
                    </a:lnTo>
                    <a:lnTo>
                      <a:pt x="1898" y="42"/>
                    </a:lnTo>
                    <a:lnTo>
                      <a:pt x="1884" y="46"/>
                    </a:lnTo>
                    <a:lnTo>
                      <a:pt x="1866" y="48"/>
                    </a:lnTo>
                    <a:lnTo>
                      <a:pt x="1846" y="50"/>
                    </a:lnTo>
                    <a:lnTo>
                      <a:pt x="1822" y="52"/>
                    </a:lnTo>
                    <a:lnTo>
                      <a:pt x="1794" y="50"/>
                    </a:lnTo>
                    <a:lnTo>
                      <a:pt x="1794" y="50"/>
                    </a:lnTo>
                    <a:lnTo>
                      <a:pt x="1766" y="48"/>
                    </a:lnTo>
                    <a:lnTo>
                      <a:pt x="1744" y="48"/>
                    </a:lnTo>
                    <a:lnTo>
                      <a:pt x="1724" y="52"/>
                    </a:lnTo>
                    <a:lnTo>
                      <a:pt x="1708" y="54"/>
                    </a:lnTo>
                    <a:lnTo>
                      <a:pt x="1678" y="60"/>
                    </a:lnTo>
                    <a:lnTo>
                      <a:pt x="1660" y="60"/>
                    </a:lnTo>
                    <a:lnTo>
                      <a:pt x="1638" y="60"/>
                    </a:lnTo>
                    <a:lnTo>
                      <a:pt x="1638" y="60"/>
                    </a:lnTo>
                    <a:lnTo>
                      <a:pt x="1622" y="58"/>
                    </a:lnTo>
                    <a:lnTo>
                      <a:pt x="1616" y="56"/>
                    </a:lnTo>
                    <a:lnTo>
                      <a:pt x="1618" y="54"/>
                    </a:lnTo>
                    <a:lnTo>
                      <a:pt x="1628" y="52"/>
                    </a:lnTo>
                    <a:lnTo>
                      <a:pt x="1692" y="46"/>
                    </a:lnTo>
                    <a:lnTo>
                      <a:pt x="1692" y="46"/>
                    </a:lnTo>
                    <a:lnTo>
                      <a:pt x="1734" y="44"/>
                    </a:lnTo>
                    <a:lnTo>
                      <a:pt x="1794" y="42"/>
                    </a:lnTo>
                    <a:lnTo>
                      <a:pt x="1852" y="38"/>
                    </a:lnTo>
                    <a:lnTo>
                      <a:pt x="1894" y="34"/>
                    </a:lnTo>
                    <a:lnTo>
                      <a:pt x="1894" y="34"/>
                    </a:lnTo>
                    <a:lnTo>
                      <a:pt x="1900" y="32"/>
                    </a:lnTo>
                    <a:lnTo>
                      <a:pt x="1902" y="32"/>
                    </a:lnTo>
                    <a:lnTo>
                      <a:pt x="1902" y="30"/>
                    </a:lnTo>
                    <a:lnTo>
                      <a:pt x="1898" y="28"/>
                    </a:lnTo>
                    <a:lnTo>
                      <a:pt x="1882" y="24"/>
                    </a:lnTo>
                    <a:lnTo>
                      <a:pt x="1858" y="20"/>
                    </a:lnTo>
                    <a:lnTo>
                      <a:pt x="1798" y="12"/>
                    </a:lnTo>
                    <a:lnTo>
                      <a:pt x="1732" y="6"/>
                    </a:lnTo>
                    <a:lnTo>
                      <a:pt x="1732" y="6"/>
                    </a:lnTo>
                    <a:lnTo>
                      <a:pt x="1686" y="2"/>
                    </a:lnTo>
                    <a:lnTo>
                      <a:pt x="1648" y="0"/>
                    </a:lnTo>
                    <a:lnTo>
                      <a:pt x="1618" y="2"/>
                    </a:lnTo>
                    <a:lnTo>
                      <a:pt x="1594" y="2"/>
                    </a:lnTo>
                    <a:lnTo>
                      <a:pt x="1552" y="6"/>
                    </a:lnTo>
                    <a:lnTo>
                      <a:pt x="1528" y="8"/>
                    </a:lnTo>
                    <a:lnTo>
                      <a:pt x="1504" y="6"/>
                    </a:lnTo>
                    <a:lnTo>
                      <a:pt x="1504" y="6"/>
                    </a:lnTo>
                    <a:lnTo>
                      <a:pt x="1480" y="6"/>
                    </a:lnTo>
                    <a:lnTo>
                      <a:pt x="1466" y="8"/>
                    </a:lnTo>
                    <a:lnTo>
                      <a:pt x="1460" y="10"/>
                    </a:lnTo>
                    <a:lnTo>
                      <a:pt x="1458" y="14"/>
                    </a:lnTo>
                    <a:lnTo>
                      <a:pt x="1458" y="16"/>
                    </a:lnTo>
                    <a:lnTo>
                      <a:pt x="1458" y="18"/>
                    </a:lnTo>
                    <a:lnTo>
                      <a:pt x="1452" y="18"/>
                    </a:lnTo>
                    <a:lnTo>
                      <a:pt x="1442" y="16"/>
                    </a:lnTo>
                    <a:lnTo>
                      <a:pt x="1442" y="16"/>
                    </a:lnTo>
                    <a:lnTo>
                      <a:pt x="1420" y="12"/>
                    </a:lnTo>
                    <a:lnTo>
                      <a:pt x="1410" y="14"/>
                    </a:lnTo>
                    <a:lnTo>
                      <a:pt x="1400" y="16"/>
                    </a:lnTo>
                    <a:lnTo>
                      <a:pt x="1384" y="18"/>
                    </a:lnTo>
                    <a:lnTo>
                      <a:pt x="1384" y="18"/>
                    </a:lnTo>
                    <a:lnTo>
                      <a:pt x="1374" y="18"/>
                    </a:lnTo>
                    <a:lnTo>
                      <a:pt x="1368" y="20"/>
                    </a:lnTo>
                    <a:lnTo>
                      <a:pt x="1366" y="24"/>
                    </a:lnTo>
                    <a:lnTo>
                      <a:pt x="1366" y="28"/>
                    </a:lnTo>
                    <a:lnTo>
                      <a:pt x="1370" y="32"/>
                    </a:lnTo>
                    <a:lnTo>
                      <a:pt x="1378" y="36"/>
                    </a:lnTo>
                    <a:lnTo>
                      <a:pt x="1388" y="40"/>
                    </a:lnTo>
                    <a:lnTo>
                      <a:pt x="1402" y="44"/>
                    </a:lnTo>
                    <a:lnTo>
                      <a:pt x="1402" y="44"/>
                    </a:lnTo>
                    <a:lnTo>
                      <a:pt x="1412" y="46"/>
                    </a:lnTo>
                    <a:lnTo>
                      <a:pt x="1416" y="46"/>
                    </a:lnTo>
                    <a:lnTo>
                      <a:pt x="1412" y="48"/>
                    </a:lnTo>
                    <a:lnTo>
                      <a:pt x="1406" y="50"/>
                    </a:lnTo>
                    <a:lnTo>
                      <a:pt x="1386" y="52"/>
                    </a:lnTo>
                    <a:lnTo>
                      <a:pt x="1378" y="54"/>
                    </a:lnTo>
                    <a:lnTo>
                      <a:pt x="1372" y="56"/>
                    </a:lnTo>
                    <a:lnTo>
                      <a:pt x="1372" y="56"/>
                    </a:lnTo>
                    <a:lnTo>
                      <a:pt x="1356" y="62"/>
                    </a:lnTo>
                    <a:lnTo>
                      <a:pt x="1332" y="64"/>
                    </a:lnTo>
                    <a:lnTo>
                      <a:pt x="1318" y="66"/>
                    </a:lnTo>
                    <a:lnTo>
                      <a:pt x="1304" y="64"/>
                    </a:lnTo>
                    <a:lnTo>
                      <a:pt x="1290" y="62"/>
                    </a:lnTo>
                    <a:lnTo>
                      <a:pt x="1278" y="56"/>
                    </a:lnTo>
                    <a:lnTo>
                      <a:pt x="1278" y="56"/>
                    </a:lnTo>
                    <a:lnTo>
                      <a:pt x="1254" y="46"/>
                    </a:lnTo>
                    <a:lnTo>
                      <a:pt x="1242" y="42"/>
                    </a:lnTo>
                    <a:lnTo>
                      <a:pt x="1228" y="38"/>
                    </a:lnTo>
                    <a:lnTo>
                      <a:pt x="1212" y="36"/>
                    </a:lnTo>
                    <a:lnTo>
                      <a:pt x="1194" y="34"/>
                    </a:lnTo>
                    <a:lnTo>
                      <a:pt x="1176" y="36"/>
                    </a:lnTo>
                    <a:lnTo>
                      <a:pt x="1154" y="38"/>
                    </a:lnTo>
                    <a:lnTo>
                      <a:pt x="1154" y="38"/>
                    </a:lnTo>
                    <a:lnTo>
                      <a:pt x="1114" y="44"/>
                    </a:lnTo>
                    <a:lnTo>
                      <a:pt x="1078" y="48"/>
                    </a:lnTo>
                    <a:lnTo>
                      <a:pt x="1064" y="50"/>
                    </a:lnTo>
                    <a:lnTo>
                      <a:pt x="1054" y="54"/>
                    </a:lnTo>
                    <a:lnTo>
                      <a:pt x="1048" y="56"/>
                    </a:lnTo>
                    <a:lnTo>
                      <a:pt x="1048" y="58"/>
                    </a:lnTo>
                    <a:lnTo>
                      <a:pt x="1048" y="60"/>
                    </a:lnTo>
                    <a:lnTo>
                      <a:pt x="1048" y="60"/>
                    </a:lnTo>
                    <a:lnTo>
                      <a:pt x="1054" y="64"/>
                    </a:lnTo>
                    <a:lnTo>
                      <a:pt x="1062" y="66"/>
                    </a:lnTo>
                    <a:lnTo>
                      <a:pt x="1092" y="68"/>
                    </a:lnTo>
                    <a:lnTo>
                      <a:pt x="1128" y="66"/>
                    </a:lnTo>
                    <a:lnTo>
                      <a:pt x="1170" y="66"/>
                    </a:lnTo>
                    <a:lnTo>
                      <a:pt x="1170" y="66"/>
                    </a:lnTo>
                    <a:lnTo>
                      <a:pt x="1208" y="68"/>
                    </a:lnTo>
                    <a:lnTo>
                      <a:pt x="1246" y="72"/>
                    </a:lnTo>
                    <a:lnTo>
                      <a:pt x="1280" y="76"/>
                    </a:lnTo>
                    <a:lnTo>
                      <a:pt x="1314" y="82"/>
                    </a:lnTo>
                    <a:lnTo>
                      <a:pt x="1314" y="82"/>
                    </a:lnTo>
                    <a:lnTo>
                      <a:pt x="1326" y="86"/>
                    </a:lnTo>
                    <a:lnTo>
                      <a:pt x="1332" y="88"/>
                    </a:lnTo>
                    <a:lnTo>
                      <a:pt x="1332" y="90"/>
                    </a:lnTo>
                    <a:lnTo>
                      <a:pt x="1332" y="90"/>
                    </a:lnTo>
                    <a:lnTo>
                      <a:pt x="1326" y="92"/>
                    </a:lnTo>
                    <a:lnTo>
                      <a:pt x="1308" y="92"/>
                    </a:lnTo>
                    <a:lnTo>
                      <a:pt x="1294" y="90"/>
                    </a:lnTo>
                    <a:lnTo>
                      <a:pt x="1282" y="88"/>
                    </a:lnTo>
                    <a:lnTo>
                      <a:pt x="1282" y="88"/>
                    </a:lnTo>
                    <a:lnTo>
                      <a:pt x="1268" y="84"/>
                    </a:lnTo>
                    <a:lnTo>
                      <a:pt x="1252" y="82"/>
                    </a:lnTo>
                    <a:lnTo>
                      <a:pt x="1214" y="78"/>
                    </a:lnTo>
                    <a:lnTo>
                      <a:pt x="1110" y="74"/>
                    </a:lnTo>
                    <a:lnTo>
                      <a:pt x="1110" y="74"/>
                    </a:lnTo>
                    <a:lnTo>
                      <a:pt x="1092" y="76"/>
                    </a:lnTo>
                    <a:lnTo>
                      <a:pt x="1090" y="76"/>
                    </a:lnTo>
                    <a:lnTo>
                      <a:pt x="1092" y="78"/>
                    </a:lnTo>
                    <a:lnTo>
                      <a:pt x="1106" y="84"/>
                    </a:lnTo>
                    <a:lnTo>
                      <a:pt x="1126" y="92"/>
                    </a:lnTo>
                    <a:lnTo>
                      <a:pt x="1148" y="100"/>
                    </a:lnTo>
                    <a:lnTo>
                      <a:pt x="1164" y="108"/>
                    </a:lnTo>
                    <a:lnTo>
                      <a:pt x="1168" y="110"/>
                    </a:lnTo>
                    <a:lnTo>
                      <a:pt x="1168" y="114"/>
                    </a:lnTo>
                    <a:lnTo>
                      <a:pt x="1164" y="116"/>
                    </a:lnTo>
                    <a:lnTo>
                      <a:pt x="1154" y="116"/>
                    </a:lnTo>
                    <a:lnTo>
                      <a:pt x="1154" y="116"/>
                    </a:lnTo>
                    <a:lnTo>
                      <a:pt x="1146" y="118"/>
                    </a:lnTo>
                    <a:lnTo>
                      <a:pt x="1142" y="120"/>
                    </a:lnTo>
                    <a:lnTo>
                      <a:pt x="1138" y="122"/>
                    </a:lnTo>
                    <a:lnTo>
                      <a:pt x="1138" y="126"/>
                    </a:lnTo>
                    <a:lnTo>
                      <a:pt x="1136" y="132"/>
                    </a:lnTo>
                    <a:lnTo>
                      <a:pt x="1138" y="140"/>
                    </a:lnTo>
                    <a:lnTo>
                      <a:pt x="1142" y="148"/>
                    </a:lnTo>
                    <a:lnTo>
                      <a:pt x="1142" y="156"/>
                    </a:lnTo>
                    <a:lnTo>
                      <a:pt x="1142" y="158"/>
                    </a:lnTo>
                    <a:lnTo>
                      <a:pt x="1140" y="160"/>
                    </a:lnTo>
                    <a:lnTo>
                      <a:pt x="1136" y="162"/>
                    </a:lnTo>
                    <a:lnTo>
                      <a:pt x="1132" y="164"/>
                    </a:lnTo>
                    <a:lnTo>
                      <a:pt x="1132" y="164"/>
                    </a:lnTo>
                    <a:lnTo>
                      <a:pt x="1122" y="164"/>
                    </a:lnTo>
                    <a:lnTo>
                      <a:pt x="1114" y="162"/>
                    </a:lnTo>
                    <a:lnTo>
                      <a:pt x="1108" y="158"/>
                    </a:lnTo>
                    <a:lnTo>
                      <a:pt x="1102" y="152"/>
                    </a:lnTo>
                    <a:lnTo>
                      <a:pt x="1094" y="146"/>
                    </a:lnTo>
                    <a:lnTo>
                      <a:pt x="1084" y="142"/>
                    </a:lnTo>
                    <a:lnTo>
                      <a:pt x="1070" y="136"/>
                    </a:lnTo>
                    <a:lnTo>
                      <a:pt x="1052" y="132"/>
                    </a:lnTo>
                    <a:lnTo>
                      <a:pt x="1052" y="132"/>
                    </a:lnTo>
                    <a:lnTo>
                      <a:pt x="1034" y="128"/>
                    </a:lnTo>
                    <a:lnTo>
                      <a:pt x="1016" y="124"/>
                    </a:lnTo>
                    <a:lnTo>
                      <a:pt x="986" y="114"/>
                    </a:lnTo>
                    <a:lnTo>
                      <a:pt x="954" y="104"/>
                    </a:lnTo>
                    <a:lnTo>
                      <a:pt x="936" y="100"/>
                    </a:lnTo>
                    <a:lnTo>
                      <a:pt x="916" y="98"/>
                    </a:lnTo>
                    <a:lnTo>
                      <a:pt x="916" y="98"/>
                    </a:lnTo>
                    <a:lnTo>
                      <a:pt x="896" y="98"/>
                    </a:lnTo>
                    <a:lnTo>
                      <a:pt x="884" y="100"/>
                    </a:lnTo>
                    <a:lnTo>
                      <a:pt x="876" y="102"/>
                    </a:lnTo>
                    <a:lnTo>
                      <a:pt x="874" y="104"/>
                    </a:lnTo>
                    <a:lnTo>
                      <a:pt x="874" y="106"/>
                    </a:lnTo>
                    <a:lnTo>
                      <a:pt x="876" y="112"/>
                    </a:lnTo>
                    <a:lnTo>
                      <a:pt x="884" y="118"/>
                    </a:lnTo>
                    <a:lnTo>
                      <a:pt x="914" y="138"/>
                    </a:lnTo>
                    <a:lnTo>
                      <a:pt x="914" y="138"/>
                    </a:lnTo>
                    <a:lnTo>
                      <a:pt x="926" y="146"/>
                    </a:lnTo>
                    <a:lnTo>
                      <a:pt x="928" y="148"/>
                    </a:lnTo>
                    <a:lnTo>
                      <a:pt x="928" y="150"/>
                    </a:lnTo>
                    <a:lnTo>
                      <a:pt x="922" y="150"/>
                    </a:lnTo>
                    <a:lnTo>
                      <a:pt x="912" y="148"/>
                    </a:lnTo>
                    <a:lnTo>
                      <a:pt x="900" y="148"/>
                    </a:lnTo>
                    <a:lnTo>
                      <a:pt x="888" y="148"/>
                    </a:lnTo>
                    <a:lnTo>
                      <a:pt x="884" y="148"/>
                    </a:lnTo>
                    <a:lnTo>
                      <a:pt x="882" y="150"/>
                    </a:lnTo>
                    <a:lnTo>
                      <a:pt x="882" y="154"/>
                    </a:lnTo>
                    <a:lnTo>
                      <a:pt x="884" y="158"/>
                    </a:lnTo>
                    <a:lnTo>
                      <a:pt x="884" y="158"/>
                    </a:lnTo>
                    <a:lnTo>
                      <a:pt x="886" y="160"/>
                    </a:lnTo>
                    <a:lnTo>
                      <a:pt x="886" y="162"/>
                    </a:lnTo>
                    <a:lnTo>
                      <a:pt x="878" y="160"/>
                    </a:lnTo>
                    <a:lnTo>
                      <a:pt x="866" y="156"/>
                    </a:lnTo>
                    <a:lnTo>
                      <a:pt x="850" y="150"/>
                    </a:lnTo>
                    <a:lnTo>
                      <a:pt x="834" y="148"/>
                    </a:lnTo>
                    <a:lnTo>
                      <a:pt x="824" y="148"/>
                    </a:lnTo>
                    <a:lnTo>
                      <a:pt x="814" y="148"/>
                    </a:lnTo>
                    <a:lnTo>
                      <a:pt x="806" y="152"/>
                    </a:lnTo>
                    <a:lnTo>
                      <a:pt x="796" y="156"/>
                    </a:lnTo>
                    <a:lnTo>
                      <a:pt x="788" y="164"/>
                    </a:lnTo>
                    <a:lnTo>
                      <a:pt x="782" y="172"/>
                    </a:lnTo>
                    <a:lnTo>
                      <a:pt x="782" y="172"/>
                    </a:lnTo>
                    <a:lnTo>
                      <a:pt x="770" y="190"/>
                    </a:lnTo>
                    <a:lnTo>
                      <a:pt x="772" y="180"/>
                    </a:lnTo>
                    <a:lnTo>
                      <a:pt x="776" y="168"/>
                    </a:lnTo>
                    <a:lnTo>
                      <a:pt x="776" y="154"/>
                    </a:lnTo>
                    <a:lnTo>
                      <a:pt x="774" y="138"/>
                    </a:lnTo>
                    <a:lnTo>
                      <a:pt x="772" y="132"/>
                    </a:lnTo>
                    <a:lnTo>
                      <a:pt x="766" y="124"/>
                    </a:lnTo>
                    <a:lnTo>
                      <a:pt x="766" y="124"/>
                    </a:lnTo>
                    <a:lnTo>
                      <a:pt x="756" y="114"/>
                    </a:lnTo>
                    <a:lnTo>
                      <a:pt x="746" y="108"/>
                    </a:lnTo>
                    <a:lnTo>
                      <a:pt x="732" y="108"/>
                    </a:lnTo>
                    <a:lnTo>
                      <a:pt x="716" y="110"/>
                    </a:lnTo>
                    <a:lnTo>
                      <a:pt x="672" y="120"/>
                    </a:lnTo>
                    <a:lnTo>
                      <a:pt x="640" y="126"/>
                    </a:lnTo>
                    <a:lnTo>
                      <a:pt x="598" y="130"/>
                    </a:lnTo>
                    <a:lnTo>
                      <a:pt x="598" y="130"/>
                    </a:lnTo>
                    <a:lnTo>
                      <a:pt x="558" y="136"/>
                    </a:lnTo>
                    <a:lnTo>
                      <a:pt x="526" y="140"/>
                    </a:lnTo>
                    <a:lnTo>
                      <a:pt x="502" y="146"/>
                    </a:lnTo>
                    <a:lnTo>
                      <a:pt x="484" y="152"/>
                    </a:lnTo>
                    <a:lnTo>
                      <a:pt x="472" y="156"/>
                    </a:lnTo>
                    <a:lnTo>
                      <a:pt x="466" y="164"/>
                    </a:lnTo>
                    <a:lnTo>
                      <a:pt x="466" y="166"/>
                    </a:lnTo>
                    <a:lnTo>
                      <a:pt x="466" y="170"/>
                    </a:lnTo>
                    <a:lnTo>
                      <a:pt x="470" y="176"/>
                    </a:lnTo>
                    <a:lnTo>
                      <a:pt x="470" y="176"/>
                    </a:lnTo>
                    <a:close/>
                  </a:path>
                </a:pathLst>
              </a:custGeom>
              <a:grpFill/>
              <a:ln w="6350">
                <a:noFill/>
                <a:round/>
                <a:headEnd/>
                <a:tailEnd/>
              </a:ln>
            </p:spPr>
            <p:txBody>
              <a:bodyPr/>
              <a:lstStyle/>
              <a:p>
                <a:endParaRPr lang="en-US" b="1" dirty="0"/>
              </a:p>
            </p:txBody>
          </p:sp>
        </p:grpSp>
        <p:sp>
          <p:nvSpPr>
            <p:cNvPr id="61" name="Freeform 6134">
              <a:extLst>
                <a:ext uri="{FF2B5EF4-FFF2-40B4-BE49-F238E27FC236}">
                  <a16:creationId xmlns:a16="http://schemas.microsoft.com/office/drawing/2014/main" id="{2D9C4366-B4C6-3CD4-5D16-67F770A519D3}"/>
                </a:ext>
              </a:extLst>
            </p:cNvPr>
            <p:cNvSpPr>
              <a:spLocks/>
            </p:cNvSpPr>
            <p:nvPr/>
          </p:nvSpPr>
          <p:spPr bwMode="auto">
            <a:xfrm>
              <a:off x="3549194" y="3600446"/>
              <a:ext cx="3809" cy="5078"/>
            </a:xfrm>
            <a:custGeom>
              <a:avLst/>
              <a:gdLst/>
              <a:ahLst/>
              <a:cxnLst>
                <a:cxn ang="0">
                  <a:pos x="2" y="8"/>
                </a:cxn>
                <a:cxn ang="0">
                  <a:pos x="2" y="8"/>
                </a:cxn>
                <a:cxn ang="0">
                  <a:pos x="4" y="8"/>
                </a:cxn>
                <a:cxn ang="0">
                  <a:pos x="6" y="4"/>
                </a:cxn>
                <a:cxn ang="0">
                  <a:pos x="6" y="2"/>
                </a:cxn>
                <a:cxn ang="0">
                  <a:pos x="6" y="0"/>
                </a:cxn>
                <a:cxn ang="0">
                  <a:pos x="6" y="0"/>
                </a:cxn>
                <a:cxn ang="0">
                  <a:pos x="4" y="2"/>
                </a:cxn>
                <a:cxn ang="0">
                  <a:pos x="2" y="4"/>
                </a:cxn>
                <a:cxn ang="0">
                  <a:pos x="0" y="6"/>
                </a:cxn>
                <a:cxn ang="0">
                  <a:pos x="2" y="8"/>
                </a:cxn>
                <a:cxn ang="0">
                  <a:pos x="2" y="8"/>
                </a:cxn>
              </a:cxnLst>
              <a:rect l="0" t="0" r="r" b="b"/>
              <a:pathLst>
                <a:path w="6" h="8">
                  <a:moveTo>
                    <a:pt x="2" y="8"/>
                  </a:moveTo>
                  <a:lnTo>
                    <a:pt x="2" y="8"/>
                  </a:lnTo>
                  <a:lnTo>
                    <a:pt x="4" y="8"/>
                  </a:lnTo>
                  <a:lnTo>
                    <a:pt x="6" y="4"/>
                  </a:lnTo>
                  <a:lnTo>
                    <a:pt x="6" y="2"/>
                  </a:lnTo>
                  <a:lnTo>
                    <a:pt x="6" y="0"/>
                  </a:lnTo>
                  <a:lnTo>
                    <a:pt x="6" y="0"/>
                  </a:lnTo>
                  <a:lnTo>
                    <a:pt x="4" y="2"/>
                  </a:lnTo>
                  <a:lnTo>
                    <a:pt x="2" y="4"/>
                  </a:lnTo>
                  <a:lnTo>
                    <a:pt x="0" y="6"/>
                  </a:lnTo>
                  <a:lnTo>
                    <a:pt x="2" y="8"/>
                  </a:lnTo>
                  <a:lnTo>
                    <a:pt x="2" y="8"/>
                  </a:lnTo>
                  <a:close/>
                </a:path>
              </a:pathLst>
            </a:custGeom>
            <a:grpFill/>
            <a:ln w="6350">
              <a:noFill/>
              <a:round/>
              <a:headEnd/>
              <a:tailEnd/>
            </a:ln>
          </p:spPr>
          <p:txBody>
            <a:bodyPr/>
            <a:lstStyle/>
            <a:p>
              <a:endParaRPr lang="en-US" b="1" dirty="0"/>
            </a:p>
          </p:txBody>
        </p:sp>
        <p:sp>
          <p:nvSpPr>
            <p:cNvPr id="62" name="Freeform 6135">
              <a:extLst>
                <a:ext uri="{FF2B5EF4-FFF2-40B4-BE49-F238E27FC236}">
                  <a16:creationId xmlns:a16="http://schemas.microsoft.com/office/drawing/2014/main" id="{65DA4F4E-B239-ABAE-E68B-3C104994AC95}"/>
                </a:ext>
              </a:extLst>
            </p:cNvPr>
            <p:cNvSpPr>
              <a:spLocks/>
            </p:cNvSpPr>
            <p:nvPr/>
          </p:nvSpPr>
          <p:spPr bwMode="auto">
            <a:xfrm>
              <a:off x="3554423" y="3592171"/>
              <a:ext cx="1587" cy="1586"/>
            </a:xfrm>
            <a:custGeom>
              <a:avLst/>
              <a:gdLst/>
              <a:ahLst/>
              <a:cxnLst>
                <a:cxn ang="0">
                  <a:pos x="0" y="4"/>
                </a:cxn>
                <a:cxn ang="0">
                  <a:pos x="0" y="4"/>
                </a:cxn>
                <a:cxn ang="0">
                  <a:pos x="2" y="4"/>
                </a:cxn>
                <a:cxn ang="0">
                  <a:pos x="4" y="2"/>
                </a:cxn>
                <a:cxn ang="0">
                  <a:pos x="4" y="0"/>
                </a:cxn>
                <a:cxn ang="0">
                  <a:pos x="4" y="0"/>
                </a:cxn>
                <a:cxn ang="0">
                  <a:pos x="2" y="0"/>
                </a:cxn>
                <a:cxn ang="0">
                  <a:pos x="0" y="0"/>
                </a:cxn>
                <a:cxn ang="0">
                  <a:pos x="0" y="2"/>
                </a:cxn>
                <a:cxn ang="0">
                  <a:pos x="0" y="4"/>
                </a:cxn>
                <a:cxn ang="0">
                  <a:pos x="0" y="4"/>
                </a:cxn>
              </a:cxnLst>
              <a:rect l="0" t="0" r="r" b="b"/>
              <a:pathLst>
                <a:path w="4" h="4">
                  <a:moveTo>
                    <a:pt x="0" y="4"/>
                  </a:moveTo>
                  <a:lnTo>
                    <a:pt x="0" y="4"/>
                  </a:lnTo>
                  <a:lnTo>
                    <a:pt x="2" y="4"/>
                  </a:lnTo>
                  <a:lnTo>
                    <a:pt x="4" y="2"/>
                  </a:lnTo>
                  <a:lnTo>
                    <a:pt x="4" y="0"/>
                  </a:lnTo>
                  <a:lnTo>
                    <a:pt x="4" y="0"/>
                  </a:lnTo>
                  <a:lnTo>
                    <a:pt x="2" y="0"/>
                  </a:lnTo>
                  <a:lnTo>
                    <a:pt x="0" y="0"/>
                  </a:lnTo>
                  <a:lnTo>
                    <a:pt x="0" y="2"/>
                  </a:lnTo>
                  <a:lnTo>
                    <a:pt x="0" y="4"/>
                  </a:lnTo>
                  <a:lnTo>
                    <a:pt x="0" y="4"/>
                  </a:lnTo>
                  <a:close/>
                </a:path>
              </a:pathLst>
            </a:custGeom>
            <a:grpFill/>
            <a:ln w="6350">
              <a:noFill/>
              <a:round/>
              <a:headEnd/>
              <a:tailEnd/>
            </a:ln>
          </p:spPr>
          <p:txBody>
            <a:bodyPr/>
            <a:lstStyle/>
            <a:p>
              <a:endParaRPr lang="en-US" b="1" dirty="0"/>
            </a:p>
          </p:txBody>
        </p:sp>
        <p:sp>
          <p:nvSpPr>
            <p:cNvPr id="63" name="Freeform 6136">
              <a:extLst>
                <a:ext uri="{FF2B5EF4-FFF2-40B4-BE49-F238E27FC236}">
                  <a16:creationId xmlns:a16="http://schemas.microsoft.com/office/drawing/2014/main" id="{E4CAAAEC-F9A5-E473-EE4D-9332E9D1374F}"/>
                </a:ext>
              </a:extLst>
            </p:cNvPr>
            <p:cNvSpPr>
              <a:spLocks/>
            </p:cNvSpPr>
            <p:nvPr/>
          </p:nvSpPr>
          <p:spPr bwMode="auto">
            <a:xfrm>
              <a:off x="3542704" y="3591559"/>
              <a:ext cx="3809" cy="5078"/>
            </a:xfrm>
            <a:custGeom>
              <a:avLst/>
              <a:gdLst/>
              <a:ahLst/>
              <a:cxnLst>
                <a:cxn ang="0">
                  <a:pos x="6" y="2"/>
                </a:cxn>
                <a:cxn ang="0">
                  <a:pos x="6" y="2"/>
                </a:cxn>
                <a:cxn ang="0">
                  <a:pos x="4" y="0"/>
                </a:cxn>
                <a:cxn ang="0">
                  <a:pos x="0" y="2"/>
                </a:cxn>
                <a:cxn ang="0">
                  <a:pos x="0" y="6"/>
                </a:cxn>
                <a:cxn ang="0">
                  <a:pos x="0" y="8"/>
                </a:cxn>
                <a:cxn ang="0">
                  <a:pos x="0" y="8"/>
                </a:cxn>
                <a:cxn ang="0">
                  <a:pos x="4" y="6"/>
                </a:cxn>
                <a:cxn ang="0">
                  <a:pos x="6" y="4"/>
                </a:cxn>
                <a:cxn ang="0">
                  <a:pos x="6" y="2"/>
                </a:cxn>
                <a:cxn ang="0">
                  <a:pos x="6" y="2"/>
                </a:cxn>
              </a:cxnLst>
              <a:rect l="0" t="0" r="r" b="b"/>
              <a:pathLst>
                <a:path w="6" h="8">
                  <a:moveTo>
                    <a:pt x="6" y="2"/>
                  </a:moveTo>
                  <a:lnTo>
                    <a:pt x="6" y="2"/>
                  </a:lnTo>
                  <a:lnTo>
                    <a:pt x="4" y="0"/>
                  </a:lnTo>
                  <a:lnTo>
                    <a:pt x="0" y="2"/>
                  </a:lnTo>
                  <a:lnTo>
                    <a:pt x="0" y="6"/>
                  </a:lnTo>
                  <a:lnTo>
                    <a:pt x="0" y="8"/>
                  </a:lnTo>
                  <a:lnTo>
                    <a:pt x="0" y="8"/>
                  </a:lnTo>
                  <a:lnTo>
                    <a:pt x="4" y="6"/>
                  </a:lnTo>
                  <a:lnTo>
                    <a:pt x="6" y="4"/>
                  </a:lnTo>
                  <a:lnTo>
                    <a:pt x="6" y="2"/>
                  </a:lnTo>
                  <a:lnTo>
                    <a:pt x="6" y="2"/>
                  </a:lnTo>
                  <a:close/>
                </a:path>
              </a:pathLst>
            </a:custGeom>
            <a:grpFill/>
            <a:ln w="6350">
              <a:noFill/>
              <a:round/>
              <a:headEnd/>
              <a:tailEnd/>
            </a:ln>
          </p:spPr>
          <p:txBody>
            <a:bodyPr/>
            <a:lstStyle/>
            <a:p>
              <a:endParaRPr lang="en-US" b="1" dirty="0"/>
            </a:p>
          </p:txBody>
        </p:sp>
        <p:sp>
          <p:nvSpPr>
            <p:cNvPr id="64" name="Freeform 6138">
              <a:extLst>
                <a:ext uri="{FF2B5EF4-FFF2-40B4-BE49-F238E27FC236}">
                  <a16:creationId xmlns:a16="http://schemas.microsoft.com/office/drawing/2014/main" id="{2039B2C9-1B2A-74D7-39BB-E74972CAC5A0}"/>
                </a:ext>
              </a:extLst>
            </p:cNvPr>
            <p:cNvSpPr>
              <a:spLocks/>
            </p:cNvSpPr>
            <p:nvPr/>
          </p:nvSpPr>
          <p:spPr bwMode="auto">
            <a:xfrm>
              <a:off x="3544121" y="3604181"/>
              <a:ext cx="2539" cy="3809"/>
            </a:xfrm>
            <a:custGeom>
              <a:avLst/>
              <a:gdLst/>
              <a:ahLst/>
              <a:cxnLst>
                <a:cxn ang="0">
                  <a:pos x="2" y="0"/>
                </a:cxn>
                <a:cxn ang="0">
                  <a:pos x="2" y="0"/>
                </a:cxn>
                <a:cxn ang="0">
                  <a:pos x="0" y="0"/>
                </a:cxn>
                <a:cxn ang="0">
                  <a:pos x="0" y="2"/>
                </a:cxn>
                <a:cxn ang="0">
                  <a:pos x="0" y="4"/>
                </a:cxn>
                <a:cxn ang="0">
                  <a:pos x="2" y="6"/>
                </a:cxn>
                <a:cxn ang="0">
                  <a:pos x="2" y="6"/>
                </a:cxn>
                <a:cxn ang="0">
                  <a:pos x="4" y="6"/>
                </a:cxn>
                <a:cxn ang="0">
                  <a:pos x="4" y="4"/>
                </a:cxn>
                <a:cxn ang="0">
                  <a:pos x="4" y="2"/>
                </a:cxn>
                <a:cxn ang="0">
                  <a:pos x="2" y="0"/>
                </a:cxn>
                <a:cxn ang="0">
                  <a:pos x="2" y="0"/>
                </a:cxn>
              </a:cxnLst>
              <a:rect l="0" t="0" r="r" b="b"/>
              <a:pathLst>
                <a:path w="4" h="6">
                  <a:moveTo>
                    <a:pt x="2" y="0"/>
                  </a:moveTo>
                  <a:lnTo>
                    <a:pt x="2" y="0"/>
                  </a:lnTo>
                  <a:lnTo>
                    <a:pt x="0" y="0"/>
                  </a:lnTo>
                  <a:lnTo>
                    <a:pt x="0" y="2"/>
                  </a:lnTo>
                  <a:lnTo>
                    <a:pt x="0" y="4"/>
                  </a:lnTo>
                  <a:lnTo>
                    <a:pt x="2" y="6"/>
                  </a:lnTo>
                  <a:lnTo>
                    <a:pt x="2" y="6"/>
                  </a:lnTo>
                  <a:lnTo>
                    <a:pt x="4" y="6"/>
                  </a:lnTo>
                  <a:lnTo>
                    <a:pt x="4" y="4"/>
                  </a:lnTo>
                  <a:lnTo>
                    <a:pt x="4" y="2"/>
                  </a:lnTo>
                  <a:lnTo>
                    <a:pt x="2" y="0"/>
                  </a:lnTo>
                  <a:lnTo>
                    <a:pt x="2" y="0"/>
                  </a:lnTo>
                  <a:close/>
                </a:path>
              </a:pathLst>
            </a:custGeom>
            <a:grpFill/>
            <a:ln w="6350">
              <a:noFill/>
              <a:round/>
              <a:headEnd/>
              <a:tailEnd/>
            </a:ln>
          </p:spPr>
          <p:txBody>
            <a:bodyPr/>
            <a:lstStyle/>
            <a:p>
              <a:endParaRPr lang="en-US" b="1" dirty="0"/>
            </a:p>
          </p:txBody>
        </p:sp>
        <p:sp>
          <p:nvSpPr>
            <p:cNvPr id="65" name="Freeform 6144">
              <a:extLst>
                <a:ext uri="{FF2B5EF4-FFF2-40B4-BE49-F238E27FC236}">
                  <a16:creationId xmlns:a16="http://schemas.microsoft.com/office/drawing/2014/main" id="{439026AF-DFD4-3343-E5D2-C73D1603C233}"/>
                </a:ext>
              </a:extLst>
            </p:cNvPr>
            <p:cNvSpPr>
              <a:spLocks/>
            </p:cNvSpPr>
            <p:nvPr/>
          </p:nvSpPr>
          <p:spPr bwMode="auto">
            <a:xfrm>
              <a:off x="3540105" y="3582584"/>
              <a:ext cx="5081" cy="3809"/>
            </a:xfrm>
            <a:custGeom>
              <a:avLst/>
              <a:gdLst/>
              <a:ahLst/>
              <a:cxnLst>
                <a:cxn ang="0">
                  <a:pos x="8" y="2"/>
                </a:cxn>
                <a:cxn ang="0">
                  <a:pos x="8" y="2"/>
                </a:cxn>
                <a:cxn ang="0">
                  <a:pos x="8" y="0"/>
                </a:cxn>
                <a:cxn ang="0">
                  <a:pos x="6" y="0"/>
                </a:cxn>
                <a:cxn ang="0">
                  <a:pos x="4" y="0"/>
                </a:cxn>
                <a:cxn ang="0">
                  <a:pos x="0" y="2"/>
                </a:cxn>
                <a:cxn ang="0">
                  <a:pos x="0" y="4"/>
                </a:cxn>
                <a:cxn ang="0">
                  <a:pos x="0" y="6"/>
                </a:cxn>
                <a:cxn ang="0">
                  <a:pos x="0" y="6"/>
                </a:cxn>
                <a:cxn ang="0">
                  <a:pos x="4" y="6"/>
                </a:cxn>
                <a:cxn ang="0">
                  <a:pos x="8" y="2"/>
                </a:cxn>
                <a:cxn ang="0">
                  <a:pos x="8" y="2"/>
                </a:cxn>
              </a:cxnLst>
              <a:rect l="0" t="0" r="r" b="b"/>
              <a:pathLst>
                <a:path w="8" h="6">
                  <a:moveTo>
                    <a:pt x="8" y="2"/>
                  </a:moveTo>
                  <a:lnTo>
                    <a:pt x="8" y="2"/>
                  </a:lnTo>
                  <a:lnTo>
                    <a:pt x="8" y="0"/>
                  </a:lnTo>
                  <a:lnTo>
                    <a:pt x="6" y="0"/>
                  </a:lnTo>
                  <a:lnTo>
                    <a:pt x="4" y="0"/>
                  </a:lnTo>
                  <a:lnTo>
                    <a:pt x="0" y="2"/>
                  </a:lnTo>
                  <a:lnTo>
                    <a:pt x="0" y="4"/>
                  </a:lnTo>
                  <a:lnTo>
                    <a:pt x="0" y="6"/>
                  </a:lnTo>
                  <a:lnTo>
                    <a:pt x="0" y="6"/>
                  </a:lnTo>
                  <a:lnTo>
                    <a:pt x="4" y="6"/>
                  </a:lnTo>
                  <a:lnTo>
                    <a:pt x="8" y="2"/>
                  </a:lnTo>
                  <a:lnTo>
                    <a:pt x="8" y="2"/>
                  </a:lnTo>
                  <a:close/>
                </a:path>
              </a:pathLst>
            </a:custGeom>
            <a:grpFill/>
            <a:ln w="6350">
              <a:noFill/>
              <a:round/>
              <a:headEnd/>
              <a:tailEnd/>
            </a:ln>
          </p:spPr>
          <p:txBody>
            <a:bodyPr/>
            <a:lstStyle/>
            <a:p>
              <a:endParaRPr lang="en-US" b="1" dirty="0"/>
            </a:p>
          </p:txBody>
        </p:sp>
        <p:sp>
          <p:nvSpPr>
            <p:cNvPr id="66" name="Freeform 6149">
              <a:extLst>
                <a:ext uri="{FF2B5EF4-FFF2-40B4-BE49-F238E27FC236}">
                  <a16:creationId xmlns:a16="http://schemas.microsoft.com/office/drawing/2014/main" id="{E57FF151-39A0-A3B9-B81B-46E6E7F08E52}"/>
                </a:ext>
              </a:extLst>
            </p:cNvPr>
            <p:cNvSpPr>
              <a:spLocks/>
            </p:cNvSpPr>
            <p:nvPr/>
          </p:nvSpPr>
          <p:spPr bwMode="auto">
            <a:xfrm>
              <a:off x="3533726" y="3592044"/>
              <a:ext cx="3175" cy="1586"/>
            </a:xfrm>
            <a:custGeom>
              <a:avLst/>
              <a:gdLst/>
              <a:ahLst/>
              <a:cxnLst>
                <a:cxn ang="0">
                  <a:pos x="0" y="4"/>
                </a:cxn>
                <a:cxn ang="0">
                  <a:pos x="0" y="4"/>
                </a:cxn>
                <a:cxn ang="0">
                  <a:pos x="2" y="4"/>
                </a:cxn>
                <a:cxn ang="0">
                  <a:pos x="6" y="2"/>
                </a:cxn>
                <a:cxn ang="0">
                  <a:pos x="6" y="2"/>
                </a:cxn>
                <a:cxn ang="0">
                  <a:pos x="6" y="0"/>
                </a:cxn>
                <a:cxn ang="0">
                  <a:pos x="2" y="2"/>
                </a:cxn>
                <a:cxn ang="0">
                  <a:pos x="0" y="2"/>
                </a:cxn>
                <a:cxn ang="0">
                  <a:pos x="0" y="4"/>
                </a:cxn>
                <a:cxn ang="0">
                  <a:pos x="0" y="4"/>
                </a:cxn>
              </a:cxnLst>
              <a:rect l="0" t="0" r="r" b="b"/>
              <a:pathLst>
                <a:path w="6" h="4">
                  <a:moveTo>
                    <a:pt x="0" y="4"/>
                  </a:moveTo>
                  <a:lnTo>
                    <a:pt x="0" y="4"/>
                  </a:lnTo>
                  <a:lnTo>
                    <a:pt x="2" y="4"/>
                  </a:lnTo>
                  <a:lnTo>
                    <a:pt x="6" y="2"/>
                  </a:lnTo>
                  <a:lnTo>
                    <a:pt x="6" y="2"/>
                  </a:lnTo>
                  <a:lnTo>
                    <a:pt x="6" y="0"/>
                  </a:lnTo>
                  <a:lnTo>
                    <a:pt x="2" y="2"/>
                  </a:lnTo>
                  <a:lnTo>
                    <a:pt x="0" y="2"/>
                  </a:lnTo>
                  <a:lnTo>
                    <a:pt x="0" y="4"/>
                  </a:lnTo>
                  <a:lnTo>
                    <a:pt x="0" y="4"/>
                  </a:lnTo>
                  <a:close/>
                </a:path>
              </a:pathLst>
            </a:custGeom>
            <a:grpFill/>
            <a:ln w="6350">
              <a:noFill/>
              <a:round/>
              <a:headEnd/>
              <a:tailEnd/>
            </a:ln>
          </p:spPr>
          <p:txBody>
            <a:bodyPr/>
            <a:lstStyle/>
            <a:p>
              <a:endParaRPr lang="en-US" b="1" dirty="0"/>
            </a:p>
          </p:txBody>
        </p:sp>
        <p:sp>
          <p:nvSpPr>
            <p:cNvPr id="67" name="Freeform 6150">
              <a:extLst>
                <a:ext uri="{FF2B5EF4-FFF2-40B4-BE49-F238E27FC236}">
                  <a16:creationId xmlns:a16="http://schemas.microsoft.com/office/drawing/2014/main" id="{B5751C4D-AAF1-9AC0-DD2F-66E0BD8A346D}"/>
                </a:ext>
              </a:extLst>
            </p:cNvPr>
            <p:cNvSpPr>
              <a:spLocks/>
            </p:cNvSpPr>
            <p:nvPr/>
          </p:nvSpPr>
          <p:spPr bwMode="auto">
            <a:xfrm>
              <a:off x="3536330" y="3600797"/>
              <a:ext cx="3809" cy="2539"/>
            </a:xfrm>
            <a:custGeom>
              <a:avLst/>
              <a:gdLst/>
              <a:ahLst/>
              <a:cxnLst>
                <a:cxn ang="0">
                  <a:pos x="4" y="0"/>
                </a:cxn>
                <a:cxn ang="0">
                  <a:pos x="4" y="0"/>
                </a:cxn>
                <a:cxn ang="0">
                  <a:pos x="2" y="2"/>
                </a:cxn>
                <a:cxn ang="0">
                  <a:pos x="0" y="2"/>
                </a:cxn>
                <a:cxn ang="0">
                  <a:pos x="2" y="4"/>
                </a:cxn>
                <a:cxn ang="0">
                  <a:pos x="4" y="4"/>
                </a:cxn>
                <a:cxn ang="0">
                  <a:pos x="4" y="4"/>
                </a:cxn>
                <a:cxn ang="0">
                  <a:pos x="6" y="2"/>
                </a:cxn>
                <a:cxn ang="0">
                  <a:pos x="6" y="2"/>
                </a:cxn>
                <a:cxn ang="0">
                  <a:pos x="4" y="0"/>
                </a:cxn>
                <a:cxn ang="0">
                  <a:pos x="4" y="0"/>
                </a:cxn>
              </a:cxnLst>
              <a:rect l="0" t="0" r="r" b="b"/>
              <a:pathLst>
                <a:path w="6" h="4">
                  <a:moveTo>
                    <a:pt x="4" y="0"/>
                  </a:moveTo>
                  <a:lnTo>
                    <a:pt x="4" y="0"/>
                  </a:lnTo>
                  <a:lnTo>
                    <a:pt x="2" y="2"/>
                  </a:lnTo>
                  <a:lnTo>
                    <a:pt x="0" y="2"/>
                  </a:lnTo>
                  <a:lnTo>
                    <a:pt x="2" y="4"/>
                  </a:lnTo>
                  <a:lnTo>
                    <a:pt x="4" y="4"/>
                  </a:lnTo>
                  <a:lnTo>
                    <a:pt x="4" y="4"/>
                  </a:lnTo>
                  <a:lnTo>
                    <a:pt x="6" y="2"/>
                  </a:lnTo>
                  <a:lnTo>
                    <a:pt x="6" y="2"/>
                  </a:lnTo>
                  <a:lnTo>
                    <a:pt x="4" y="0"/>
                  </a:lnTo>
                  <a:lnTo>
                    <a:pt x="4" y="0"/>
                  </a:lnTo>
                  <a:close/>
                </a:path>
              </a:pathLst>
            </a:custGeom>
            <a:grpFill/>
            <a:ln w="6350">
              <a:noFill/>
              <a:round/>
              <a:headEnd/>
              <a:tailEnd/>
            </a:ln>
          </p:spPr>
          <p:txBody>
            <a:bodyPr/>
            <a:lstStyle/>
            <a:p>
              <a:endParaRPr lang="en-US" b="1" dirty="0"/>
            </a:p>
          </p:txBody>
        </p:sp>
      </p:grpSp>
      <p:sp>
        <p:nvSpPr>
          <p:cNvPr id="5" name="Oval 4">
            <a:extLst>
              <a:ext uri="{FF2B5EF4-FFF2-40B4-BE49-F238E27FC236}">
                <a16:creationId xmlns:a16="http://schemas.microsoft.com/office/drawing/2014/main" id="{D1AE4D58-8D11-5A5C-4FF7-8173C79E1136}"/>
              </a:ext>
            </a:extLst>
          </p:cNvPr>
          <p:cNvSpPr/>
          <p:nvPr/>
        </p:nvSpPr>
        <p:spPr>
          <a:xfrm>
            <a:off x="503363" y="2375505"/>
            <a:ext cx="917530" cy="917530"/>
          </a:xfrm>
          <a:prstGeom prst="ellipse">
            <a:avLst/>
          </a:prstGeom>
        </p:spPr>
        <p:style>
          <a:lnRef idx="2">
            <a:schemeClr val="lt1">
              <a:hueOff val="0"/>
              <a:satOff val="0"/>
              <a:lumOff val="0"/>
              <a:alphaOff val="0"/>
            </a:schemeClr>
          </a:lnRef>
          <a:fillRef idx="1">
            <a:schemeClr val="accent3">
              <a:shade val="80000"/>
              <a:alpha val="50000"/>
              <a:hueOff val="0"/>
              <a:satOff val="0"/>
              <a:lumOff val="0"/>
              <a:alphaOff val="0"/>
            </a:schemeClr>
          </a:fillRef>
          <a:effectRef idx="0">
            <a:schemeClr val="accent3">
              <a:shade val="80000"/>
              <a:alpha val="50000"/>
              <a:hueOff val="0"/>
              <a:satOff val="0"/>
              <a:lumOff val="0"/>
              <a:alphaOff val="0"/>
            </a:schemeClr>
          </a:effectRef>
          <a:fontRef idx="minor">
            <a:schemeClr val="tx1"/>
          </a:fontRef>
        </p:style>
        <p:txBody>
          <a:bodyPr/>
          <a:lstStyle/>
          <a:p>
            <a:pPr algn="ctr"/>
            <a:r>
              <a:rPr lang="el-GR" sz="3600" dirty="0"/>
              <a:t>1</a:t>
            </a:r>
            <a:endParaRPr lang="en-US" sz="3600" dirty="0"/>
          </a:p>
        </p:txBody>
      </p:sp>
      <p:sp>
        <p:nvSpPr>
          <p:cNvPr id="6" name="Freeform: Shape 5">
            <a:extLst>
              <a:ext uri="{FF2B5EF4-FFF2-40B4-BE49-F238E27FC236}">
                <a16:creationId xmlns:a16="http://schemas.microsoft.com/office/drawing/2014/main" id="{E2941F0B-1721-EBE6-43F6-47DEBA2F46DD}"/>
              </a:ext>
            </a:extLst>
          </p:cNvPr>
          <p:cNvSpPr/>
          <p:nvPr/>
        </p:nvSpPr>
        <p:spPr>
          <a:xfrm>
            <a:off x="1589924" y="2365231"/>
            <a:ext cx="5532395" cy="917530"/>
          </a:xfrm>
          <a:custGeom>
            <a:avLst/>
            <a:gdLst>
              <a:gd name="connsiteX0" fmla="*/ 0 w 4895362"/>
              <a:gd name="connsiteY0" fmla="*/ 0 h 917530"/>
              <a:gd name="connsiteX1" fmla="*/ 4895362 w 4895362"/>
              <a:gd name="connsiteY1" fmla="*/ 0 h 917530"/>
              <a:gd name="connsiteX2" fmla="*/ 4895362 w 4895362"/>
              <a:gd name="connsiteY2" fmla="*/ 917530 h 917530"/>
              <a:gd name="connsiteX3" fmla="*/ 0 w 4895362"/>
              <a:gd name="connsiteY3" fmla="*/ 917530 h 917530"/>
              <a:gd name="connsiteX4" fmla="*/ 0 w 4895362"/>
              <a:gd name="connsiteY4" fmla="*/ 0 h 91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362" h="917530">
                <a:moveTo>
                  <a:pt x="0" y="0"/>
                </a:moveTo>
                <a:lnTo>
                  <a:pt x="4895362" y="0"/>
                </a:lnTo>
                <a:lnTo>
                  <a:pt x="4895362" y="917530"/>
                </a:lnTo>
                <a:lnTo>
                  <a:pt x="0" y="917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7940" rIns="0" bIns="27940" numCol="1" spcCol="1270" anchor="ctr" anchorCtr="0">
            <a:noAutofit/>
          </a:bodyPr>
          <a:lstStyle/>
          <a:p>
            <a:pPr marL="0" lvl="0" indent="0" algn="l" defTabSz="977900">
              <a:lnSpc>
                <a:spcPct val="90000"/>
              </a:lnSpc>
              <a:spcBef>
                <a:spcPct val="0"/>
              </a:spcBef>
              <a:spcAft>
                <a:spcPct val="35000"/>
              </a:spcAft>
              <a:buNone/>
            </a:pPr>
            <a:r>
              <a:rPr lang="el-GR" sz="2200" kern="1200" dirty="0"/>
              <a:t>Καταστρέφεται η αξιοπιστία ολόκληρου του οικοσυστήματος των ειδήσεων</a:t>
            </a:r>
            <a:endParaRPr lang="en-US" sz="2200" kern="1200" dirty="0"/>
          </a:p>
        </p:txBody>
      </p:sp>
      <p:sp>
        <p:nvSpPr>
          <p:cNvPr id="7" name="Oval 6">
            <a:extLst>
              <a:ext uri="{FF2B5EF4-FFF2-40B4-BE49-F238E27FC236}">
                <a16:creationId xmlns:a16="http://schemas.microsoft.com/office/drawing/2014/main" id="{1CB45B0E-8B25-C5AA-B2F6-014D39B87FE9}"/>
              </a:ext>
            </a:extLst>
          </p:cNvPr>
          <p:cNvSpPr/>
          <p:nvPr/>
        </p:nvSpPr>
        <p:spPr>
          <a:xfrm>
            <a:off x="503363" y="3775617"/>
            <a:ext cx="917530" cy="917530"/>
          </a:xfrm>
          <a:prstGeom prst="ellipse">
            <a:avLst/>
          </a:prstGeom>
        </p:spPr>
        <p:style>
          <a:lnRef idx="2">
            <a:schemeClr val="lt1">
              <a:hueOff val="0"/>
              <a:satOff val="0"/>
              <a:lumOff val="0"/>
              <a:alphaOff val="0"/>
            </a:schemeClr>
          </a:lnRef>
          <a:fillRef idx="1">
            <a:schemeClr val="accent3">
              <a:shade val="80000"/>
              <a:alpha val="50000"/>
              <a:hueOff val="361588"/>
              <a:satOff val="-40825"/>
              <a:lumOff val="43706"/>
              <a:alphaOff val="0"/>
            </a:schemeClr>
          </a:fillRef>
          <a:effectRef idx="0">
            <a:schemeClr val="accent3">
              <a:shade val="80000"/>
              <a:alpha val="50000"/>
              <a:hueOff val="361588"/>
              <a:satOff val="-40825"/>
              <a:lumOff val="43706"/>
              <a:alphaOff val="0"/>
            </a:schemeClr>
          </a:effectRef>
          <a:fontRef idx="minor">
            <a:schemeClr val="tx1"/>
          </a:fontRef>
        </p:style>
        <p:txBody>
          <a:bodyPr/>
          <a:lstStyle/>
          <a:p>
            <a:pPr algn="ctr"/>
            <a:r>
              <a:rPr lang="el-GR" sz="3600" dirty="0"/>
              <a:t>2</a:t>
            </a:r>
            <a:endParaRPr lang="en-US" sz="3600" dirty="0"/>
          </a:p>
        </p:txBody>
      </p:sp>
      <p:sp>
        <p:nvSpPr>
          <p:cNvPr id="8" name="Freeform: Shape 7">
            <a:extLst>
              <a:ext uri="{FF2B5EF4-FFF2-40B4-BE49-F238E27FC236}">
                <a16:creationId xmlns:a16="http://schemas.microsoft.com/office/drawing/2014/main" id="{10FA944C-C87D-EA37-EBB2-A92B09AFA9B2}"/>
              </a:ext>
            </a:extLst>
          </p:cNvPr>
          <p:cNvSpPr/>
          <p:nvPr/>
        </p:nvSpPr>
        <p:spPr>
          <a:xfrm>
            <a:off x="1546670" y="3775617"/>
            <a:ext cx="5532395" cy="917530"/>
          </a:xfrm>
          <a:custGeom>
            <a:avLst/>
            <a:gdLst>
              <a:gd name="connsiteX0" fmla="*/ 0 w 4895362"/>
              <a:gd name="connsiteY0" fmla="*/ 0 h 917530"/>
              <a:gd name="connsiteX1" fmla="*/ 4895362 w 4895362"/>
              <a:gd name="connsiteY1" fmla="*/ 0 h 917530"/>
              <a:gd name="connsiteX2" fmla="*/ 4895362 w 4895362"/>
              <a:gd name="connsiteY2" fmla="*/ 917530 h 917530"/>
              <a:gd name="connsiteX3" fmla="*/ 0 w 4895362"/>
              <a:gd name="connsiteY3" fmla="*/ 917530 h 917530"/>
              <a:gd name="connsiteX4" fmla="*/ 0 w 4895362"/>
              <a:gd name="connsiteY4" fmla="*/ 0 h 91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362" h="917530">
                <a:moveTo>
                  <a:pt x="0" y="0"/>
                </a:moveTo>
                <a:lnTo>
                  <a:pt x="4895362" y="0"/>
                </a:lnTo>
                <a:lnTo>
                  <a:pt x="4895362" y="917530"/>
                </a:lnTo>
                <a:lnTo>
                  <a:pt x="0" y="917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7940" rIns="0" bIns="27940" numCol="1" spcCol="1270" anchor="ctr" anchorCtr="0">
            <a:noAutofit/>
          </a:bodyPr>
          <a:lstStyle/>
          <a:p>
            <a:pPr marL="0" lvl="0" indent="0" algn="l" defTabSz="977900">
              <a:lnSpc>
                <a:spcPct val="90000"/>
              </a:lnSpc>
              <a:spcBef>
                <a:spcPct val="0"/>
              </a:spcBef>
              <a:spcAft>
                <a:spcPct val="35000"/>
              </a:spcAft>
              <a:buNone/>
            </a:pPr>
            <a:r>
              <a:rPr lang="el-GR" sz="2200" kern="1200" dirty="0"/>
              <a:t>Δημιουργείται προκατάληψη επιβεβαίωσης</a:t>
            </a:r>
            <a:endParaRPr lang="en-US" sz="2200" kern="1200" dirty="0"/>
          </a:p>
        </p:txBody>
      </p:sp>
      <p:sp>
        <p:nvSpPr>
          <p:cNvPr id="49" name="TextBox 48">
            <a:extLst>
              <a:ext uri="{FF2B5EF4-FFF2-40B4-BE49-F238E27FC236}">
                <a16:creationId xmlns:a16="http://schemas.microsoft.com/office/drawing/2014/main" id="{46928A75-2536-0DC9-93E5-4B93B5369D5F}"/>
              </a:ext>
            </a:extLst>
          </p:cNvPr>
          <p:cNvSpPr txBox="1"/>
          <p:nvPr/>
        </p:nvSpPr>
        <p:spPr>
          <a:xfrm>
            <a:off x="6671953" y="1149062"/>
            <a:ext cx="4681150" cy="646331"/>
          </a:xfrm>
          <a:prstGeom prst="rect">
            <a:avLst/>
          </a:prstGeom>
          <a:noFill/>
        </p:spPr>
        <p:txBody>
          <a:bodyPr wrap="square" rtlCol="0">
            <a:spAutoFit/>
          </a:bodyPr>
          <a:lstStyle/>
          <a:p>
            <a:pPr algn="ctr"/>
            <a:r>
              <a:rPr lang="el-GR" b="1" dirty="0"/>
              <a:t>Η μεγαλύτερη παγκόσμια εξάπλωση ψευδών ειδήσεων</a:t>
            </a:r>
            <a:endParaRPr lang="en-US" b="1" dirty="0"/>
          </a:p>
        </p:txBody>
      </p:sp>
      <p:sp>
        <p:nvSpPr>
          <p:cNvPr id="112" name="TextBox 111">
            <a:extLst>
              <a:ext uri="{FF2B5EF4-FFF2-40B4-BE49-F238E27FC236}">
                <a16:creationId xmlns:a16="http://schemas.microsoft.com/office/drawing/2014/main" id="{1011CB27-4787-43D1-160D-7D4BB6CC086D}"/>
              </a:ext>
            </a:extLst>
          </p:cNvPr>
          <p:cNvSpPr txBox="1"/>
          <p:nvPr/>
        </p:nvSpPr>
        <p:spPr>
          <a:xfrm>
            <a:off x="8467427" y="1958189"/>
            <a:ext cx="1517506" cy="523220"/>
          </a:xfrm>
          <a:prstGeom prst="rect">
            <a:avLst/>
          </a:prstGeom>
          <a:noFill/>
        </p:spPr>
        <p:txBody>
          <a:bodyPr wrap="square" rtlCol="0">
            <a:spAutoFit/>
          </a:bodyPr>
          <a:lstStyle/>
          <a:p>
            <a:pPr algn="ctr"/>
            <a:r>
              <a:rPr lang="en-US" sz="2800" b="1" dirty="0"/>
              <a:t>Covid-19</a:t>
            </a:r>
          </a:p>
        </p:txBody>
      </p:sp>
      <p:pic>
        <p:nvPicPr>
          <p:cNvPr id="113" name="Picture 112" descr="A group of people in different poses&#10;&#10;Description automatically generated">
            <a:extLst>
              <a:ext uri="{FF2B5EF4-FFF2-40B4-BE49-F238E27FC236}">
                <a16:creationId xmlns:a16="http://schemas.microsoft.com/office/drawing/2014/main" id="{4D63A91F-13D2-B466-0EAF-AFE3E4A2881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0624" t="37541" r="41984" b="47741"/>
          <a:stretch/>
        </p:blipFill>
        <p:spPr>
          <a:xfrm>
            <a:off x="8295092" y="2508184"/>
            <a:ext cx="1643248" cy="1390589"/>
          </a:xfrm>
          <a:prstGeom prst="rect">
            <a:avLst/>
          </a:prstGeom>
        </p:spPr>
      </p:pic>
      <p:sp>
        <p:nvSpPr>
          <p:cNvPr id="3" name="TextBox 2">
            <a:extLst>
              <a:ext uri="{FF2B5EF4-FFF2-40B4-BE49-F238E27FC236}">
                <a16:creationId xmlns:a16="http://schemas.microsoft.com/office/drawing/2014/main" id="{6408B7C9-ECB1-B995-D22F-28EB78F015FF}"/>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Tree>
    <p:extLst>
      <p:ext uri="{BB962C8B-B14F-4D97-AF65-F5344CB8AC3E}">
        <p14:creationId xmlns:p14="http://schemas.microsoft.com/office/powerpoint/2010/main" val="12630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
                                        <p:tgtEl>
                                          <p:spTgt spid="2"/>
                                        </p:tgtEl>
                                      </p:cBhvr>
                                    </p:animEffect>
                                  </p:childTnLst>
                                </p:cTn>
                              </p:par>
                              <p:par>
                                <p:cTn id="29" presetID="10" presetClass="entr" presetSubtype="0"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fade">
                                      <p:cBhvr>
                                        <p:cTn id="31" dur="100"/>
                                        <p:tgtEl>
                                          <p:spTgt spid="1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100"/>
                                        <p:tgtEl>
                                          <p:spTgt spid="112"/>
                                        </p:tgtEl>
                                      </p:cBhvr>
                                    </p:animEffect>
                                  </p:childTnLst>
                                </p:cTn>
                              </p:par>
                              <p:par>
                                <p:cTn id="35" presetID="1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7" grpId="0" animBg="1"/>
      <p:bldP spid="5" grpId="0" animBg="1"/>
      <p:bldP spid="6" grpId="0"/>
      <p:bldP spid="7" grpId="0" animBg="1"/>
      <p:bldP spid="8" grpId="0"/>
      <p:bldP spid="49" grpId="0"/>
      <p:bldP spid="1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grpSp>
        <p:nvGrpSpPr>
          <p:cNvPr id="2" name="Group 1">
            <a:extLst>
              <a:ext uri="{FF2B5EF4-FFF2-40B4-BE49-F238E27FC236}">
                <a16:creationId xmlns:a16="http://schemas.microsoft.com/office/drawing/2014/main" id="{EF6CC603-5AB1-31F1-4941-E9C8560F0A0A}"/>
              </a:ext>
              <a:ext uri="{C183D7F6-B498-43B3-948B-1728B52AA6E4}">
                <adec:decorative xmlns:adec="http://schemas.microsoft.com/office/drawing/2017/decorative" val="1"/>
              </a:ext>
            </a:extLst>
          </p:cNvPr>
          <p:cNvGrpSpPr/>
          <p:nvPr/>
        </p:nvGrpSpPr>
        <p:grpSpPr>
          <a:xfrm>
            <a:off x="573486" y="2710121"/>
            <a:ext cx="5205887" cy="2832624"/>
            <a:chOff x="838200" y="3752850"/>
            <a:chExt cx="3028950" cy="2458688"/>
          </a:xfrm>
        </p:grpSpPr>
        <p:sp>
          <p:nvSpPr>
            <p:cNvPr id="3" name="Rectangle 2">
              <a:extLst>
                <a:ext uri="{FF2B5EF4-FFF2-40B4-BE49-F238E27FC236}">
                  <a16:creationId xmlns:a16="http://schemas.microsoft.com/office/drawing/2014/main" id="{81755B0E-4050-AD7D-D7EF-E35CDBBAE587}"/>
                </a:ext>
              </a:extLst>
            </p:cNvPr>
            <p:cNvSpPr/>
            <p:nvPr/>
          </p:nvSpPr>
          <p:spPr>
            <a:xfrm>
              <a:off x="838200" y="4002149"/>
              <a:ext cx="3028950" cy="2209389"/>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34351B3C-1328-7EB7-C887-944FA8B1D5DD}"/>
                </a:ext>
              </a:extLst>
            </p:cNvPr>
            <p:cNvSpPr/>
            <p:nvPr/>
          </p:nvSpPr>
          <p:spPr>
            <a:xfrm>
              <a:off x="1066800" y="3752850"/>
              <a:ext cx="2533650" cy="498598"/>
            </a:xfrm>
            <a:prstGeom prst="roundRect">
              <a:avLst>
                <a:gd name="adj" fmla="val 50000"/>
              </a:avLst>
            </a:prstGeom>
            <a:solidFill>
              <a:srgbClr val="11AEC7"/>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ΠΡΑΚΤΙΚΗ ΑΝΙΧΝΕΥΣΗ</a:t>
              </a:r>
              <a:endParaRPr lang="en-US" sz="1600" dirty="0"/>
            </a:p>
          </p:txBody>
        </p:sp>
        <p:sp>
          <p:nvSpPr>
            <p:cNvPr id="7" name="TextBox 47">
              <a:extLst>
                <a:ext uri="{FF2B5EF4-FFF2-40B4-BE49-F238E27FC236}">
                  <a16:creationId xmlns:a16="http://schemas.microsoft.com/office/drawing/2014/main" id="{F2EA9723-129D-D267-4C72-92E4C772FC42}"/>
                </a:ext>
              </a:extLst>
            </p:cNvPr>
            <p:cNvSpPr txBox="1"/>
            <p:nvPr/>
          </p:nvSpPr>
          <p:spPr>
            <a:xfrm>
              <a:off x="1005964" y="4299166"/>
              <a:ext cx="2693422" cy="1868322"/>
            </a:xfrm>
            <a:prstGeom prst="rect">
              <a:avLst/>
            </a:prstGeom>
            <a:noFill/>
            <a:ln w="6350">
              <a:noFill/>
              <a:prstDash val="dash"/>
            </a:ln>
          </p:spPr>
          <p:txBody>
            <a:bodyPr wrap="square" lIns="0" tIns="0" rIns="0" bIns="0" numCol="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l-GR" sz="1400" dirty="0">
                  <a:solidFill>
                    <a:schemeClr val="tx1">
                      <a:lumMod val="75000"/>
                      <a:lumOff val="25000"/>
                    </a:schemeClr>
                  </a:solidFill>
                </a:rPr>
                <a:t>Η ανίχνευση γίνεται από τους ειδικούς (ελεγκτές γεγονότων) είτε εντελώς χειρωνακτικά, είτε με χρήση κάποιων τεχνολογιών</a:t>
              </a:r>
            </a:p>
            <a:p>
              <a:pPr marL="285750" indent="-285750">
                <a:lnSpc>
                  <a:spcPct val="150000"/>
                </a:lnSpc>
                <a:buFont typeface="Arial" panose="020B0604020202020204" pitchFamily="34" charset="0"/>
                <a:buChar char="•"/>
              </a:pPr>
              <a:r>
                <a:rPr lang="el-GR" sz="1400" dirty="0">
                  <a:solidFill>
                    <a:schemeClr val="tx1">
                      <a:lumMod val="75000"/>
                      <a:lumOff val="25000"/>
                    </a:schemeClr>
                  </a:solidFill>
                </a:rPr>
                <a:t>Πιθανότητα ανθρώπινου λάθους</a:t>
              </a:r>
            </a:p>
            <a:p>
              <a:pPr marL="285750" indent="-285750">
                <a:lnSpc>
                  <a:spcPct val="150000"/>
                </a:lnSpc>
                <a:buFont typeface="Arial" panose="020B0604020202020204" pitchFamily="34" charset="0"/>
                <a:buChar char="•"/>
              </a:pPr>
              <a:r>
                <a:rPr lang="el-GR" sz="1400" dirty="0">
                  <a:solidFill>
                    <a:schemeClr val="tx1">
                      <a:lumMod val="75000"/>
                      <a:lumOff val="25000"/>
                    </a:schemeClr>
                  </a:solidFill>
                </a:rPr>
                <a:t>Με την αύξηση του όγκου ειδήσεων, μειώνεται η ταχύτητα ελέγχου</a:t>
              </a:r>
              <a:endParaRPr lang="en-US" sz="1400" dirty="0">
                <a:solidFill>
                  <a:schemeClr val="tx1">
                    <a:lumMod val="75000"/>
                    <a:lumOff val="25000"/>
                  </a:schemeClr>
                </a:solidFill>
              </a:endParaRPr>
            </a:p>
          </p:txBody>
        </p:sp>
      </p:grpSp>
      <p:grpSp>
        <p:nvGrpSpPr>
          <p:cNvPr id="43" name="Group 42">
            <a:extLst>
              <a:ext uri="{FF2B5EF4-FFF2-40B4-BE49-F238E27FC236}">
                <a16:creationId xmlns:a16="http://schemas.microsoft.com/office/drawing/2014/main" id="{F131F635-2844-A03A-CFE4-0AD5214A8299}"/>
              </a:ext>
              <a:ext uri="{C183D7F6-B498-43B3-948B-1728B52AA6E4}">
                <adec:decorative xmlns:adec="http://schemas.microsoft.com/office/drawing/2017/decorative" val="1"/>
              </a:ext>
            </a:extLst>
          </p:cNvPr>
          <p:cNvGrpSpPr/>
          <p:nvPr/>
        </p:nvGrpSpPr>
        <p:grpSpPr>
          <a:xfrm>
            <a:off x="6412629" y="2710121"/>
            <a:ext cx="5202936" cy="2834640"/>
            <a:chOff x="4680961" y="3752850"/>
            <a:chExt cx="3028950" cy="2417700"/>
          </a:xfrm>
        </p:grpSpPr>
        <p:sp>
          <p:nvSpPr>
            <p:cNvPr id="44" name="Rectangle 43">
              <a:extLst>
                <a:ext uri="{FF2B5EF4-FFF2-40B4-BE49-F238E27FC236}">
                  <a16:creationId xmlns:a16="http://schemas.microsoft.com/office/drawing/2014/main" id="{B141D4ED-5B7F-BB95-01CC-1BFB78620B41}"/>
                </a:ext>
              </a:extLst>
            </p:cNvPr>
            <p:cNvSpPr/>
            <p:nvPr/>
          </p:nvSpPr>
          <p:spPr>
            <a:xfrm>
              <a:off x="4680961" y="3961161"/>
              <a:ext cx="3028950" cy="2209389"/>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4A271400-6FBB-10D5-ADF9-BE8B3E597AC6}"/>
                </a:ext>
              </a:extLst>
            </p:cNvPr>
            <p:cNvSpPr/>
            <p:nvPr/>
          </p:nvSpPr>
          <p:spPr>
            <a:xfrm>
              <a:off x="4829175" y="3752850"/>
              <a:ext cx="2533650" cy="498598"/>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ΥΠΟΛΟΓΙΣΤΙΚΗ ΠΡΟΣΕΓΓΙΣΗ</a:t>
              </a:r>
              <a:endParaRPr lang="en-US" sz="1600" dirty="0"/>
            </a:p>
          </p:txBody>
        </p:sp>
        <p:sp>
          <p:nvSpPr>
            <p:cNvPr id="47" name="TextBox 47">
              <a:extLst>
                <a:ext uri="{FF2B5EF4-FFF2-40B4-BE49-F238E27FC236}">
                  <a16:creationId xmlns:a16="http://schemas.microsoft.com/office/drawing/2014/main" id="{B6726CC1-7CEC-CC13-966A-AFC7CD592D35}"/>
                </a:ext>
              </a:extLst>
            </p:cNvPr>
            <p:cNvSpPr txBox="1"/>
            <p:nvPr/>
          </p:nvSpPr>
          <p:spPr>
            <a:xfrm>
              <a:off x="5016489" y="4290059"/>
              <a:ext cx="2693422" cy="134392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l-GR" sz="1400" dirty="0">
                  <a:solidFill>
                    <a:schemeClr val="tx1">
                      <a:lumMod val="75000"/>
                      <a:lumOff val="25000"/>
                    </a:schemeClr>
                  </a:solidFill>
                </a:rPr>
                <a:t>Η ανίχνευση γίνεται με τη χρήση διάφορων μοντέλων μηχανικής μάθησης (νευρωνικά δίκτυα, </a:t>
              </a:r>
              <a:r>
                <a:rPr lang="en-US" sz="1400" dirty="0">
                  <a:solidFill>
                    <a:schemeClr val="tx1">
                      <a:lumMod val="75000"/>
                      <a:lumOff val="25000"/>
                    </a:schemeClr>
                  </a:solidFill>
                </a:rPr>
                <a:t>NLP</a:t>
              </a:r>
              <a:r>
                <a:rPr lang="el-GR" sz="1400" dirty="0">
                  <a:solidFill>
                    <a:schemeClr val="tx1">
                      <a:lumMod val="75000"/>
                      <a:lumOff val="25000"/>
                    </a:schemeClr>
                  </a:solidFill>
                </a:rPr>
                <a:t> κ.α.</a:t>
              </a:r>
              <a:r>
                <a:rPr lang="en-US" sz="1400" dirty="0">
                  <a:solidFill>
                    <a:schemeClr val="tx1">
                      <a:lumMod val="75000"/>
                      <a:lumOff val="25000"/>
                    </a:schemeClr>
                  </a:solidFill>
                </a:rPr>
                <a:t>)</a:t>
              </a:r>
              <a:endParaRPr lang="el-GR" sz="1400" dirty="0">
                <a:solidFill>
                  <a:schemeClr val="tx1">
                    <a:lumMod val="75000"/>
                    <a:lumOff val="25000"/>
                  </a:schemeClr>
                </a:solidFill>
              </a:endParaRPr>
            </a:p>
            <a:p>
              <a:pPr marL="285750" indent="-285750">
                <a:lnSpc>
                  <a:spcPct val="150000"/>
                </a:lnSpc>
                <a:buFont typeface="Arial" panose="020B0604020202020204" pitchFamily="34" charset="0"/>
                <a:buChar char="•"/>
              </a:pPr>
              <a:r>
                <a:rPr lang="el-GR" sz="1400" dirty="0">
                  <a:solidFill>
                    <a:schemeClr val="tx1">
                      <a:lumMod val="75000"/>
                      <a:lumOff val="25000"/>
                    </a:schemeClr>
                  </a:solidFill>
                </a:rPr>
                <a:t>Μπορεί να ελέγχει μεγάλο όγκο ύποπτου πληροφοριακού υλικού</a:t>
              </a:r>
            </a:p>
            <a:p>
              <a:pPr marL="285750" indent="-285750">
                <a:lnSpc>
                  <a:spcPct val="150000"/>
                </a:lnSpc>
                <a:buFont typeface="Arial" panose="020B0604020202020204" pitchFamily="34" charset="0"/>
                <a:buChar char="•"/>
              </a:pPr>
              <a:r>
                <a:rPr lang="el-GR" sz="1400" dirty="0">
                  <a:solidFill>
                    <a:schemeClr val="tx1">
                      <a:lumMod val="75000"/>
                      <a:lumOff val="25000"/>
                    </a:schemeClr>
                  </a:solidFill>
                </a:rPr>
                <a:t>Απαιτείται συνεχής εκπαίδευση</a:t>
              </a:r>
              <a:endParaRPr lang="en-US" sz="1400" dirty="0">
                <a:solidFill>
                  <a:schemeClr val="tx1">
                    <a:lumMod val="75000"/>
                    <a:lumOff val="25000"/>
                  </a:schemeClr>
                </a:solidFill>
              </a:endParaRPr>
            </a:p>
          </p:txBody>
        </p:sp>
      </p:grpSp>
      <p:cxnSp>
        <p:nvCxnSpPr>
          <p:cNvPr id="65" name="Straight Connector 64">
            <a:extLst>
              <a:ext uri="{FF2B5EF4-FFF2-40B4-BE49-F238E27FC236}">
                <a16:creationId xmlns:a16="http://schemas.microsoft.com/office/drawing/2014/main" id="{215A53F5-4D5A-202C-3F49-AB41DE70B8AF}"/>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66" name="Title 1">
            <a:extLst>
              <a:ext uri="{FF2B5EF4-FFF2-40B4-BE49-F238E27FC236}">
                <a16:creationId xmlns:a16="http://schemas.microsoft.com/office/drawing/2014/main" id="{EF0B203F-974D-AA53-8B03-9334864B9687}"/>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a:solidFill>
                  <a:schemeClr val="tx1">
                    <a:lumMod val="75000"/>
                    <a:lumOff val="25000"/>
                  </a:schemeClr>
                </a:solidFill>
              </a:rPr>
              <a:t>ΤΡΟΠΟΙ ΑΝΙΧΝΕΥΣΗΣ</a:t>
            </a:r>
            <a:endParaRPr lang="en-US" sz="2800" dirty="0">
              <a:solidFill>
                <a:schemeClr val="tx1">
                  <a:lumMod val="75000"/>
                  <a:lumOff val="25000"/>
                </a:schemeClr>
              </a:solidFill>
            </a:endParaRPr>
          </a:p>
        </p:txBody>
      </p:sp>
      <p:cxnSp>
        <p:nvCxnSpPr>
          <p:cNvPr id="67" name="Straight Connector 66">
            <a:extLst>
              <a:ext uri="{FF2B5EF4-FFF2-40B4-BE49-F238E27FC236}">
                <a16:creationId xmlns:a16="http://schemas.microsoft.com/office/drawing/2014/main" id="{515C1706-8E02-BEE9-9CFD-5C40D60C8011}"/>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70" name="Picture 69" descr="A computer and computer with a cartoon character&#10;&#10;Description automatically generated with medium confidence">
            <a:extLst>
              <a:ext uri="{FF2B5EF4-FFF2-40B4-BE49-F238E27FC236}">
                <a16:creationId xmlns:a16="http://schemas.microsoft.com/office/drawing/2014/main" id="{87DD1E5D-B584-11F1-7AD4-F60118CB775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9772" t="35139" r="2163" b="34503"/>
          <a:stretch/>
        </p:blipFill>
        <p:spPr>
          <a:xfrm>
            <a:off x="8205205" y="1219602"/>
            <a:ext cx="1617784" cy="1445250"/>
          </a:xfrm>
          <a:prstGeom prst="rect">
            <a:avLst/>
          </a:prstGeom>
        </p:spPr>
      </p:pic>
      <p:pic>
        <p:nvPicPr>
          <p:cNvPr id="71" name="Picture 70" descr="A collage of people working on a project&#10;&#10;Description automatically generated">
            <a:extLst>
              <a:ext uri="{FF2B5EF4-FFF2-40B4-BE49-F238E27FC236}">
                <a16:creationId xmlns:a16="http://schemas.microsoft.com/office/drawing/2014/main" id="{6AD2FA02-FAC5-5221-E6C3-4EEC7B9E980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8670" t="77887" r="15624" b="2392"/>
          <a:stretch/>
        </p:blipFill>
        <p:spPr>
          <a:xfrm>
            <a:off x="2177105" y="941682"/>
            <a:ext cx="2269342" cy="1740952"/>
          </a:xfrm>
          <a:prstGeom prst="rect">
            <a:avLst/>
          </a:prstGeom>
        </p:spPr>
      </p:pic>
      <p:sp>
        <p:nvSpPr>
          <p:cNvPr id="5" name="TextBox 4">
            <a:extLst>
              <a:ext uri="{FF2B5EF4-FFF2-40B4-BE49-F238E27FC236}">
                <a16:creationId xmlns:a16="http://schemas.microsoft.com/office/drawing/2014/main" id="{029D680A-1F7C-9165-27B7-C984F349CD15}"/>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Tree>
    <p:extLst>
      <p:ext uri="{BB962C8B-B14F-4D97-AF65-F5344CB8AC3E}">
        <p14:creationId xmlns:p14="http://schemas.microsoft.com/office/powerpoint/2010/main" val="329971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1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00"/>
                                        <p:tgtEl>
                                          <p:spTgt spid="70"/>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2" name="Straight Connector 1">
            <a:extLst>
              <a:ext uri="{FF2B5EF4-FFF2-40B4-BE49-F238E27FC236}">
                <a16:creationId xmlns:a16="http://schemas.microsoft.com/office/drawing/2014/main" id="{3847515E-2B46-F339-F6B4-BF03A0CD3EEB}"/>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45B9784-EE0E-7C95-3C2A-EEB8961B56A2}"/>
              </a:ext>
            </a:extLst>
          </p:cNvPr>
          <p:cNvSpPr txBox="1">
            <a:spLocks/>
          </p:cNvSpPr>
          <p:nvPr/>
        </p:nvSpPr>
        <p:spPr>
          <a:xfrm>
            <a:off x="228600" y="328999"/>
            <a:ext cx="117348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dirty="0">
                <a:solidFill>
                  <a:schemeClr val="tx1">
                    <a:lumMod val="75000"/>
                    <a:lumOff val="25000"/>
                  </a:schemeClr>
                </a:solidFill>
              </a:rPr>
              <a:t>ΥΠΗΡΕΣΙΕΣ ΚΑΙ ΟΡΓΑΝΙΣΜΟΙ ΕΛΕΓΧΟΥ ΓΕΓΟΝΟΤΩΝ</a:t>
            </a:r>
            <a:endParaRPr lang="en-US" sz="2400" dirty="0">
              <a:solidFill>
                <a:schemeClr val="tx1">
                  <a:lumMod val="75000"/>
                  <a:lumOff val="25000"/>
                </a:schemeClr>
              </a:solidFill>
            </a:endParaRPr>
          </a:p>
        </p:txBody>
      </p:sp>
      <p:cxnSp>
        <p:nvCxnSpPr>
          <p:cNvPr id="5" name="Straight Connector 4">
            <a:extLst>
              <a:ext uri="{FF2B5EF4-FFF2-40B4-BE49-F238E27FC236}">
                <a16:creationId xmlns:a16="http://schemas.microsoft.com/office/drawing/2014/main" id="{A2586F44-0A4F-4870-A23C-354A90B2912E}"/>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4318DB8-1D89-3273-5275-B958832B0C56}"/>
              </a:ext>
            </a:extLst>
          </p:cNvPr>
          <p:cNvGrpSpPr/>
          <p:nvPr/>
        </p:nvGrpSpPr>
        <p:grpSpPr>
          <a:xfrm>
            <a:off x="2140789" y="911619"/>
            <a:ext cx="7910422" cy="4757805"/>
            <a:chOff x="2140789" y="911619"/>
            <a:chExt cx="7910422" cy="4757805"/>
          </a:xfrm>
        </p:grpSpPr>
        <p:sp>
          <p:nvSpPr>
            <p:cNvPr id="8" name="Freeform: Shape 7">
              <a:extLst>
                <a:ext uri="{FF2B5EF4-FFF2-40B4-BE49-F238E27FC236}">
                  <a16:creationId xmlns:a16="http://schemas.microsoft.com/office/drawing/2014/main" id="{B8A1C904-F8B3-EF0C-48C5-FC9BC15D6DA6}"/>
                </a:ext>
              </a:extLst>
            </p:cNvPr>
            <p:cNvSpPr/>
            <p:nvPr/>
          </p:nvSpPr>
          <p:spPr>
            <a:xfrm>
              <a:off x="2140789" y="1103499"/>
              <a:ext cx="7910422" cy="542587"/>
            </a:xfrm>
            <a:custGeom>
              <a:avLst/>
              <a:gdLst>
                <a:gd name="connsiteX0" fmla="*/ 0 w 9007311"/>
                <a:gd name="connsiteY0" fmla="*/ 0 h 542587"/>
                <a:gd name="connsiteX1" fmla="*/ 9007311 w 9007311"/>
                <a:gd name="connsiteY1" fmla="*/ 0 h 542587"/>
                <a:gd name="connsiteX2" fmla="*/ 9007311 w 9007311"/>
                <a:gd name="connsiteY2" fmla="*/ 542587 h 542587"/>
                <a:gd name="connsiteX3" fmla="*/ 0 w 9007311"/>
                <a:gd name="connsiteY3" fmla="*/ 542587 h 542587"/>
                <a:gd name="connsiteX4" fmla="*/ 0 w 9007311"/>
                <a:gd name="connsiteY4" fmla="*/ 0 h 54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7311" h="542587">
                  <a:moveTo>
                    <a:pt x="0" y="0"/>
                  </a:moveTo>
                  <a:lnTo>
                    <a:pt x="9007311" y="0"/>
                  </a:lnTo>
                  <a:lnTo>
                    <a:pt x="9007311" y="542587"/>
                  </a:lnTo>
                  <a:lnTo>
                    <a:pt x="0" y="542587"/>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9067" tIns="270764" rIns="69906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a:t>
              </a:r>
              <a:r>
                <a:rPr lang="el-GR" sz="1200" kern="1200" dirty="0"/>
                <a:t>Ασχολείται κυρίως με πολιτικές ψευδείς ειδήσεις</a:t>
              </a:r>
            </a:p>
          </p:txBody>
        </p:sp>
        <p:sp>
          <p:nvSpPr>
            <p:cNvPr id="9" name="Freeform: Shape 8">
              <a:extLst>
                <a:ext uri="{FF2B5EF4-FFF2-40B4-BE49-F238E27FC236}">
                  <a16:creationId xmlns:a16="http://schemas.microsoft.com/office/drawing/2014/main" id="{B6B46BC9-8D21-2B09-B660-F65D6FF6950A}"/>
                </a:ext>
              </a:extLst>
            </p:cNvPr>
            <p:cNvSpPr/>
            <p:nvPr/>
          </p:nvSpPr>
          <p:spPr>
            <a:xfrm>
              <a:off x="2943442" y="911619"/>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FACTCHECK.ORG (</a:t>
              </a:r>
              <a:r>
                <a:rPr lang="el-GR" sz="1200" kern="1200" dirty="0"/>
                <a:t>ΗΠΑ)</a:t>
              </a:r>
              <a:endParaRPr lang="en-US" sz="1200" kern="1200" dirty="0"/>
            </a:p>
          </p:txBody>
        </p:sp>
        <p:sp>
          <p:nvSpPr>
            <p:cNvPr id="10" name="Freeform: Shape 9">
              <a:extLst>
                <a:ext uri="{FF2B5EF4-FFF2-40B4-BE49-F238E27FC236}">
                  <a16:creationId xmlns:a16="http://schemas.microsoft.com/office/drawing/2014/main" id="{C9CF9613-A88C-54EF-8E94-0B699346EC6C}"/>
                </a:ext>
              </a:extLst>
            </p:cNvPr>
            <p:cNvSpPr/>
            <p:nvPr/>
          </p:nvSpPr>
          <p:spPr>
            <a:xfrm>
              <a:off x="2140789" y="1908167"/>
              <a:ext cx="7910422" cy="542587"/>
            </a:xfrm>
            <a:custGeom>
              <a:avLst/>
              <a:gdLst>
                <a:gd name="connsiteX0" fmla="*/ 0 w 9007311"/>
                <a:gd name="connsiteY0" fmla="*/ 0 h 542587"/>
                <a:gd name="connsiteX1" fmla="*/ 9007311 w 9007311"/>
                <a:gd name="connsiteY1" fmla="*/ 0 h 542587"/>
                <a:gd name="connsiteX2" fmla="*/ 9007311 w 9007311"/>
                <a:gd name="connsiteY2" fmla="*/ 542587 h 542587"/>
                <a:gd name="connsiteX3" fmla="*/ 0 w 9007311"/>
                <a:gd name="connsiteY3" fmla="*/ 542587 h 542587"/>
                <a:gd name="connsiteX4" fmla="*/ 0 w 9007311"/>
                <a:gd name="connsiteY4" fmla="*/ 0 h 54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7311" h="542587">
                  <a:moveTo>
                    <a:pt x="0" y="0"/>
                  </a:moveTo>
                  <a:lnTo>
                    <a:pt x="9007311" y="0"/>
                  </a:lnTo>
                  <a:lnTo>
                    <a:pt x="9007311" y="542587"/>
                  </a:lnTo>
                  <a:lnTo>
                    <a:pt x="0" y="542587"/>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9067" tIns="270764" rIns="69906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a:t>
              </a:r>
              <a:r>
                <a:rPr lang="el-GR" sz="1200" kern="1200" dirty="0"/>
                <a:t>Επικεντρώνεται στον έλεγχο ισχυρισμών πολιτικών</a:t>
              </a:r>
              <a:endParaRPr lang="en-US" sz="1200" kern="1200" dirty="0"/>
            </a:p>
          </p:txBody>
        </p:sp>
        <p:sp>
          <p:nvSpPr>
            <p:cNvPr id="11" name="Freeform: Shape 10">
              <a:extLst>
                <a:ext uri="{FF2B5EF4-FFF2-40B4-BE49-F238E27FC236}">
                  <a16:creationId xmlns:a16="http://schemas.microsoft.com/office/drawing/2014/main" id="{2FF1EFB1-D566-829B-72A5-24852DA51FD3}"/>
                </a:ext>
              </a:extLst>
            </p:cNvPr>
            <p:cNvSpPr/>
            <p:nvPr/>
          </p:nvSpPr>
          <p:spPr>
            <a:xfrm>
              <a:off x="2943442" y="1716287"/>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POLITIFACT.COM (</a:t>
              </a:r>
              <a:r>
                <a:rPr lang="el-GR" sz="1200" kern="1200" dirty="0"/>
                <a:t>ΗΠΑ)</a:t>
              </a:r>
              <a:endParaRPr lang="en-US" sz="1200" kern="1200" dirty="0"/>
            </a:p>
          </p:txBody>
        </p:sp>
        <p:sp>
          <p:nvSpPr>
            <p:cNvPr id="13" name="Freeform: Shape 12">
              <a:extLst>
                <a:ext uri="{FF2B5EF4-FFF2-40B4-BE49-F238E27FC236}">
                  <a16:creationId xmlns:a16="http://schemas.microsoft.com/office/drawing/2014/main" id="{D8548FB4-8CD0-C540-706C-5ABF0A229174}"/>
                </a:ext>
              </a:extLst>
            </p:cNvPr>
            <p:cNvSpPr/>
            <p:nvPr/>
          </p:nvSpPr>
          <p:spPr>
            <a:xfrm>
              <a:off x="2140789" y="2712835"/>
              <a:ext cx="7910422" cy="542587"/>
            </a:xfrm>
            <a:custGeom>
              <a:avLst/>
              <a:gdLst>
                <a:gd name="connsiteX0" fmla="*/ 0 w 9007311"/>
                <a:gd name="connsiteY0" fmla="*/ 0 h 542587"/>
                <a:gd name="connsiteX1" fmla="*/ 9007311 w 9007311"/>
                <a:gd name="connsiteY1" fmla="*/ 0 h 542587"/>
                <a:gd name="connsiteX2" fmla="*/ 9007311 w 9007311"/>
                <a:gd name="connsiteY2" fmla="*/ 542587 h 542587"/>
                <a:gd name="connsiteX3" fmla="*/ 0 w 9007311"/>
                <a:gd name="connsiteY3" fmla="*/ 542587 h 542587"/>
                <a:gd name="connsiteX4" fmla="*/ 0 w 9007311"/>
                <a:gd name="connsiteY4" fmla="*/ 0 h 54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7311" h="542587">
                  <a:moveTo>
                    <a:pt x="0" y="0"/>
                  </a:moveTo>
                  <a:lnTo>
                    <a:pt x="9007311" y="0"/>
                  </a:lnTo>
                  <a:lnTo>
                    <a:pt x="9007311" y="542587"/>
                  </a:lnTo>
                  <a:lnTo>
                    <a:pt x="0" y="542587"/>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9067" tIns="270764" rIns="69906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a:t>
              </a:r>
              <a:r>
                <a:rPr lang="el-GR" sz="1200" kern="1200" dirty="0"/>
                <a:t>Ασχολείται με τον έλεγχο εγκυρότητας ειδήσεων</a:t>
              </a:r>
              <a:endParaRPr lang="en-US" sz="1200" kern="1200" dirty="0"/>
            </a:p>
          </p:txBody>
        </p:sp>
        <p:sp>
          <p:nvSpPr>
            <p:cNvPr id="14" name="Freeform: Shape 13">
              <a:extLst>
                <a:ext uri="{FF2B5EF4-FFF2-40B4-BE49-F238E27FC236}">
                  <a16:creationId xmlns:a16="http://schemas.microsoft.com/office/drawing/2014/main" id="{C2618EC3-4766-5705-A2FC-1BD2B4721C60}"/>
                </a:ext>
              </a:extLst>
            </p:cNvPr>
            <p:cNvSpPr/>
            <p:nvPr/>
          </p:nvSpPr>
          <p:spPr>
            <a:xfrm>
              <a:off x="2943442" y="2520954"/>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SNOPES.COM (</a:t>
              </a:r>
              <a:r>
                <a:rPr lang="el-GR" sz="1200" kern="1200" dirty="0"/>
                <a:t>ΗΠΑ)</a:t>
              </a:r>
              <a:endParaRPr lang="en-US" sz="1200" kern="1200" dirty="0"/>
            </a:p>
          </p:txBody>
        </p:sp>
        <p:sp>
          <p:nvSpPr>
            <p:cNvPr id="17" name="Freeform: Shape 16">
              <a:extLst>
                <a:ext uri="{FF2B5EF4-FFF2-40B4-BE49-F238E27FC236}">
                  <a16:creationId xmlns:a16="http://schemas.microsoft.com/office/drawing/2014/main" id="{94FFFE38-763B-289B-D6AD-5B5FB30D2FEA}"/>
                </a:ext>
              </a:extLst>
            </p:cNvPr>
            <p:cNvSpPr/>
            <p:nvPr/>
          </p:nvSpPr>
          <p:spPr>
            <a:xfrm>
              <a:off x="2140789" y="3517502"/>
              <a:ext cx="7910422" cy="542587"/>
            </a:xfrm>
            <a:custGeom>
              <a:avLst/>
              <a:gdLst>
                <a:gd name="connsiteX0" fmla="*/ 0 w 9007311"/>
                <a:gd name="connsiteY0" fmla="*/ 0 h 542587"/>
                <a:gd name="connsiteX1" fmla="*/ 9007311 w 9007311"/>
                <a:gd name="connsiteY1" fmla="*/ 0 h 542587"/>
                <a:gd name="connsiteX2" fmla="*/ 9007311 w 9007311"/>
                <a:gd name="connsiteY2" fmla="*/ 542587 h 542587"/>
                <a:gd name="connsiteX3" fmla="*/ 0 w 9007311"/>
                <a:gd name="connsiteY3" fmla="*/ 542587 h 542587"/>
                <a:gd name="connsiteX4" fmla="*/ 0 w 9007311"/>
                <a:gd name="connsiteY4" fmla="*/ 0 h 54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7311" h="542587">
                  <a:moveTo>
                    <a:pt x="0" y="0"/>
                  </a:moveTo>
                  <a:lnTo>
                    <a:pt x="9007311" y="0"/>
                  </a:lnTo>
                  <a:lnTo>
                    <a:pt x="9007311" y="542587"/>
                  </a:lnTo>
                  <a:lnTo>
                    <a:pt x="0" y="542587"/>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9067" tIns="270764" rIns="69906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a:t>
              </a:r>
              <a:r>
                <a:rPr lang="el-GR" sz="1200" kern="1200" dirty="0"/>
                <a:t>Ελέγχει ειδήσεις διάφορων κατηγοριών</a:t>
              </a:r>
              <a:endParaRPr lang="en-US" sz="1200" kern="1200" dirty="0"/>
            </a:p>
          </p:txBody>
        </p:sp>
        <p:sp>
          <p:nvSpPr>
            <p:cNvPr id="18" name="Freeform: Shape 17">
              <a:extLst>
                <a:ext uri="{FF2B5EF4-FFF2-40B4-BE49-F238E27FC236}">
                  <a16:creationId xmlns:a16="http://schemas.microsoft.com/office/drawing/2014/main" id="{AC862123-B7A4-CED1-002B-B605E4236F4E}"/>
                </a:ext>
              </a:extLst>
            </p:cNvPr>
            <p:cNvSpPr/>
            <p:nvPr/>
          </p:nvSpPr>
          <p:spPr>
            <a:xfrm>
              <a:off x="2943442" y="3325622"/>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TRUTHORFICTION.COM (</a:t>
              </a:r>
              <a:r>
                <a:rPr lang="el-GR" sz="1200" kern="1200" dirty="0"/>
                <a:t>ΗΠΑ)</a:t>
              </a:r>
              <a:endParaRPr lang="en-US" sz="1200" kern="1200" dirty="0"/>
            </a:p>
          </p:txBody>
        </p:sp>
        <p:sp>
          <p:nvSpPr>
            <p:cNvPr id="19" name="Freeform: Shape 18">
              <a:extLst>
                <a:ext uri="{FF2B5EF4-FFF2-40B4-BE49-F238E27FC236}">
                  <a16:creationId xmlns:a16="http://schemas.microsoft.com/office/drawing/2014/main" id="{2DD97647-9F5A-306F-7A1D-81046DE0889A}"/>
                </a:ext>
              </a:extLst>
            </p:cNvPr>
            <p:cNvSpPr/>
            <p:nvPr/>
          </p:nvSpPr>
          <p:spPr>
            <a:xfrm>
              <a:off x="2140789" y="4322170"/>
              <a:ext cx="7910422" cy="542587"/>
            </a:xfrm>
            <a:custGeom>
              <a:avLst/>
              <a:gdLst>
                <a:gd name="connsiteX0" fmla="*/ 0 w 9007311"/>
                <a:gd name="connsiteY0" fmla="*/ 0 h 542587"/>
                <a:gd name="connsiteX1" fmla="*/ 9007311 w 9007311"/>
                <a:gd name="connsiteY1" fmla="*/ 0 h 542587"/>
                <a:gd name="connsiteX2" fmla="*/ 9007311 w 9007311"/>
                <a:gd name="connsiteY2" fmla="*/ 542587 h 542587"/>
                <a:gd name="connsiteX3" fmla="*/ 0 w 9007311"/>
                <a:gd name="connsiteY3" fmla="*/ 542587 h 542587"/>
                <a:gd name="connsiteX4" fmla="*/ 0 w 9007311"/>
                <a:gd name="connsiteY4" fmla="*/ 0 h 54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7311" h="542587">
                  <a:moveTo>
                    <a:pt x="0" y="0"/>
                  </a:moveTo>
                  <a:lnTo>
                    <a:pt x="9007311" y="0"/>
                  </a:lnTo>
                  <a:lnTo>
                    <a:pt x="9007311" y="542587"/>
                  </a:lnTo>
                  <a:lnTo>
                    <a:pt x="0" y="542587"/>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9067" tIns="270764" rIns="69906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a:t>
              </a:r>
              <a:r>
                <a:rPr lang="el-GR" sz="1200" kern="1200" dirty="0"/>
                <a:t>Ελέγχει ειδήσεις διάφορων κατηγοριών</a:t>
              </a:r>
              <a:endParaRPr lang="en-US" sz="1200" kern="1200" dirty="0"/>
            </a:p>
          </p:txBody>
        </p:sp>
        <p:sp>
          <p:nvSpPr>
            <p:cNvPr id="20" name="Freeform: Shape 19">
              <a:extLst>
                <a:ext uri="{FF2B5EF4-FFF2-40B4-BE49-F238E27FC236}">
                  <a16:creationId xmlns:a16="http://schemas.microsoft.com/office/drawing/2014/main" id="{89E631DE-EF70-513A-6E67-A25A16FB4705}"/>
                </a:ext>
              </a:extLst>
            </p:cNvPr>
            <p:cNvSpPr/>
            <p:nvPr/>
          </p:nvSpPr>
          <p:spPr>
            <a:xfrm>
              <a:off x="2943442" y="4130290"/>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FULLFACT (</a:t>
              </a:r>
              <a:r>
                <a:rPr lang="el-GR" sz="1200" kern="1200" dirty="0"/>
                <a:t>ΗΝΩΜΕΝΟ ΒΑΣΙΛΕΙΟ)</a:t>
              </a:r>
              <a:endParaRPr lang="en-US" sz="1200" kern="1200" dirty="0"/>
            </a:p>
          </p:txBody>
        </p:sp>
        <p:sp>
          <p:nvSpPr>
            <p:cNvPr id="21" name="Freeform: Shape 20">
              <a:extLst>
                <a:ext uri="{FF2B5EF4-FFF2-40B4-BE49-F238E27FC236}">
                  <a16:creationId xmlns:a16="http://schemas.microsoft.com/office/drawing/2014/main" id="{1E3388D1-C7DD-F978-9836-C4C6DA837A97}"/>
                </a:ext>
              </a:extLst>
            </p:cNvPr>
            <p:cNvSpPr/>
            <p:nvPr/>
          </p:nvSpPr>
          <p:spPr>
            <a:xfrm>
              <a:off x="2140789" y="5126837"/>
              <a:ext cx="7910422" cy="542587"/>
            </a:xfrm>
            <a:custGeom>
              <a:avLst/>
              <a:gdLst>
                <a:gd name="connsiteX0" fmla="*/ 0 w 9007311"/>
                <a:gd name="connsiteY0" fmla="*/ 0 h 542587"/>
                <a:gd name="connsiteX1" fmla="*/ 9007311 w 9007311"/>
                <a:gd name="connsiteY1" fmla="*/ 0 h 542587"/>
                <a:gd name="connsiteX2" fmla="*/ 9007311 w 9007311"/>
                <a:gd name="connsiteY2" fmla="*/ 542587 h 542587"/>
                <a:gd name="connsiteX3" fmla="*/ 0 w 9007311"/>
                <a:gd name="connsiteY3" fmla="*/ 542587 h 542587"/>
                <a:gd name="connsiteX4" fmla="*/ 0 w 9007311"/>
                <a:gd name="connsiteY4" fmla="*/ 0 h 54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7311" h="542587">
                  <a:moveTo>
                    <a:pt x="0" y="0"/>
                  </a:moveTo>
                  <a:lnTo>
                    <a:pt x="9007311" y="0"/>
                  </a:lnTo>
                  <a:lnTo>
                    <a:pt x="9007311" y="542587"/>
                  </a:lnTo>
                  <a:lnTo>
                    <a:pt x="0" y="542587"/>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9067" tIns="270764" rIns="69906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a:t>
              </a:r>
              <a:r>
                <a:rPr lang="el-GR" sz="1200" kern="1200" dirty="0"/>
                <a:t>Ασχολείται σε πολιτικές ψευδείς ειδήσ</a:t>
              </a:r>
              <a:r>
                <a:rPr lang="el-GR" sz="1200" dirty="0"/>
                <a:t>εις</a:t>
              </a:r>
              <a:endParaRPr lang="en-US" sz="1200" kern="1200" dirty="0"/>
            </a:p>
          </p:txBody>
        </p:sp>
        <p:sp>
          <p:nvSpPr>
            <p:cNvPr id="22" name="Freeform: Shape 21">
              <a:extLst>
                <a:ext uri="{FF2B5EF4-FFF2-40B4-BE49-F238E27FC236}">
                  <a16:creationId xmlns:a16="http://schemas.microsoft.com/office/drawing/2014/main" id="{81F52392-8B59-E5BF-5D20-CF56C0FE412C}"/>
                </a:ext>
              </a:extLst>
            </p:cNvPr>
            <p:cNvSpPr/>
            <p:nvPr/>
          </p:nvSpPr>
          <p:spPr>
            <a:xfrm>
              <a:off x="2943442" y="4934957"/>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THE WASHINGTON POST FACT CHECKER (</a:t>
              </a:r>
              <a:r>
                <a:rPr lang="el-GR" sz="1200" kern="1200" dirty="0"/>
                <a:t>ΗΠΑ)</a:t>
              </a:r>
              <a:endParaRPr lang="en-US" sz="1200" kern="1200" dirty="0"/>
            </a:p>
          </p:txBody>
        </p:sp>
        <p:sp>
          <p:nvSpPr>
            <p:cNvPr id="25" name="Freeform: Shape 24">
              <a:extLst>
                <a:ext uri="{FF2B5EF4-FFF2-40B4-BE49-F238E27FC236}">
                  <a16:creationId xmlns:a16="http://schemas.microsoft.com/office/drawing/2014/main" id="{3BDD051E-0E89-9C4D-63D0-A82565F949E2}"/>
                </a:ext>
              </a:extLst>
            </p:cNvPr>
            <p:cNvSpPr/>
            <p:nvPr/>
          </p:nvSpPr>
          <p:spPr>
            <a:xfrm>
              <a:off x="2943441" y="911619"/>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FACTCHECK.ORG (</a:t>
              </a:r>
              <a:r>
                <a:rPr lang="el-GR" sz="1200" kern="1200" dirty="0"/>
                <a:t>ΗΠΑ)</a:t>
              </a:r>
              <a:endParaRPr lang="en-US" sz="1200" kern="1200" dirty="0"/>
            </a:p>
          </p:txBody>
        </p:sp>
        <p:sp>
          <p:nvSpPr>
            <p:cNvPr id="26" name="Freeform: Shape 25">
              <a:extLst>
                <a:ext uri="{FF2B5EF4-FFF2-40B4-BE49-F238E27FC236}">
                  <a16:creationId xmlns:a16="http://schemas.microsoft.com/office/drawing/2014/main" id="{4B0F6E41-6865-F66E-BB4D-F810B7F5BD8A}"/>
                </a:ext>
              </a:extLst>
            </p:cNvPr>
            <p:cNvSpPr/>
            <p:nvPr/>
          </p:nvSpPr>
          <p:spPr>
            <a:xfrm>
              <a:off x="2943441" y="1716287"/>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POLITIFACT.COM (</a:t>
              </a:r>
              <a:r>
                <a:rPr lang="el-GR" sz="1200" kern="1200" dirty="0"/>
                <a:t>ΗΠΑ)</a:t>
              </a:r>
              <a:endParaRPr lang="en-US" sz="1200" kern="1200" dirty="0"/>
            </a:p>
          </p:txBody>
        </p:sp>
        <p:sp>
          <p:nvSpPr>
            <p:cNvPr id="27" name="Freeform: Shape 26">
              <a:extLst>
                <a:ext uri="{FF2B5EF4-FFF2-40B4-BE49-F238E27FC236}">
                  <a16:creationId xmlns:a16="http://schemas.microsoft.com/office/drawing/2014/main" id="{8C924E50-CBF4-E219-C61C-7D611572117E}"/>
                </a:ext>
              </a:extLst>
            </p:cNvPr>
            <p:cNvSpPr/>
            <p:nvPr/>
          </p:nvSpPr>
          <p:spPr>
            <a:xfrm>
              <a:off x="2943441" y="2520954"/>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SNOPES.COM (</a:t>
              </a:r>
              <a:r>
                <a:rPr lang="el-GR" sz="1200" kern="1200" dirty="0"/>
                <a:t>ΗΠΑ)</a:t>
              </a:r>
              <a:endParaRPr lang="en-US" sz="1200" kern="1200" dirty="0"/>
            </a:p>
          </p:txBody>
        </p:sp>
        <p:sp>
          <p:nvSpPr>
            <p:cNvPr id="28" name="Freeform: Shape 27">
              <a:extLst>
                <a:ext uri="{FF2B5EF4-FFF2-40B4-BE49-F238E27FC236}">
                  <a16:creationId xmlns:a16="http://schemas.microsoft.com/office/drawing/2014/main" id="{E3263B18-9706-1A21-BE6F-A976F78095FC}"/>
                </a:ext>
              </a:extLst>
            </p:cNvPr>
            <p:cNvSpPr/>
            <p:nvPr/>
          </p:nvSpPr>
          <p:spPr>
            <a:xfrm>
              <a:off x="2943441" y="3325622"/>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TRUTHORFICTION.COM (</a:t>
              </a:r>
              <a:r>
                <a:rPr lang="el-GR" sz="1200" kern="1200" dirty="0"/>
                <a:t>ΗΠΑ)</a:t>
              </a:r>
              <a:endParaRPr lang="en-US" sz="1200" kern="1200" dirty="0"/>
            </a:p>
          </p:txBody>
        </p:sp>
        <p:sp>
          <p:nvSpPr>
            <p:cNvPr id="29" name="Freeform: Shape 28">
              <a:extLst>
                <a:ext uri="{FF2B5EF4-FFF2-40B4-BE49-F238E27FC236}">
                  <a16:creationId xmlns:a16="http://schemas.microsoft.com/office/drawing/2014/main" id="{B00721B3-FDFF-DA4D-C4D0-52D5CF66F784}"/>
                </a:ext>
              </a:extLst>
            </p:cNvPr>
            <p:cNvSpPr/>
            <p:nvPr/>
          </p:nvSpPr>
          <p:spPr>
            <a:xfrm>
              <a:off x="2943441" y="4130290"/>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FULLFACT (</a:t>
              </a:r>
              <a:r>
                <a:rPr lang="el-GR" sz="1200" kern="1200" dirty="0"/>
                <a:t>ΗΝΩΜΕΝΟ ΒΑΣΙΛΕΙΟ)</a:t>
              </a:r>
              <a:endParaRPr lang="en-US" sz="1200" kern="1200" dirty="0"/>
            </a:p>
          </p:txBody>
        </p:sp>
        <p:sp>
          <p:nvSpPr>
            <p:cNvPr id="30" name="Freeform: Shape 29">
              <a:extLst>
                <a:ext uri="{FF2B5EF4-FFF2-40B4-BE49-F238E27FC236}">
                  <a16:creationId xmlns:a16="http://schemas.microsoft.com/office/drawing/2014/main" id="{3D624519-0874-96A5-8FAE-38DF2101B9F1}"/>
                </a:ext>
              </a:extLst>
            </p:cNvPr>
            <p:cNvSpPr/>
            <p:nvPr/>
          </p:nvSpPr>
          <p:spPr>
            <a:xfrm>
              <a:off x="2943441" y="4934957"/>
              <a:ext cx="6305117" cy="383760"/>
            </a:xfrm>
            <a:custGeom>
              <a:avLst/>
              <a:gdLst>
                <a:gd name="connsiteX0" fmla="*/ 0 w 6305117"/>
                <a:gd name="connsiteY0" fmla="*/ 63961 h 383760"/>
                <a:gd name="connsiteX1" fmla="*/ 63961 w 6305117"/>
                <a:gd name="connsiteY1" fmla="*/ 0 h 383760"/>
                <a:gd name="connsiteX2" fmla="*/ 6241156 w 6305117"/>
                <a:gd name="connsiteY2" fmla="*/ 0 h 383760"/>
                <a:gd name="connsiteX3" fmla="*/ 6305117 w 6305117"/>
                <a:gd name="connsiteY3" fmla="*/ 63961 h 383760"/>
                <a:gd name="connsiteX4" fmla="*/ 6305117 w 6305117"/>
                <a:gd name="connsiteY4" fmla="*/ 319799 h 383760"/>
                <a:gd name="connsiteX5" fmla="*/ 6241156 w 6305117"/>
                <a:gd name="connsiteY5" fmla="*/ 383760 h 383760"/>
                <a:gd name="connsiteX6" fmla="*/ 63961 w 6305117"/>
                <a:gd name="connsiteY6" fmla="*/ 383760 h 383760"/>
                <a:gd name="connsiteX7" fmla="*/ 0 w 6305117"/>
                <a:gd name="connsiteY7" fmla="*/ 319799 h 383760"/>
                <a:gd name="connsiteX8" fmla="*/ 0 w 6305117"/>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5117" h="383760">
                  <a:moveTo>
                    <a:pt x="0" y="63961"/>
                  </a:moveTo>
                  <a:cubicBezTo>
                    <a:pt x="0" y="28636"/>
                    <a:pt x="28636" y="0"/>
                    <a:pt x="63961" y="0"/>
                  </a:cubicBezTo>
                  <a:lnTo>
                    <a:pt x="6241156" y="0"/>
                  </a:lnTo>
                  <a:cubicBezTo>
                    <a:pt x="6276481" y="0"/>
                    <a:pt x="6305117" y="28636"/>
                    <a:pt x="6305117" y="63961"/>
                  </a:cubicBezTo>
                  <a:lnTo>
                    <a:pt x="6305117" y="319799"/>
                  </a:lnTo>
                  <a:cubicBezTo>
                    <a:pt x="6305117" y="355124"/>
                    <a:pt x="6276481" y="383760"/>
                    <a:pt x="6241156" y="383760"/>
                  </a:cubicBezTo>
                  <a:lnTo>
                    <a:pt x="63961" y="383760"/>
                  </a:lnTo>
                  <a:cubicBezTo>
                    <a:pt x="28636" y="383760"/>
                    <a:pt x="0" y="355124"/>
                    <a:pt x="0" y="319799"/>
                  </a:cubicBezTo>
                  <a:lnTo>
                    <a:pt x="0" y="6396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052" tIns="18734" rIns="257052" bIns="18734" numCol="1" spcCol="1270" anchor="ctr" anchorCtr="0">
              <a:noAutofit/>
            </a:bodyPr>
            <a:lstStyle/>
            <a:p>
              <a:pPr marL="0" lvl="0" indent="0" algn="l" defTabSz="533400">
                <a:lnSpc>
                  <a:spcPct val="90000"/>
                </a:lnSpc>
                <a:spcBef>
                  <a:spcPct val="0"/>
                </a:spcBef>
                <a:spcAft>
                  <a:spcPct val="35000"/>
                </a:spcAft>
                <a:buNone/>
              </a:pPr>
              <a:r>
                <a:rPr lang="en-US" sz="1200" kern="1200" dirty="0"/>
                <a:t>THE WASHINGTON POST FACT CHECKER (</a:t>
              </a:r>
              <a:r>
                <a:rPr lang="el-GR" sz="1200" kern="1200" dirty="0"/>
                <a:t>ΗΠΑ)</a:t>
              </a:r>
              <a:endParaRPr lang="en-US" sz="1200" kern="1200" dirty="0"/>
            </a:p>
          </p:txBody>
        </p:sp>
      </p:grpSp>
      <p:pic>
        <p:nvPicPr>
          <p:cNvPr id="15" name="Picture 14" descr="A collage of people working on a project&#10;&#10;Description automatically generated">
            <a:extLst>
              <a:ext uri="{FF2B5EF4-FFF2-40B4-BE49-F238E27FC236}">
                <a16:creationId xmlns:a16="http://schemas.microsoft.com/office/drawing/2014/main" id="{6B6B1664-9BB9-007E-270E-C18BC78FEE6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046" t="57491" r="13346" b="22776"/>
          <a:stretch/>
        </p:blipFill>
        <p:spPr>
          <a:xfrm>
            <a:off x="-44865" y="4979060"/>
            <a:ext cx="2563619" cy="1832395"/>
          </a:xfrm>
          <a:prstGeom prst="rect">
            <a:avLst/>
          </a:prstGeom>
        </p:spPr>
      </p:pic>
      <p:pic>
        <p:nvPicPr>
          <p:cNvPr id="16" name="Picture 15" descr="A collage of people working on a project&#10;&#10;Description automatically generated">
            <a:extLst>
              <a:ext uri="{FF2B5EF4-FFF2-40B4-BE49-F238E27FC236}">
                <a16:creationId xmlns:a16="http://schemas.microsoft.com/office/drawing/2014/main" id="{2F79B7E1-F0EB-443C-0E78-10F9C725244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5632" t="79307" r="40666" b="960"/>
          <a:stretch/>
        </p:blipFill>
        <p:spPr>
          <a:xfrm>
            <a:off x="9644332" y="472869"/>
            <a:ext cx="2742031" cy="2282894"/>
          </a:xfrm>
          <a:prstGeom prst="rect">
            <a:avLst/>
          </a:prstGeom>
        </p:spPr>
      </p:pic>
      <p:sp>
        <p:nvSpPr>
          <p:cNvPr id="24" name="Rectangle: Rounded Corners 23">
            <a:extLst>
              <a:ext uri="{FF2B5EF4-FFF2-40B4-BE49-F238E27FC236}">
                <a16:creationId xmlns:a16="http://schemas.microsoft.com/office/drawing/2014/main" id="{6C24F9D6-1AC7-EFA9-6636-F281650E3FB9}"/>
              </a:ext>
            </a:extLst>
          </p:cNvPr>
          <p:cNvSpPr/>
          <p:nvPr/>
        </p:nvSpPr>
        <p:spPr>
          <a:xfrm>
            <a:off x="4317378" y="5946381"/>
            <a:ext cx="3557244" cy="498598"/>
          </a:xfrm>
          <a:prstGeom prst="roundRect">
            <a:avLst/>
          </a:prstGeom>
          <a:solidFill>
            <a:srgbClr val="11AEC7"/>
          </a:solidFill>
          <a:ln>
            <a:noFill/>
          </a:ln>
        </p:spPr>
        <p:style>
          <a:lnRef idx="3">
            <a:schemeClr val="lt1"/>
          </a:lnRef>
          <a:fillRef idx="1">
            <a:schemeClr val="accent5"/>
          </a:fillRef>
          <a:effectRef idx="1">
            <a:schemeClr val="accent5"/>
          </a:effectRef>
          <a:fontRef idx="minor">
            <a:schemeClr val="lt1"/>
          </a:fontRef>
        </p:style>
        <p:txBody>
          <a:bodyPr rtlCol="0" anchor="ctr"/>
          <a:lstStyle/>
          <a:p>
            <a:pPr lvl="0" algn="ctr"/>
            <a:r>
              <a:rPr lang="el-GR" sz="1400" dirty="0"/>
              <a:t>ΣΤΗΝ ΕΛΛΑΔΑ: </a:t>
            </a:r>
            <a:r>
              <a:rPr lang="en-US" sz="1400" dirty="0"/>
              <a:t>ELLHNIKAHOAXES.GR</a:t>
            </a:r>
          </a:p>
        </p:txBody>
      </p:sp>
      <p:sp>
        <p:nvSpPr>
          <p:cNvPr id="31" name="TextBox 30">
            <a:extLst>
              <a:ext uri="{FF2B5EF4-FFF2-40B4-BE49-F238E27FC236}">
                <a16:creationId xmlns:a16="http://schemas.microsoft.com/office/drawing/2014/main" id="{585F2EB9-6526-96DB-EDF5-8919F6659ED6}"/>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spTree>
    <p:extLst>
      <p:ext uri="{BB962C8B-B14F-4D97-AF65-F5344CB8AC3E}">
        <p14:creationId xmlns:p14="http://schemas.microsoft.com/office/powerpoint/2010/main" val="8437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D0647B-23CB-C161-6D93-AD3C8594ACCD}"/>
              </a:ext>
            </a:extLst>
          </p:cNvPr>
          <p:cNvSpPr/>
          <p:nvPr/>
        </p:nvSpPr>
        <p:spPr>
          <a:xfrm>
            <a:off x="-1" y="3431264"/>
            <a:ext cx="12179935" cy="3426736"/>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a:extLst>
              <a:ext uri="{FF2B5EF4-FFF2-40B4-BE49-F238E27FC236}">
                <a16:creationId xmlns:a16="http://schemas.microsoft.com/office/drawing/2014/main" id="{2AC0C949-7A02-4C95-8017-D82E7E71C4F7}"/>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40" name="Straight Connector 39">
            <a:extLst>
              <a:ext uri="{FF2B5EF4-FFF2-40B4-BE49-F238E27FC236}">
                <a16:creationId xmlns:a16="http://schemas.microsoft.com/office/drawing/2014/main" id="{B1E755E2-4A99-478A-BBEF-ACE16BEBFCB7}"/>
              </a:ext>
              <a:ext uri="{C183D7F6-B498-43B3-948B-1728B52AA6E4}">
                <adec:decorative xmlns:adec="http://schemas.microsoft.com/office/drawing/2017/decorative" val="1"/>
              </a:ext>
            </a:extLst>
          </p:cNvPr>
          <p:cNvCxnSpPr/>
          <p:nvPr/>
        </p:nvCxnSpPr>
        <p:spPr>
          <a:xfrm>
            <a:off x="6011109" y="1784928"/>
            <a:ext cx="0" cy="1206500"/>
          </a:xfrm>
          <a:prstGeom prst="line">
            <a:avLst/>
          </a:prstGeom>
          <a:ln>
            <a:solidFill>
              <a:srgbClr val="11AEC7"/>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1E47AC8-8358-4724-91F8-0D1B21FC5F47}"/>
              </a:ext>
            </a:extLst>
          </p:cNvPr>
          <p:cNvSpPr/>
          <p:nvPr/>
        </p:nvSpPr>
        <p:spPr>
          <a:xfrm>
            <a:off x="228598" y="4541304"/>
            <a:ext cx="2743195" cy="492443"/>
          </a:xfrm>
          <a:prstGeom prst="rect">
            <a:avLst/>
          </a:prstGeom>
        </p:spPr>
        <p:txBody>
          <a:bodyPr wrap="square" lIns="0" tIns="0" rIns="0" bIns="0" anchor="t">
            <a:spAutoFit/>
          </a:bodyPr>
          <a:lstStyle/>
          <a:p>
            <a:r>
              <a:rPr lang="el-GR" sz="3200" dirty="0">
                <a:solidFill>
                  <a:srgbClr val="0D8295"/>
                </a:solidFill>
                <a:cs typeface="Segoe UI" panose="020B0502040204020203" pitchFamily="34" charset="0"/>
              </a:rPr>
              <a:t>5 820</a:t>
            </a:r>
            <a:endParaRPr lang="en-US" sz="3200" dirty="0">
              <a:solidFill>
                <a:srgbClr val="0D8295"/>
              </a:solidFill>
              <a:cs typeface="Segoe UI" panose="020B0502040204020203" pitchFamily="34" charset="0"/>
            </a:endParaRPr>
          </a:p>
        </p:txBody>
      </p:sp>
      <p:sp>
        <p:nvSpPr>
          <p:cNvPr id="45" name="Rectangle 44">
            <a:extLst>
              <a:ext uri="{FF2B5EF4-FFF2-40B4-BE49-F238E27FC236}">
                <a16:creationId xmlns:a16="http://schemas.microsoft.com/office/drawing/2014/main" id="{69F7E025-DDEC-4748-AAE9-9FA2A4BF1E49}"/>
              </a:ext>
            </a:extLst>
          </p:cNvPr>
          <p:cNvSpPr/>
          <p:nvPr/>
        </p:nvSpPr>
        <p:spPr>
          <a:xfrm>
            <a:off x="228599" y="4341863"/>
            <a:ext cx="2743195" cy="223394"/>
          </a:xfrm>
          <a:prstGeom prst="rect">
            <a:avLst/>
          </a:prstGeom>
        </p:spPr>
        <p:txBody>
          <a:bodyPr wrap="square" lIns="0" tIns="0" rIns="0" bIns="0" anchor="t">
            <a:spAutoFit/>
          </a:bodyPr>
          <a:lstStyle/>
          <a:p>
            <a:pPr>
              <a:lnSpc>
                <a:spcPts val="1900"/>
              </a:lnSpc>
            </a:pPr>
            <a:r>
              <a:rPr lang="el-GR" sz="1400" b="1" dirty="0">
                <a:solidFill>
                  <a:srgbClr val="0D8295"/>
                </a:solidFill>
                <a:cs typeface="Segoe UI" panose="020B0502040204020203" pitchFamily="34" charset="0"/>
              </a:rPr>
              <a:t>ΠΡΙΝ ΤΟ 2016</a:t>
            </a:r>
            <a:endParaRPr lang="en-US" sz="1400" b="1" dirty="0">
              <a:solidFill>
                <a:srgbClr val="0D8295"/>
              </a:solidFill>
              <a:cs typeface="Segoe UI" panose="020B0502040204020203" pitchFamily="34" charset="0"/>
            </a:endParaRPr>
          </a:p>
        </p:txBody>
      </p:sp>
      <p:sp>
        <p:nvSpPr>
          <p:cNvPr id="50" name="Rectangle 49">
            <a:extLst>
              <a:ext uri="{FF2B5EF4-FFF2-40B4-BE49-F238E27FC236}">
                <a16:creationId xmlns:a16="http://schemas.microsoft.com/office/drawing/2014/main" id="{B164A1DA-19AA-4A0C-9ED2-92A9346B807A}"/>
              </a:ext>
            </a:extLst>
          </p:cNvPr>
          <p:cNvSpPr/>
          <p:nvPr/>
        </p:nvSpPr>
        <p:spPr>
          <a:xfrm>
            <a:off x="9214667" y="4541303"/>
            <a:ext cx="2743195" cy="492443"/>
          </a:xfrm>
          <a:prstGeom prst="rect">
            <a:avLst/>
          </a:prstGeom>
        </p:spPr>
        <p:txBody>
          <a:bodyPr wrap="square" lIns="0" tIns="0" rIns="0" bIns="0" anchor="t">
            <a:spAutoFit/>
          </a:bodyPr>
          <a:lstStyle/>
          <a:p>
            <a:pPr algn="r"/>
            <a:r>
              <a:rPr lang="el-GR" sz="3200" dirty="0">
                <a:solidFill>
                  <a:srgbClr val="0D8295"/>
                </a:solidFill>
                <a:cs typeface="Segoe UI" panose="020B0502040204020203" pitchFamily="34" charset="0"/>
              </a:rPr>
              <a:t>180 000</a:t>
            </a:r>
            <a:endParaRPr lang="en-US" sz="3200" dirty="0">
              <a:solidFill>
                <a:srgbClr val="0D8295"/>
              </a:solidFill>
              <a:cs typeface="Segoe UI" panose="020B0502040204020203" pitchFamily="34" charset="0"/>
            </a:endParaRPr>
          </a:p>
        </p:txBody>
      </p:sp>
      <p:sp>
        <p:nvSpPr>
          <p:cNvPr id="51" name="Rectangle 50">
            <a:extLst>
              <a:ext uri="{FF2B5EF4-FFF2-40B4-BE49-F238E27FC236}">
                <a16:creationId xmlns:a16="http://schemas.microsoft.com/office/drawing/2014/main" id="{FA4B18CA-09B5-4584-8D25-60B58EF68413}"/>
              </a:ext>
            </a:extLst>
          </p:cNvPr>
          <p:cNvSpPr/>
          <p:nvPr/>
        </p:nvSpPr>
        <p:spPr>
          <a:xfrm>
            <a:off x="9214667" y="4341863"/>
            <a:ext cx="2743195" cy="223394"/>
          </a:xfrm>
          <a:prstGeom prst="rect">
            <a:avLst/>
          </a:prstGeom>
        </p:spPr>
        <p:txBody>
          <a:bodyPr wrap="square" lIns="0" tIns="0" rIns="0" bIns="0" anchor="t">
            <a:spAutoFit/>
          </a:bodyPr>
          <a:lstStyle/>
          <a:p>
            <a:pPr algn="r">
              <a:lnSpc>
                <a:spcPts val="1900"/>
              </a:lnSpc>
            </a:pPr>
            <a:r>
              <a:rPr lang="el-GR" sz="1400" b="1" dirty="0">
                <a:solidFill>
                  <a:srgbClr val="0D8295"/>
                </a:solidFill>
                <a:cs typeface="Segoe UI" panose="020B0502040204020203" pitchFamily="34" charset="0"/>
              </a:rPr>
              <a:t>ΑΠΟ ΤΟ 2016 ΚΑΙ ΜΕΤΑ</a:t>
            </a:r>
            <a:endParaRPr lang="en-US" sz="1400" b="1" dirty="0">
              <a:solidFill>
                <a:srgbClr val="0D8295"/>
              </a:solidFill>
              <a:cs typeface="Segoe UI" panose="020B0502040204020203" pitchFamily="34" charset="0"/>
            </a:endParaRPr>
          </a:p>
        </p:txBody>
      </p:sp>
      <p:graphicFrame>
        <p:nvGraphicFramePr>
          <p:cNvPr id="5" name="Chart 4">
            <a:extLst>
              <a:ext uri="{FF2B5EF4-FFF2-40B4-BE49-F238E27FC236}">
                <a16:creationId xmlns:a16="http://schemas.microsoft.com/office/drawing/2014/main" id="{96313078-4FC8-8ABF-86A6-B7D9A390C122}"/>
              </a:ext>
            </a:extLst>
          </p:cNvPr>
          <p:cNvGraphicFramePr/>
          <p:nvPr>
            <p:extLst>
              <p:ext uri="{D42A27DB-BD31-4B8C-83A1-F6EECF244321}">
                <p14:modId xmlns:p14="http://schemas.microsoft.com/office/powerpoint/2010/main" val="3182506299"/>
              </p:ext>
            </p:extLst>
          </p:nvPr>
        </p:nvGraphicFramePr>
        <p:xfrm>
          <a:off x="1854184" y="3580155"/>
          <a:ext cx="8018286" cy="275494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ACD5C6CA-190C-489E-A136-7D53377775FE}"/>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A2F65D5-41FC-5916-93DD-33076A371C5A}"/>
              </a:ext>
            </a:extLst>
          </p:cNvPr>
          <p:cNvSpPr txBox="1">
            <a:spLocks/>
          </p:cNvSpPr>
          <p:nvPr/>
        </p:nvSpPr>
        <p:spPr>
          <a:xfrm>
            <a:off x="228600" y="328998"/>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ΕΡΕΥΝΗΤΙΚΕΣ ΕΡΓΑΣΙΕΣ</a:t>
            </a:r>
            <a:endParaRPr lang="en-US" sz="2800" dirty="0">
              <a:solidFill>
                <a:schemeClr val="tx1">
                  <a:lumMod val="75000"/>
                  <a:lumOff val="25000"/>
                </a:schemeClr>
              </a:solidFill>
            </a:endParaRPr>
          </a:p>
        </p:txBody>
      </p:sp>
      <p:cxnSp>
        <p:nvCxnSpPr>
          <p:cNvPr id="12" name="Straight Connector 11">
            <a:extLst>
              <a:ext uri="{FF2B5EF4-FFF2-40B4-BE49-F238E27FC236}">
                <a16:creationId xmlns:a16="http://schemas.microsoft.com/office/drawing/2014/main" id="{52311912-DC7A-9559-FF1A-F500057C3B0A}"/>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A0C77ABE-29E7-CE2E-DC36-C8B328287039}"/>
              </a:ext>
            </a:extLst>
          </p:cNvPr>
          <p:cNvSpPr/>
          <p:nvPr/>
        </p:nvSpPr>
        <p:spPr>
          <a:xfrm>
            <a:off x="3920627" y="806831"/>
            <a:ext cx="4352141" cy="584583"/>
          </a:xfrm>
          <a:prstGeom prst="roundRect">
            <a:avLst>
              <a:gd name="adj" fmla="val 50000"/>
            </a:avLst>
          </a:prstGeom>
          <a:solidFill>
            <a:srgbClr val="F59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600" dirty="0"/>
              <a:t>ΔΥΟ ΤΥΠΟΙ ΕΡΓΑΣΙΩΝ</a:t>
            </a:r>
            <a:endParaRPr lang="en-US" sz="1600" dirty="0"/>
          </a:p>
        </p:txBody>
      </p:sp>
      <p:sp>
        <p:nvSpPr>
          <p:cNvPr id="2" name="Rectangle: Rounded Corners 1">
            <a:extLst>
              <a:ext uri="{FF2B5EF4-FFF2-40B4-BE49-F238E27FC236}">
                <a16:creationId xmlns:a16="http://schemas.microsoft.com/office/drawing/2014/main" id="{4369CF07-E554-4CBD-71B8-82E80011ABDC}"/>
              </a:ext>
            </a:extLst>
          </p:cNvPr>
          <p:cNvSpPr/>
          <p:nvPr/>
        </p:nvSpPr>
        <p:spPr>
          <a:xfrm>
            <a:off x="2065141" y="1852245"/>
            <a:ext cx="3368621" cy="833560"/>
          </a:xfrm>
          <a:prstGeom prst="roundRect">
            <a:avLst>
              <a:gd name="adj" fmla="val 50000"/>
            </a:avLst>
          </a:prstGeom>
          <a:solidFill>
            <a:schemeClr val="bg1"/>
          </a:solidFill>
          <a:ln>
            <a:solidFill>
              <a:srgbClr val="F59F26"/>
            </a:solidFill>
          </a:ln>
        </p:spPr>
        <p:style>
          <a:lnRef idx="3">
            <a:schemeClr val="lt1"/>
          </a:lnRef>
          <a:fillRef idx="1">
            <a:schemeClr val="accent5"/>
          </a:fillRef>
          <a:effectRef idx="1">
            <a:schemeClr val="accent5"/>
          </a:effectRef>
          <a:fontRef idx="minor">
            <a:schemeClr val="lt1"/>
          </a:fontRef>
        </p:style>
        <p:txBody>
          <a:bodyPr rtlCol="0" anchor="ctr"/>
          <a:lstStyle/>
          <a:p>
            <a:pPr lvl="0" algn="ctr"/>
            <a:r>
              <a:rPr lang="el-GR" sz="1400" dirty="0">
                <a:solidFill>
                  <a:schemeClr val="tx2"/>
                </a:solidFill>
              </a:rPr>
              <a:t>ΑΝΑΛΥΣΗ ΤΟΥ ΠΡΟΒΛΗΜΑΤΟΣ ΤΩΝ ΨΕΥΔΩΝ ΕΙΔΗΣΕΩΝ</a:t>
            </a:r>
            <a:endParaRPr lang="en-US" sz="1400" dirty="0">
              <a:solidFill>
                <a:schemeClr val="tx2"/>
              </a:solidFill>
            </a:endParaRPr>
          </a:p>
        </p:txBody>
      </p:sp>
      <p:sp>
        <p:nvSpPr>
          <p:cNvPr id="9" name="Rectangle: Rounded Corners 8">
            <a:extLst>
              <a:ext uri="{FF2B5EF4-FFF2-40B4-BE49-F238E27FC236}">
                <a16:creationId xmlns:a16="http://schemas.microsoft.com/office/drawing/2014/main" id="{615975AF-D5A6-726D-FF8B-149E6704509D}"/>
              </a:ext>
            </a:extLst>
          </p:cNvPr>
          <p:cNvSpPr/>
          <p:nvPr/>
        </p:nvSpPr>
        <p:spPr>
          <a:xfrm>
            <a:off x="6588457" y="1852245"/>
            <a:ext cx="3368621" cy="833560"/>
          </a:xfrm>
          <a:prstGeom prst="roundRect">
            <a:avLst>
              <a:gd name="adj" fmla="val 50000"/>
            </a:avLst>
          </a:prstGeom>
          <a:solidFill>
            <a:schemeClr val="bg1"/>
          </a:solidFill>
          <a:ln>
            <a:solidFill>
              <a:srgbClr val="F59F26"/>
            </a:solidFill>
          </a:ln>
        </p:spPr>
        <p:style>
          <a:lnRef idx="3">
            <a:schemeClr val="lt1"/>
          </a:lnRef>
          <a:fillRef idx="1">
            <a:schemeClr val="accent5"/>
          </a:fillRef>
          <a:effectRef idx="1">
            <a:schemeClr val="accent5"/>
          </a:effectRef>
          <a:fontRef idx="minor">
            <a:schemeClr val="lt1"/>
          </a:fontRef>
        </p:style>
        <p:txBody>
          <a:bodyPr rtlCol="0" anchor="ctr"/>
          <a:lstStyle/>
          <a:p>
            <a:pPr lvl="0" algn="ctr"/>
            <a:r>
              <a:rPr lang="el-GR" sz="1400" dirty="0">
                <a:solidFill>
                  <a:schemeClr val="tx2"/>
                </a:solidFill>
              </a:rPr>
              <a:t>ΑΝΑΛΥΣΗ Ή/ΚΑΙ ΑΝΑΠΤΥΞΗ ΜΕΘΟΔΩΝ ΑΝΙΧΝΕΥΣΗΣ ΨΕΥΔΩΝ ΕΙΔΗΣΕΩΝ</a:t>
            </a:r>
            <a:endParaRPr lang="en-US" sz="1400" dirty="0">
              <a:solidFill>
                <a:schemeClr val="tx2"/>
              </a:solidFill>
            </a:endParaRPr>
          </a:p>
        </p:txBody>
      </p:sp>
      <p:sp>
        <p:nvSpPr>
          <p:cNvPr id="11" name="TextBox 10">
            <a:extLst>
              <a:ext uri="{FF2B5EF4-FFF2-40B4-BE49-F238E27FC236}">
                <a16:creationId xmlns:a16="http://schemas.microsoft.com/office/drawing/2014/main" id="{8474EE7A-19C4-74F6-8996-92AA3892F724}"/>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grpSp>
        <p:nvGrpSpPr>
          <p:cNvPr id="16" name="Group 15">
            <a:extLst>
              <a:ext uri="{FF2B5EF4-FFF2-40B4-BE49-F238E27FC236}">
                <a16:creationId xmlns:a16="http://schemas.microsoft.com/office/drawing/2014/main" id="{43A3C592-EAA7-68FE-ED00-F51623D752AE}"/>
              </a:ext>
            </a:extLst>
          </p:cNvPr>
          <p:cNvGrpSpPr/>
          <p:nvPr/>
        </p:nvGrpSpPr>
        <p:grpSpPr>
          <a:xfrm>
            <a:off x="97029" y="621161"/>
            <a:ext cx="1838831" cy="2462169"/>
            <a:chOff x="228598" y="595088"/>
            <a:chExt cx="1838831" cy="2462169"/>
          </a:xfrm>
        </p:grpSpPr>
        <p:pic>
          <p:nvPicPr>
            <p:cNvPr id="13" name="Picture 12" descr="A collage of people working on a project&#10;&#10;Description automatically generated">
              <a:extLst>
                <a:ext uri="{FF2B5EF4-FFF2-40B4-BE49-F238E27FC236}">
                  <a16:creationId xmlns:a16="http://schemas.microsoft.com/office/drawing/2014/main" id="{DE3A7E03-37D9-7F75-8515-54EC955D6BD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0487" t="51836" r="48105" b="32888"/>
            <a:stretch/>
          </p:blipFill>
          <p:spPr>
            <a:xfrm>
              <a:off x="228598" y="595088"/>
              <a:ext cx="1838831" cy="2462169"/>
            </a:xfrm>
            <a:prstGeom prst="snip2DiagRect">
              <a:avLst>
                <a:gd name="adj1" fmla="val 26361"/>
                <a:gd name="adj2" fmla="val 16667"/>
              </a:avLst>
            </a:prstGeom>
          </p:spPr>
        </p:pic>
        <p:sp>
          <p:nvSpPr>
            <p:cNvPr id="14" name="Rectangle 13">
              <a:extLst>
                <a:ext uri="{FF2B5EF4-FFF2-40B4-BE49-F238E27FC236}">
                  <a16:creationId xmlns:a16="http://schemas.microsoft.com/office/drawing/2014/main" id="{17751280-D126-9E50-8A48-23C66F5F35BB}"/>
                </a:ext>
              </a:extLst>
            </p:cNvPr>
            <p:cNvSpPr/>
            <p:nvPr/>
          </p:nvSpPr>
          <p:spPr>
            <a:xfrm>
              <a:off x="304777" y="2579610"/>
              <a:ext cx="652751" cy="474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21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
                                        <p:tgtEl>
                                          <p:spTgt spid="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4" grpId="0"/>
      <p:bldP spid="45" grpId="0"/>
      <p:bldP spid="50" grpId="0"/>
      <p:bldP spid="51" grpId="0"/>
      <p:bldGraphic spid="5" grpId="0">
        <p:bldAsOne/>
      </p:bldGraphic>
      <p:bldP spid="25" grpId="0" animBg="1"/>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E9E3A-88BA-ABC9-EF0F-3F6FC01CEDF0}"/>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F999CFBC-69DD-3EE8-913F-3420D2724139}"/>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6" name="Straight Connector 5">
            <a:extLst>
              <a:ext uri="{FF2B5EF4-FFF2-40B4-BE49-F238E27FC236}">
                <a16:creationId xmlns:a16="http://schemas.microsoft.com/office/drawing/2014/main" id="{B6E56F4A-ACA1-C849-499A-FE1F11EC5871}"/>
              </a:ext>
              <a:ext uri="{C183D7F6-B498-43B3-948B-1728B52AA6E4}">
                <adec:decorative xmlns:adec="http://schemas.microsoft.com/office/drawing/2017/decorative" val="1"/>
              </a:ext>
            </a:extLst>
          </p:cNvPr>
          <p:cNvCxnSpPr>
            <a:cxnSpLocks/>
          </p:cNvCxnSpPr>
          <p:nvPr/>
        </p:nvCxnSpPr>
        <p:spPr>
          <a:xfrm>
            <a:off x="9893935" y="522898"/>
            <a:ext cx="2286000"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8D2EE81A-897F-5703-4309-9E4FF2BC6999}"/>
              </a:ext>
            </a:extLst>
          </p:cNvPr>
          <p:cNvSpPr txBox="1">
            <a:spLocks/>
          </p:cNvSpPr>
          <p:nvPr/>
        </p:nvSpPr>
        <p:spPr>
          <a:xfrm>
            <a:off x="228600" y="328999"/>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a:solidFill>
                  <a:schemeClr val="tx1">
                    <a:lumMod val="75000"/>
                    <a:lumOff val="25000"/>
                  </a:schemeClr>
                </a:solidFill>
              </a:rPr>
              <a:t>ΥΠΗΡΕΣΙΑ </a:t>
            </a:r>
            <a:r>
              <a:rPr lang="en-US" sz="2800" b="1" dirty="0">
                <a:solidFill>
                  <a:schemeClr val="tx1">
                    <a:lumMod val="75000"/>
                    <a:lumOff val="25000"/>
                  </a:schemeClr>
                </a:solidFill>
              </a:rPr>
              <a:t>ELLHNIKAHOAXES.GR</a:t>
            </a:r>
            <a:endParaRPr lang="en-US" sz="2800" dirty="0">
              <a:solidFill>
                <a:schemeClr val="tx1">
                  <a:lumMod val="75000"/>
                  <a:lumOff val="25000"/>
                </a:schemeClr>
              </a:solidFill>
            </a:endParaRPr>
          </a:p>
        </p:txBody>
      </p:sp>
      <p:cxnSp>
        <p:nvCxnSpPr>
          <p:cNvPr id="12" name="Straight Connector 11">
            <a:extLst>
              <a:ext uri="{FF2B5EF4-FFF2-40B4-BE49-F238E27FC236}">
                <a16:creationId xmlns:a16="http://schemas.microsoft.com/office/drawing/2014/main" id="{AC50EE1B-8384-B290-F06D-CAF7D191A518}"/>
              </a:ext>
              <a:ext uri="{C183D7F6-B498-43B3-948B-1728B52AA6E4}">
                <adec:decorative xmlns:adec="http://schemas.microsoft.com/office/drawing/2017/decorative" val="1"/>
              </a:ext>
            </a:extLst>
          </p:cNvPr>
          <p:cNvCxnSpPr>
            <a:cxnSpLocks/>
          </p:cNvCxnSpPr>
          <p:nvPr/>
        </p:nvCxnSpPr>
        <p:spPr>
          <a:xfrm>
            <a:off x="0" y="522898"/>
            <a:ext cx="2286000"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D3BAB8E-FC26-A94D-9E16-78776AF15C4C}"/>
              </a:ext>
            </a:extLst>
          </p:cNvPr>
          <p:cNvSpPr/>
          <p:nvPr/>
        </p:nvSpPr>
        <p:spPr>
          <a:xfrm>
            <a:off x="815827" y="2304171"/>
            <a:ext cx="2428875" cy="710707"/>
          </a:xfrm>
          <a:prstGeom prst="rect">
            <a:avLst/>
          </a:prstGeom>
        </p:spPr>
        <p:txBody>
          <a:bodyPr wrap="square" lIns="0" tIns="0" rIns="0" bIns="0" anchor="t">
            <a:spAutoFit/>
          </a:bodyPr>
          <a:lstStyle/>
          <a:p>
            <a:pPr algn="r">
              <a:lnSpc>
                <a:spcPts val="1900"/>
              </a:lnSpc>
            </a:pPr>
            <a:r>
              <a:rPr lang="el-GR" sz="1400" dirty="0">
                <a:solidFill>
                  <a:schemeClr val="tx1">
                    <a:lumMod val="75000"/>
                    <a:lumOff val="25000"/>
                  </a:schemeClr>
                </a:solidFill>
                <a:cs typeface="Segoe UI" panose="020B0502040204020203" pitchFamily="34" charset="0"/>
              </a:rPr>
              <a:t>Μη κερδοσκοπικός οργανισμός που ιδρύθηκε το 2013</a:t>
            </a:r>
            <a:endParaRPr lang="en-US" sz="1400" dirty="0">
              <a:solidFill>
                <a:schemeClr val="tx1">
                  <a:lumMod val="75000"/>
                  <a:lumOff val="25000"/>
                </a:schemeClr>
              </a:solidFill>
              <a:cs typeface="Segoe UI" panose="020B0502040204020203" pitchFamily="34" charset="0"/>
            </a:endParaRPr>
          </a:p>
        </p:txBody>
      </p:sp>
      <p:sp>
        <p:nvSpPr>
          <p:cNvPr id="26" name="Rectangle 25">
            <a:extLst>
              <a:ext uri="{FF2B5EF4-FFF2-40B4-BE49-F238E27FC236}">
                <a16:creationId xmlns:a16="http://schemas.microsoft.com/office/drawing/2014/main" id="{864E2822-2F3C-726C-0342-0E95F8A87215}"/>
              </a:ext>
            </a:extLst>
          </p:cNvPr>
          <p:cNvSpPr/>
          <p:nvPr/>
        </p:nvSpPr>
        <p:spPr>
          <a:xfrm>
            <a:off x="4414866" y="1328314"/>
            <a:ext cx="2657370" cy="467051"/>
          </a:xfrm>
          <a:prstGeom prst="rect">
            <a:avLst/>
          </a:prstGeom>
        </p:spPr>
        <p:txBody>
          <a:bodyPr wrap="square" lIns="0" tIns="0" rIns="0" bIns="0" anchor="t">
            <a:spAutoFit/>
          </a:bodyPr>
          <a:lstStyle/>
          <a:p>
            <a:pPr algn="ctr">
              <a:lnSpc>
                <a:spcPts val="1900"/>
              </a:lnSpc>
            </a:pPr>
            <a:r>
              <a:rPr lang="el-GR" sz="1400" dirty="0">
                <a:solidFill>
                  <a:schemeClr val="tx1">
                    <a:lumMod val="75000"/>
                    <a:lumOff val="25000"/>
                  </a:schemeClr>
                </a:solidFill>
                <a:cs typeface="Segoe UI" panose="020B0502040204020203" pitchFamily="34" charset="0"/>
              </a:rPr>
              <a:t>Μέλος του </a:t>
            </a:r>
            <a:r>
              <a:rPr lang="en-US" sz="1400" dirty="0">
                <a:solidFill>
                  <a:schemeClr val="tx1">
                    <a:lumMod val="75000"/>
                    <a:lumOff val="25000"/>
                  </a:schemeClr>
                </a:solidFill>
                <a:cs typeface="Segoe UI" panose="020B0502040204020203" pitchFamily="34" charset="0"/>
              </a:rPr>
              <a:t>IFCN (</a:t>
            </a:r>
            <a:r>
              <a:rPr lang="el-GR" sz="1400" dirty="0">
                <a:solidFill>
                  <a:schemeClr val="tx1">
                    <a:lumMod val="75000"/>
                    <a:lumOff val="25000"/>
                  </a:schemeClr>
                </a:solidFill>
                <a:cs typeface="Segoe UI" panose="020B0502040204020203" pitchFamily="34" charset="0"/>
              </a:rPr>
              <a:t>Παγκόσμιο Δίκτυο Ελέγχου Γεγονότος)</a:t>
            </a:r>
          </a:p>
        </p:txBody>
      </p:sp>
      <p:sp>
        <p:nvSpPr>
          <p:cNvPr id="27" name="Rectangle 26">
            <a:extLst>
              <a:ext uri="{FF2B5EF4-FFF2-40B4-BE49-F238E27FC236}">
                <a16:creationId xmlns:a16="http://schemas.microsoft.com/office/drawing/2014/main" id="{0FFA2B76-5E0B-541C-B1FC-2F5DDD35C861}"/>
              </a:ext>
            </a:extLst>
          </p:cNvPr>
          <p:cNvSpPr/>
          <p:nvPr/>
        </p:nvSpPr>
        <p:spPr>
          <a:xfrm>
            <a:off x="8870512" y="3643624"/>
            <a:ext cx="2428875" cy="710707"/>
          </a:xfrm>
          <a:prstGeom prst="rect">
            <a:avLst/>
          </a:prstGeom>
        </p:spPr>
        <p:txBody>
          <a:bodyPr wrap="square" lIns="0" tIns="0" rIns="0" bIns="0" anchor="t">
            <a:spAutoFit/>
          </a:bodyPr>
          <a:lstStyle/>
          <a:p>
            <a:pPr>
              <a:lnSpc>
                <a:spcPts val="1900"/>
              </a:lnSpc>
            </a:pPr>
            <a:r>
              <a:rPr lang="el-GR" sz="1400" dirty="0">
                <a:solidFill>
                  <a:schemeClr val="tx1">
                    <a:lumMod val="75000"/>
                    <a:lumOff val="25000"/>
                  </a:schemeClr>
                </a:solidFill>
                <a:cs typeface="Segoe UI" panose="020B0502040204020203" pitchFamily="34" charset="0"/>
              </a:rPr>
              <a:t>Συνεργάτης της </a:t>
            </a:r>
            <a:r>
              <a:rPr lang="en-US" sz="1400" dirty="0">
                <a:solidFill>
                  <a:schemeClr val="tx1">
                    <a:lumMod val="75000"/>
                    <a:lumOff val="25000"/>
                  </a:schemeClr>
                </a:solidFill>
                <a:cs typeface="Segoe UI" panose="020B0502040204020203" pitchFamily="34" charset="0"/>
              </a:rPr>
              <a:t>Facebook </a:t>
            </a:r>
            <a:r>
              <a:rPr lang="el-GR" sz="1400" dirty="0">
                <a:solidFill>
                  <a:schemeClr val="tx1">
                    <a:lumMod val="75000"/>
                    <a:lumOff val="25000"/>
                  </a:schemeClr>
                </a:solidFill>
                <a:cs typeface="Segoe UI" panose="020B0502040204020203" pitchFamily="34" charset="0"/>
              </a:rPr>
              <a:t>στον τομέα ελέγχου γεγονότος</a:t>
            </a:r>
            <a:endParaRPr lang="en-US" sz="1400" dirty="0">
              <a:solidFill>
                <a:schemeClr val="tx1">
                  <a:lumMod val="75000"/>
                  <a:lumOff val="25000"/>
                </a:schemeClr>
              </a:solidFill>
              <a:cs typeface="Segoe UI" panose="020B0502040204020203" pitchFamily="34" charset="0"/>
            </a:endParaRPr>
          </a:p>
        </p:txBody>
      </p:sp>
      <p:sp>
        <p:nvSpPr>
          <p:cNvPr id="28" name="Rectangle 27">
            <a:extLst>
              <a:ext uri="{FF2B5EF4-FFF2-40B4-BE49-F238E27FC236}">
                <a16:creationId xmlns:a16="http://schemas.microsoft.com/office/drawing/2014/main" id="{F1EAB1B4-595F-7CF7-0597-2DCC0F2466F1}"/>
              </a:ext>
            </a:extLst>
          </p:cNvPr>
          <p:cNvSpPr/>
          <p:nvPr/>
        </p:nvSpPr>
        <p:spPr>
          <a:xfrm>
            <a:off x="1552099" y="3831258"/>
            <a:ext cx="2428875" cy="467051"/>
          </a:xfrm>
          <a:prstGeom prst="rect">
            <a:avLst/>
          </a:prstGeom>
        </p:spPr>
        <p:txBody>
          <a:bodyPr wrap="square" lIns="0" tIns="0" rIns="0" bIns="0" anchor="t">
            <a:spAutoFit/>
          </a:bodyPr>
          <a:lstStyle/>
          <a:p>
            <a:pPr algn="r">
              <a:lnSpc>
                <a:spcPts val="1900"/>
              </a:lnSpc>
            </a:pPr>
            <a:r>
              <a:rPr lang="el-GR" sz="1400" dirty="0">
                <a:solidFill>
                  <a:schemeClr val="tx1">
                    <a:lumMod val="75000"/>
                    <a:lumOff val="25000"/>
                  </a:schemeClr>
                </a:solidFill>
                <a:cs typeface="Segoe UI" panose="020B0502040204020203" pitchFamily="34" charset="0"/>
              </a:rPr>
              <a:t>Η αξιοπιστία του οργανισμού ελέγχεται κάθε χρόνο</a:t>
            </a:r>
            <a:endParaRPr lang="en-US" sz="1400" dirty="0">
              <a:solidFill>
                <a:schemeClr val="tx1">
                  <a:lumMod val="75000"/>
                  <a:lumOff val="25000"/>
                </a:schemeClr>
              </a:solidFill>
              <a:cs typeface="Segoe UI" panose="020B0502040204020203" pitchFamily="34" charset="0"/>
            </a:endParaRPr>
          </a:p>
        </p:txBody>
      </p:sp>
      <p:sp>
        <p:nvSpPr>
          <p:cNvPr id="29" name="Rectangle 28">
            <a:extLst>
              <a:ext uri="{FF2B5EF4-FFF2-40B4-BE49-F238E27FC236}">
                <a16:creationId xmlns:a16="http://schemas.microsoft.com/office/drawing/2014/main" id="{8BEACF2C-A82F-DF18-15CB-58FE58630211}"/>
              </a:ext>
            </a:extLst>
          </p:cNvPr>
          <p:cNvSpPr/>
          <p:nvPr/>
        </p:nvSpPr>
        <p:spPr>
          <a:xfrm>
            <a:off x="4772980" y="4888434"/>
            <a:ext cx="3435287" cy="710707"/>
          </a:xfrm>
          <a:prstGeom prst="rect">
            <a:avLst/>
          </a:prstGeom>
        </p:spPr>
        <p:txBody>
          <a:bodyPr wrap="square" lIns="0" tIns="0" rIns="0" bIns="0" anchor="t">
            <a:spAutoFit/>
          </a:bodyPr>
          <a:lstStyle/>
          <a:p>
            <a:pPr algn="ctr">
              <a:lnSpc>
                <a:spcPts val="1900"/>
              </a:lnSpc>
            </a:pPr>
            <a:r>
              <a:rPr lang="el-GR" sz="1400" dirty="0">
                <a:solidFill>
                  <a:schemeClr val="tx1">
                    <a:lumMod val="75000"/>
                    <a:lumOff val="25000"/>
                  </a:schemeClr>
                </a:solidFill>
                <a:cs typeface="Segoe UI" panose="020B0502040204020203" pitchFamily="34" charset="0"/>
              </a:rPr>
              <a:t>Το 2013 – 2018 λειτουργούσε σε εθελοντική βάση. Τώρα ο μεγαλύτερός της χρηματοδότης είναι </a:t>
            </a:r>
            <a:r>
              <a:rPr lang="en-US" sz="1400" dirty="0">
                <a:solidFill>
                  <a:schemeClr val="tx1">
                    <a:lumMod val="75000"/>
                    <a:lumOff val="25000"/>
                  </a:schemeClr>
                </a:solidFill>
                <a:cs typeface="Segoe UI" panose="020B0502040204020203" pitchFamily="34" charset="0"/>
              </a:rPr>
              <a:t>Facebook</a:t>
            </a:r>
          </a:p>
        </p:txBody>
      </p:sp>
      <p:sp>
        <p:nvSpPr>
          <p:cNvPr id="30" name="Rectangle 29">
            <a:extLst>
              <a:ext uri="{FF2B5EF4-FFF2-40B4-BE49-F238E27FC236}">
                <a16:creationId xmlns:a16="http://schemas.microsoft.com/office/drawing/2014/main" id="{AFD60602-2314-670D-1A56-DF4195CD0A62}"/>
              </a:ext>
            </a:extLst>
          </p:cNvPr>
          <p:cNvSpPr/>
          <p:nvPr/>
        </p:nvSpPr>
        <p:spPr>
          <a:xfrm>
            <a:off x="8151925" y="2391972"/>
            <a:ext cx="2428875" cy="467051"/>
          </a:xfrm>
          <a:prstGeom prst="rect">
            <a:avLst/>
          </a:prstGeom>
        </p:spPr>
        <p:txBody>
          <a:bodyPr wrap="square" lIns="0" tIns="0" rIns="0" bIns="0" anchor="t">
            <a:spAutoFit/>
          </a:bodyPr>
          <a:lstStyle/>
          <a:p>
            <a:pPr>
              <a:lnSpc>
                <a:spcPts val="1900"/>
              </a:lnSpc>
            </a:pPr>
            <a:r>
              <a:rPr lang="el-GR" sz="1400" dirty="0">
                <a:solidFill>
                  <a:schemeClr val="tx1">
                    <a:lumMod val="75000"/>
                    <a:lumOff val="25000"/>
                  </a:schemeClr>
                </a:solidFill>
                <a:cs typeface="Segoe UI" panose="020B0502040204020203" pitchFamily="34" charset="0"/>
              </a:rPr>
              <a:t>Πρώτη υπηρεσία ελέγχου γεγονότων στην Ελλάδα</a:t>
            </a:r>
            <a:endParaRPr lang="en-US" sz="1400" dirty="0">
              <a:solidFill>
                <a:schemeClr val="tx1">
                  <a:lumMod val="75000"/>
                  <a:lumOff val="25000"/>
                </a:schemeClr>
              </a:solidFill>
              <a:cs typeface="Segoe UI" panose="020B0502040204020203" pitchFamily="34" charset="0"/>
            </a:endParaRPr>
          </a:p>
        </p:txBody>
      </p:sp>
      <p:sp>
        <p:nvSpPr>
          <p:cNvPr id="2" name="TextBox 1">
            <a:extLst>
              <a:ext uri="{FF2B5EF4-FFF2-40B4-BE49-F238E27FC236}">
                <a16:creationId xmlns:a16="http://schemas.microsoft.com/office/drawing/2014/main" id="{29A73278-F9D6-8106-B5F0-A6733F8FF659}"/>
              </a:ext>
            </a:extLst>
          </p:cNvPr>
          <p:cNvSpPr txBox="1"/>
          <p:nvPr/>
        </p:nvSpPr>
        <p:spPr>
          <a:xfrm>
            <a:off x="0" y="6596390"/>
            <a:ext cx="1824169" cy="261610"/>
          </a:xfrm>
          <a:prstGeom prst="rect">
            <a:avLst/>
          </a:prstGeom>
          <a:noFill/>
        </p:spPr>
        <p:txBody>
          <a:bodyPr wrap="square" rtlCol="0">
            <a:spAutoFit/>
          </a:bodyPr>
          <a:lstStyle/>
          <a:p>
            <a:r>
              <a:rPr lang="en-US" sz="1050" dirty="0"/>
              <a:t>Zabalueva Elizaveta  © 2024 </a:t>
            </a:r>
          </a:p>
        </p:txBody>
      </p:sp>
      <p:grpSp>
        <p:nvGrpSpPr>
          <p:cNvPr id="3" name="Group 2">
            <a:extLst>
              <a:ext uri="{FF2B5EF4-FFF2-40B4-BE49-F238E27FC236}">
                <a16:creationId xmlns:a16="http://schemas.microsoft.com/office/drawing/2014/main" id="{A4341B10-9971-8E92-8262-548A4380EFA8}"/>
              </a:ext>
            </a:extLst>
          </p:cNvPr>
          <p:cNvGrpSpPr/>
          <p:nvPr/>
        </p:nvGrpSpPr>
        <p:grpSpPr>
          <a:xfrm>
            <a:off x="3536827" y="1974755"/>
            <a:ext cx="5118346" cy="2798976"/>
            <a:chOff x="3536828" y="2296212"/>
            <a:chExt cx="5118346" cy="2798976"/>
          </a:xfrm>
        </p:grpSpPr>
        <p:sp>
          <p:nvSpPr>
            <p:cNvPr id="15" name="Circle: Hollow 14">
              <a:extLst>
                <a:ext uri="{FF2B5EF4-FFF2-40B4-BE49-F238E27FC236}">
                  <a16:creationId xmlns:a16="http://schemas.microsoft.com/office/drawing/2014/main" id="{5088785D-5A2D-50D4-8271-4C22842CDE2D}"/>
                </a:ext>
                <a:ext uri="{C183D7F6-B498-43B3-948B-1728B52AA6E4}">
                  <adec:decorative xmlns:adec="http://schemas.microsoft.com/office/drawing/2017/decorative" val="1"/>
                </a:ext>
              </a:extLst>
            </p:cNvPr>
            <p:cNvSpPr/>
            <p:nvPr/>
          </p:nvSpPr>
          <p:spPr>
            <a:xfrm>
              <a:off x="3536828" y="2296212"/>
              <a:ext cx="1593858" cy="1593858"/>
            </a:xfrm>
            <a:prstGeom prst="donut">
              <a:avLst>
                <a:gd name="adj" fmla="val 12255"/>
              </a:avLst>
            </a:prstGeom>
            <a:solidFill>
              <a:srgbClr val="11AEC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Circle: Hollow 15">
              <a:extLst>
                <a:ext uri="{FF2B5EF4-FFF2-40B4-BE49-F238E27FC236}">
                  <a16:creationId xmlns:a16="http://schemas.microsoft.com/office/drawing/2014/main" id="{56030708-1AAB-114F-C92A-0E34F8AFB90D}"/>
                </a:ext>
                <a:ext uri="{C183D7F6-B498-43B3-948B-1728B52AA6E4}">
                  <adec:decorative xmlns:adec="http://schemas.microsoft.com/office/drawing/2017/decorative" val="1"/>
                </a:ext>
              </a:extLst>
            </p:cNvPr>
            <p:cNvSpPr/>
            <p:nvPr/>
          </p:nvSpPr>
          <p:spPr>
            <a:xfrm>
              <a:off x="4946623" y="2296212"/>
              <a:ext cx="1593858" cy="1593858"/>
            </a:xfrm>
            <a:prstGeom prst="donut">
              <a:avLst>
                <a:gd name="adj" fmla="val 12255"/>
              </a:avLst>
            </a:prstGeom>
            <a:solidFill>
              <a:srgbClr val="F59F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ircle: Hollow 19">
              <a:extLst>
                <a:ext uri="{FF2B5EF4-FFF2-40B4-BE49-F238E27FC236}">
                  <a16:creationId xmlns:a16="http://schemas.microsoft.com/office/drawing/2014/main" id="{5F54237B-7C3E-3D32-F4D9-5BF9570DFE86}"/>
                </a:ext>
                <a:ext uri="{C183D7F6-B498-43B3-948B-1728B52AA6E4}">
                  <adec:decorative xmlns:adec="http://schemas.microsoft.com/office/drawing/2017/decorative" val="1"/>
                </a:ext>
              </a:extLst>
            </p:cNvPr>
            <p:cNvSpPr/>
            <p:nvPr/>
          </p:nvSpPr>
          <p:spPr>
            <a:xfrm>
              <a:off x="6356419" y="2296212"/>
              <a:ext cx="1593858" cy="1593858"/>
            </a:xfrm>
            <a:prstGeom prst="donut">
              <a:avLst>
                <a:gd name="adj" fmla="val 12255"/>
              </a:avLst>
            </a:prstGeom>
            <a:solidFill>
              <a:srgbClr val="11AEC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Circle: Hollow 20">
              <a:extLst>
                <a:ext uri="{FF2B5EF4-FFF2-40B4-BE49-F238E27FC236}">
                  <a16:creationId xmlns:a16="http://schemas.microsoft.com/office/drawing/2014/main" id="{EE11D995-17A5-3844-B182-2F65D881FB7D}"/>
                </a:ext>
                <a:ext uri="{C183D7F6-B498-43B3-948B-1728B52AA6E4}">
                  <adec:decorative xmlns:adec="http://schemas.microsoft.com/office/drawing/2017/decorative" val="1"/>
                </a:ext>
              </a:extLst>
            </p:cNvPr>
            <p:cNvSpPr/>
            <p:nvPr/>
          </p:nvSpPr>
          <p:spPr>
            <a:xfrm>
              <a:off x="4241725" y="3501330"/>
              <a:ext cx="1593858" cy="1593858"/>
            </a:xfrm>
            <a:prstGeom prst="donut">
              <a:avLst>
                <a:gd name="adj" fmla="val 12255"/>
              </a:avLst>
            </a:prstGeom>
            <a:solidFill>
              <a:srgbClr val="F59F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ircle: Hollow 21">
              <a:extLst>
                <a:ext uri="{FF2B5EF4-FFF2-40B4-BE49-F238E27FC236}">
                  <a16:creationId xmlns:a16="http://schemas.microsoft.com/office/drawing/2014/main" id="{BD924DDC-4913-E3F3-401B-5E9AD4A98060}"/>
                </a:ext>
                <a:ext uri="{C183D7F6-B498-43B3-948B-1728B52AA6E4}">
                  <adec:decorative xmlns:adec="http://schemas.microsoft.com/office/drawing/2017/decorative" val="1"/>
                </a:ext>
              </a:extLst>
            </p:cNvPr>
            <p:cNvSpPr/>
            <p:nvPr/>
          </p:nvSpPr>
          <p:spPr>
            <a:xfrm>
              <a:off x="5651521" y="3501330"/>
              <a:ext cx="1593858" cy="1593858"/>
            </a:xfrm>
            <a:prstGeom prst="donut">
              <a:avLst>
                <a:gd name="adj" fmla="val 12255"/>
              </a:avLst>
            </a:prstGeom>
            <a:solidFill>
              <a:srgbClr val="11AEC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3" name="Circle: Hollow 22">
              <a:extLst>
                <a:ext uri="{FF2B5EF4-FFF2-40B4-BE49-F238E27FC236}">
                  <a16:creationId xmlns:a16="http://schemas.microsoft.com/office/drawing/2014/main" id="{563FBCC8-2DF3-A1E9-6BD6-07DC357292DA}"/>
                </a:ext>
                <a:ext uri="{C183D7F6-B498-43B3-948B-1728B52AA6E4}">
                  <adec:decorative xmlns:adec="http://schemas.microsoft.com/office/drawing/2017/decorative" val="1"/>
                </a:ext>
              </a:extLst>
            </p:cNvPr>
            <p:cNvSpPr/>
            <p:nvPr/>
          </p:nvSpPr>
          <p:spPr>
            <a:xfrm>
              <a:off x="7061316" y="3501330"/>
              <a:ext cx="1593858" cy="1593858"/>
            </a:xfrm>
            <a:prstGeom prst="donut">
              <a:avLst>
                <a:gd name="adj" fmla="val 12255"/>
              </a:avLst>
            </a:prstGeom>
            <a:solidFill>
              <a:srgbClr val="F59F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A collection of icons of hands and money&#10;&#10;Description automatically generated">
              <a:extLst>
                <a:ext uri="{FF2B5EF4-FFF2-40B4-BE49-F238E27FC236}">
                  <a16:creationId xmlns:a16="http://schemas.microsoft.com/office/drawing/2014/main" id="{07CA6260-2538-52A6-8F0C-9BBBF2FDA33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5178" t="34254" r="24822" b="49668"/>
            <a:stretch/>
          </p:blipFill>
          <p:spPr>
            <a:xfrm>
              <a:off x="5903435" y="3860110"/>
              <a:ext cx="1090031" cy="876299"/>
            </a:xfrm>
            <a:prstGeom prst="rect">
              <a:avLst/>
            </a:prstGeom>
          </p:spPr>
        </p:pic>
        <p:pic>
          <p:nvPicPr>
            <p:cNvPr id="7" name="Picture 6" descr="A collection of icons of hands and money&#10;&#10;Description automatically generated">
              <a:extLst>
                <a:ext uri="{FF2B5EF4-FFF2-40B4-BE49-F238E27FC236}">
                  <a16:creationId xmlns:a16="http://schemas.microsoft.com/office/drawing/2014/main" id="{5D18D61C-63B4-2A82-9DB3-F36646EA759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620" t="4715" r="75408" b="81935"/>
            <a:stretch/>
          </p:blipFill>
          <p:spPr>
            <a:xfrm>
              <a:off x="4593842" y="3840485"/>
              <a:ext cx="889625" cy="915548"/>
            </a:xfrm>
            <a:prstGeom prst="rect">
              <a:avLst/>
            </a:prstGeom>
          </p:spPr>
        </p:pic>
        <p:pic>
          <p:nvPicPr>
            <p:cNvPr id="8" name="Picture 7" descr="A collection of icons of hands and money&#10;&#10;Description automatically generated">
              <a:extLst>
                <a:ext uri="{FF2B5EF4-FFF2-40B4-BE49-F238E27FC236}">
                  <a16:creationId xmlns:a16="http://schemas.microsoft.com/office/drawing/2014/main" id="{DAFEB0A5-BEB1-1734-44BA-162D63F48CF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4090" t="3622" r="45957" b="76063"/>
            <a:stretch/>
          </p:blipFill>
          <p:spPr>
            <a:xfrm>
              <a:off x="3949601" y="2702034"/>
              <a:ext cx="768312" cy="782214"/>
            </a:xfrm>
            <a:prstGeom prst="rect">
              <a:avLst/>
            </a:prstGeom>
          </p:spPr>
        </p:pic>
        <p:pic>
          <p:nvPicPr>
            <p:cNvPr id="9" name="Picture 8" descr="A collection of icons of hands and money&#10;&#10;Description automatically generated">
              <a:extLst>
                <a:ext uri="{FF2B5EF4-FFF2-40B4-BE49-F238E27FC236}">
                  <a16:creationId xmlns:a16="http://schemas.microsoft.com/office/drawing/2014/main" id="{79076D3C-7823-62B5-E898-1E63A9D9FC9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106" t="54293" r="53969" b="32234"/>
            <a:stretch/>
          </p:blipFill>
          <p:spPr>
            <a:xfrm>
              <a:off x="5197506" y="2631139"/>
              <a:ext cx="1092093" cy="924005"/>
            </a:xfrm>
            <a:prstGeom prst="rect">
              <a:avLst/>
            </a:prstGeom>
          </p:spPr>
        </p:pic>
        <p:pic>
          <p:nvPicPr>
            <p:cNvPr id="11" name="Picture 10" descr="A collection of icons of hands and money&#10;&#10;Description automatically generated">
              <a:extLst>
                <a:ext uri="{FF2B5EF4-FFF2-40B4-BE49-F238E27FC236}">
                  <a16:creationId xmlns:a16="http://schemas.microsoft.com/office/drawing/2014/main" id="{3AFB4F7B-2F05-023A-58D9-B12D4109C64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423" t="73133" r="54775" b="13233"/>
            <a:stretch/>
          </p:blipFill>
          <p:spPr>
            <a:xfrm>
              <a:off x="6645786" y="2625628"/>
              <a:ext cx="1015125" cy="935026"/>
            </a:xfrm>
            <a:prstGeom prst="rect">
              <a:avLst/>
            </a:prstGeom>
          </p:spPr>
        </p:pic>
        <p:pic>
          <p:nvPicPr>
            <p:cNvPr id="13" name="Picture 12" descr="A collection of icons of hands and money&#10;&#10;Description automatically generated">
              <a:extLst>
                <a:ext uri="{FF2B5EF4-FFF2-40B4-BE49-F238E27FC236}">
                  <a16:creationId xmlns:a16="http://schemas.microsoft.com/office/drawing/2014/main" id="{0C415B11-488A-DAC3-61A9-7D2E925DDB4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6664" t="53593" r="18467" b="32030"/>
            <a:stretch/>
          </p:blipFill>
          <p:spPr>
            <a:xfrm>
              <a:off x="7375283" y="3805263"/>
              <a:ext cx="1019712" cy="985993"/>
            </a:xfrm>
            <a:prstGeom prst="rect">
              <a:avLst/>
            </a:prstGeom>
          </p:spPr>
        </p:pic>
      </p:grpSp>
    </p:spTree>
    <p:extLst>
      <p:ext uri="{BB962C8B-B14F-4D97-AF65-F5344CB8AC3E}">
        <p14:creationId xmlns:p14="http://schemas.microsoft.com/office/powerpoint/2010/main" val="279969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87D2770-BAC2-4204-81F3-0E65E521FD7E}">
  <we:reference id="4b785c87-866c-4bad-85d8-5d1ae467ac9a" version="3.14.0.0" store="EXCatalog" storeType="EXCatalog"/>
  <we:alternateReferences>
    <we:reference id="WA104381909" version="3.14.0.0" store="el-GR"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Έγγραφο" ma:contentTypeID="0x010100DA6E0E6C0216D14BA2C525D2A1AAC8B2" ma:contentTypeVersion="5" ma:contentTypeDescription="Δημιουργία νέου εγγράφου" ma:contentTypeScope="" ma:versionID="c0bb80dcb71db4af9acffbf4b88916e8">
  <xsd:schema xmlns:xsd="http://www.w3.org/2001/XMLSchema" xmlns:xs="http://www.w3.org/2001/XMLSchema" xmlns:p="http://schemas.microsoft.com/office/2006/metadata/properties" xmlns:ns3="934d65ab-81d9-4a17-9c6a-29e36354e268" targetNamespace="http://schemas.microsoft.com/office/2006/metadata/properties" ma:root="true" ma:fieldsID="282ed82d5a6e9cf333d26abeb566c8b7" ns3:_="">
    <xsd:import namespace="934d65ab-81d9-4a17-9c6a-29e36354e268"/>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4d65ab-81d9-4a17-9c6a-29e36354e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34d65ab-81d9-4a17-9c6a-29e36354e268" xsi:nil="true"/>
  </documentManagement>
</p:properties>
</file>

<file path=customXml/itemProps1.xml><?xml version="1.0" encoding="utf-8"?>
<ds:datastoreItem xmlns:ds="http://schemas.openxmlformats.org/officeDocument/2006/customXml" ds:itemID="{2FD05317-60D6-4B3A-8545-888496D1A8EC}">
  <ds:schemaRefs>
    <ds:schemaRef ds:uri="http://schemas.microsoft.com/sharepoint/v3/contenttype/forms"/>
  </ds:schemaRefs>
</ds:datastoreItem>
</file>

<file path=customXml/itemProps2.xml><?xml version="1.0" encoding="utf-8"?>
<ds:datastoreItem xmlns:ds="http://schemas.openxmlformats.org/officeDocument/2006/customXml" ds:itemID="{96B835E6-8E3F-44F8-90AB-74AF89E18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4d65ab-81d9-4a17-9c6a-29e36354e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609EDA-869E-4BE5-AE5D-B898C584B6FF}">
  <ds:schemaRefs>
    <ds:schemaRef ds:uri="http://schemas.microsoft.com/office/infopath/2007/PartnerControls"/>
    <ds:schemaRef ds:uri="http://schemas.microsoft.com/office/2006/metadata/properties"/>
    <ds:schemaRef ds:uri="934d65ab-81d9-4a17-9c6a-29e36354e268"/>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Project analysis, from 24Slides</Template>
  <TotalTime>9896</TotalTime>
  <Words>2135</Words>
  <Application>Microsoft Office PowerPoint</Application>
  <PresentationFormat>Widescreen</PresentationFormat>
  <Paragraphs>395</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Century Gothic</vt:lpstr>
      <vt:lpstr>Segoe UI</vt:lpstr>
      <vt:lpstr>Segoe UI Light</vt:lpstr>
      <vt:lpstr>Symbol</vt:lpstr>
      <vt:lpstr>Times New Roman</vt:lpstr>
      <vt:lpstr>Office Theme</vt:lpstr>
      <vt:lpstr>ΑΝΑΚΤΗΣΗ ΚΑΙ ΑΝΑΛΥΣΗ ΑΝΑΛΗΘΩΝ ΔΗΜΟΣΙΕΥΜΑΤΩΝ ΚΑΙ ΨΕΥΔΩΝ ΙΣΧΥΡΙΣΜΩΝ ΣΤΟ ΕΛΛΗΝΙΚΟ ΔΙΑΔΙΚΤΥΟ Πτυχιακή Εργασία </vt:lpstr>
      <vt:lpstr>PowerPoint Presentation</vt:lpstr>
      <vt:lpstr>PowerPoint Presentation</vt:lpstr>
      <vt:lpstr>PowerPoint Presentation</vt:lpstr>
      <vt:lpstr>PowerPoint Presentation</vt:lpstr>
      <vt:lpstr>Project analysis slide 2</vt:lpstr>
      <vt:lpstr>Project analysis slide 4</vt:lpstr>
      <vt:lpstr>Project analysis slide 5</vt:lpstr>
      <vt:lpstr>Project analysis slide 5</vt:lpstr>
      <vt:lpstr>Project analysis slide 5</vt:lpstr>
      <vt:lpstr>Project analysis slide 5</vt:lpstr>
      <vt:lpstr>Project analysis slide 5</vt:lpstr>
      <vt:lpstr>Project analysis slide 5</vt:lpstr>
      <vt:lpstr>Project analysis slide 5</vt:lpstr>
      <vt:lpstr>Project analysis slide 5</vt:lpstr>
      <vt:lpstr>Project analysis slide 5</vt:lpstr>
      <vt:lpstr>Project analysis slide 5</vt:lpstr>
      <vt:lpstr>Project analysis slide 5</vt:lpstr>
      <vt:lpstr>Project analysis slide 5</vt:lpstr>
      <vt:lpstr>Project analysis slide 5</vt:lpstr>
      <vt:lpstr>Project analysis slide 5</vt:lpstr>
      <vt:lpstr>Project analysis slide 5</vt:lpstr>
      <vt:lpstr>Project analysis slide 5</vt:lpstr>
      <vt:lpstr>PowerPoint Presentation</vt:lpstr>
      <vt:lpstr>Project analysis slide 5</vt:lpstr>
      <vt:lpstr>Project analysis slide 5</vt:lpstr>
      <vt:lpstr>Project analysis slide 5</vt:lpstr>
      <vt:lpstr>ΕΥΧΑΡΙΣΤΩ ΠΟΛΥ ΓΙΑ ΤΟ ΧΡΟΝΟ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ZABALUEVA ELIZAVETA</dc:creator>
  <cp:lastModifiedBy>ZABALUEVA ELIZAVETA</cp:lastModifiedBy>
  <cp:revision>5</cp:revision>
  <dcterms:created xsi:type="dcterms:W3CDTF">2024-02-21T19:05:26Z</dcterms:created>
  <dcterms:modified xsi:type="dcterms:W3CDTF">2024-03-07T22:15:11Z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0x010100DA6E0E6C0216D14BA2C525D2A1AAC8B2</vt:lpwstr>
  </property>
</Properties>
</file>